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627" r:id="rId2"/>
    <p:sldId id="4628" r:id="rId3"/>
    <p:sldId id="4659" r:id="rId4"/>
    <p:sldId id="4630" r:id="rId5"/>
    <p:sldId id="4631" r:id="rId6"/>
    <p:sldId id="4632" r:id="rId7"/>
    <p:sldId id="4633" r:id="rId8"/>
    <p:sldId id="4634" r:id="rId9"/>
    <p:sldId id="4635" r:id="rId10"/>
    <p:sldId id="4636" r:id="rId11"/>
    <p:sldId id="4637" r:id="rId12"/>
    <p:sldId id="4663" r:id="rId13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armonyOS Sans" panose="02010600030101010101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微软雅黑" panose="020B0503020204020204" pitchFamily="34" charset="-122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周波 任" initials="周" lastIdx="2" clrIdx="0"/>
  <p:cmAuthor id="3" name="sun yongqian" initials="sy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1E0D5"/>
    <a:srgbClr val="FFFFFF"/>
    <a:srgbClr val="F9FBFA"/>
    <a:srgbClr val="00AF50"/>
    <a:srgbClr val="70309F"/>
    <a:srgbClr val="B37F19"/>
    <a:srgbClr val="FF0000"/>
    <a:srgbClr val="1E4E78"/>
    <a:srgbClr val="B63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0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6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96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1.jpe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1.jpeg"/><Relationship Id="rId5" Type="http://schemas.openxmlformats.org/officeDocument/2006/relationships/tags" Target="../tags/tag4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1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B014C31-C738-90B7-4A1C-2DEFAD5050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 rot="5400000">
            <a:off x="10683240" y="612775"/>
            <a:ext cx="76200" cy="383540"/>
          </a:xfrm>
          <a:prstGeom prst="rect">
            <a:avLst/>
          </a:prstGeom>
          <a:solidFill>
            <a:srgbClr val="01E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445135" y="733425"/>
            <a:ext cx="76200" cy="455930"/>
          </a:xfrm>
          <a:prstGeom prst="rect">
            <a:avLst/>
          </a:prstGeom>
          <a:solidFill>
            <a:srgbClr val="01E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准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博商ppt 20210524 555">
            <a:extLst>
              <a:ext uri="{FF2B5EF4-FFF2-40B4-BE49-F238E27FC236}">
                <a16:creationId xmlns:a16="http://schemas.microsoft.com/office/drawing/2014/main" id="{E7E9C3A6-6252-8863-A809-B9740FC83D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905"/>
            <a:ext cx="12192000" cy="685609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33070" y="203414"/>
            <a:ext cx="10043372" cy="624840"/>
          </a:xfrm>
          <a:prstGeom prst="rect">
            <a:avLst/>
          </a:prstGeom>
        </p:spPr>
        <p:txBody>
          <a:bodyPr lIns="101600" tIns="38100" rIns="63500" bIns="38100" anchor="ctr" anchorCtr="0">
            <a:noAutofit/>
          </a:bodyPr>
          <a:lstStyle>
            <a:lvl1pPr>
              <a:defRPr sz="2800" b="1" u="none" strike="noStrike" kern="1200" cap="none" spc="100" normalizeH="0">
                <a:solidFill>
                  <a:schemeClr val="tx1"/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9391426" y="5335793"/>
            <a:ext cx="2485016" cy="1231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7987F5-034A-E033-3D04-96F9F75468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3558" y="5246008"/>
            <a:ext cx="2493480" cy="1243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C7B1568-5013-F55F-239B-6219C7C1CA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45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logo"/>
          <p:cNvPicPr>
            <a:picLocks noChangeAspect="1"/>
          </p:cNvPicPr>
          <p:nvPr userDrawn="1"/>
        </p:nvPicPr>
        <p:blipFill>
          <a:blip r:embed="rId6"/>
          <a:srcRect r="45826"/>
          <a:stretch>
            <a:fillRect/>
          </a:stretch>
        </p:blipFill>
        <p:spPr>
          <a:xfrm>
            <a:off x="625475" y="601345"/>
            <a:ext cx="1623695" cy="467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45135" y="733425"/>
            <a:ext cx="76200" cy="455930"/>
          </a:xfrm>
          <a:prstGeom prst="rect">
            <a:avLst/>
          </a:prstGeom>
          <a:solidFill>
            <a:srgbClr val="01E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bg1"/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logo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9"/>
          <a:srcRect r="45826"/>
          <a:stretch>
            <a:fillRect/>
          </a:stretch>
        </p:blipFill>
        <p:spPr>
          <a:xfrm>
            <a:off x="625475" y="601345"/>
            <a:ext cx="1623695" cy="467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445135" y="733425"/>
            <a:ext cx="76200" cy="455930"/>
          </a:xfrm>
          <a:prstGeom prst="rect">
            <a:avLst/>
          </a:prstGeom>
          <a:solidFill>
            <a:srgbClr val="01E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9"/>
            </p:custDataLst>
          </p:nvPr>
        </p:nvSpPr>
        <p:spPr>
          <a:xfrm>
            <a:off x="445135" y="733425"/>
            <a:ext cx="76200" cy="455930"/>
          </a:xfrm>
          <a:prstGeom prst="rect">
            <a:avLst/>
          </a:prstGeom>
          <a:solidFill>
            <a:srgbClr val="01E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445135" y="733425"/>
            <a:ext cx="76200" cy="455930"/>
          </a:xfrm>
          <a:prstGeom prst="rect">
            <a:avLst/>
          </a:prstGeom>
          <a:solidFill>
            <a:srgbClr val="01E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t>2023/12/18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445135" y="733425"/>
            <a:ext cx="76200" cy="455930"/>
          </a:xfrm>
          <a:prstGeom prst="rect">
            <a:avLst/>
          </a:prstGeom>
          <a:solidFill>
            <a:srgbClr val="01E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9F7AF-9DF8-1D13-C3B9-0E80902EBE32}"/>
              </a:ext>
            </a:extLst>
          </p:cNvPr>
          <p:cNvSpPr txBox="1">
            <a:spLocks/>
          </p:cNvSpPr>
          <p:nvPr/>
        </p:nvSpPr>
        <p:spPr>
          <a:xfrm>
            <a:off x="1191966" y="2691503"/>
            <a:ext cx="9808067" cy="1474994"/>
          </a:xfrm>
          <a:prstGeom prst="rect">
            <a:avLst/>
          </a:prstGeom>
        </p:spPr>
        <p:txBody>
          <a:bodyPr anchor="ctr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因势而变 敏捷组织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8C88AB-75D2-6972-425D-BE56C500C3C6}"/>
              </a:ext>
            </a:extLst>
          </p:cNvPr>
          <p:cNvSpPr/>
          <p:nvPr/>
        </p:nvSpPr>
        <p:spPr>
          <a:xfrm>
            <a:off x="789709" y="1605466"/>
            <a:ext cx="1051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拥抱变化，持续学习，尝试革新。强调成长型思维，而非固定型思维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6D3AAC1-A08B-3628-8D14-D6BE9F174070}"/>
              </a:ext>
            </a:extLst>
          </p:cNvPr>
          <p:cNvGrpSpPr/>
          <p:nvPr/>
        </p:nvGrpSpPr>
        <p:grpSpPr>
          <a:xfrm>
            <a:off x="3907979" y="2509469"/>
            <a:ext cx="7920897" cy="1012457"/>
            <a:chOff x="4271103" y="1948360"/>
            <a:chExt cx="7920897" cy="1012457"/>
          </a:xfrm>
        </p:grpSpPr>
        <p:sp>
          <p:nvSpPr>
            <p:cNvPr id="4" name="iconfont-1187-868307">
              <a:extLst>
                <a:ext uri="{FF2B5EF4-FFF2-40B4-BE49-F238E27FC236}">
                  <a16:creationId xmlns:a16="http://schemas.microsoft.com/office/drawing/2014/main" id="{17FC3860-90CB-40FA-AB3B-6B31586279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1103" y="2098713"/>
              <a:ext cx="727069" cy="711751"/>
            </a:xfrm>
            <a:custGeom>
              <a:avLst/>
              <a:gdLst>
                <a:gd name="T0" fmla="*/ 2895 w 12754"/>
                <a:gd name="T1" fmla="*/ 3482 h 12486"/>
                <a:gd name="T2" fmla="*/ 6377 w 12754"/>
                <a:gd name="T3" fmla="*/ 0 h 12486"/>
                <a:gd name="T4" fmla="*/ 9859 w 12754"/>
                <a:gd name="T5" fmla="*/ 3482 h 12486"/>
                <a:gd name="T6" fmla="*/ 6377 w 12754"/>
                <a:gd name="T7" fmla="*/ 6963 h 12486"/>
                <a:gd name="T8" fmla="*/ 2895 w 12754"/>
                <a:gd name="T9" fmla="*/ 3482 h 12486"/>
                <a:gd name="T10" fmla="*/ 0 w 12754"/>
                <a:gd name="T11" fmla="*/ 12468 h 12486"/>
                <a:gd name="T12" fmla="*/ 3586 w 12754"/>
                <a:gd name="T13" fmla="*/ 7045 h 12486"/>
                <a:gd name="T14" fmla="*/ 6377 w 12754"/>
                <a:gd name="T15" fmla="*/ 8014 h 12486"/>
                <a:gd name="T16" fmla="*/ 9182 w 12754"/>
                <a:gd name="T17" fmla="*/ 7036 h 12486"/>
                <a:gd name="T18" fmla="*/ 12754 w 12754"/>
                <a:gd name="T19" fmla="*/ 12468 h 12486"/>
                <a:gd name="T20" fmla="*/ 0 w 12754"/>
                <a:gd name="T21" fmla="*/ 12468 h 12486"/>
                <a:gd name="T22" fmla="*/ 0 w 12754"/>
                <a:gd name="T23" fmla="*/ 12468 h 1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54" h="12486">
                  <a:moveTo>
                    <a:pt x="2895" y="3482"/>
                  </a:moveTo>
                  <a:cubicBezTo>
                    <a:pt x="2895" y="1562"/>
                    <a:pt x="4457" y="0"/>
                    <a:pt x="6377" y="0"/>
                  </a:cubicBezTo>
                  <a:cubicBezTo>
                    <a:pt x="8297" y="0"/>
                    <a:pt x="9859" y="1562"/>
                    <a:pt x="9859" y="3482"/>
                  </a:cubicBezTo>
                  <a:cubicBezTo>
                    <a:pt x="9859" y="5402"/>
                    <a:pt x="8297" y="6963"/>
                    <a:pt x="6377" y="6963"/>
                  </a:cubicBezTo>
                  <a:cubicBezTo>
                    <a:pt x="4457" y="6963"/>
                    <a:pt x="2895" y="5402"/>
                    <a:pt x="2895" y="3482"/>
                  </a:cubicBezTo>
                  <a:close/>
                  <a:moveTo>
                    <a:pt x="0" y="12468"/>
                  </a:moveTo>
                  <a:cubicBezTo>
                    <a:pt x="75" y="11626"/>
                    <a:pt x="479" y="8643"/>
                    <a:pt x="3586" y="7045"/>
                  </a:cubicBezTo>
                  <a:cubicBezTo>
                    <a:pt x="4356" y="7650"/>
                    <a:pt x="5324" y="8014"/>
                    <a:pt x="6377" y="8014"/>
                  </a:cubicBezTo>
                  <a:cubicBezTo>
                    <a:pt x="7436" y="8014"/>
                    <a:pt x="8409" y="7647"/>
                    <a:pt x="9182" y="7036"/>
                  </a:cubicBezTo>
                  <a:cubicBezTo>
                    <a:pt x="12302" y="8627"/>
                    <a:pt x="12678" y="11589"/>
                    <a:pt x="12754" y="12468"/>
                  </a:cubicBezTo>
                  <a:cubicBezTo>
                    <a:pt x="12736" y="12486"/>
                    <a:pt x="18" y="12470"/>
                    <a:pt x="0" y="12468"/>
                  </a:cubicBezTo>
                  <a:close/>
                  <a:moveTo>
                    <a:pt x="0" y="12468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A77E46FD-7A48-7512-E64C-D6383B7C11EC}"/>
                </a:ext>
              </a:extLst>
            </p:cNvPr>
            <p:cNvSpPr txBox="1"/>
            <p:nvPr/>
          </p:nvSpPr>
          <p:spPr>
            <a:xfrm>
              <a:off x="5434626" y="1948360"/>
              <a:ext cx="6757374" cy="10124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拒绝基于过往成功和经验的惯性思维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93DB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Day 1 </a:t>
              </a:r>
              <a:r>
                <a:rPr lang="zh-CN" altLang="en-US" b="1" dirty="0">
                  <a:solidFill>
                    <a:srgbClr val="93DB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思维，像初创企业一样思考和行动</a:t>
              </a:r>
              <a:endParaRPr lang="en-US" altLang="zh-CN" sz="2800" b="1" dirty="0">
                <a:solidFill>
                  <a:srgbClr val="93DB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D666AE0-CF36-C158-0823-940FEE39AB5A}"/>
              </a:ext>
            </a:extLst>
          </p:cNvPr>
          <p:cNvGrpSpPr/>
          <p:nvPr/>
        </p:nvGrpSpPr>
        <p:grpSpPr>
          <a:xfrm>
            <a:off x="3907978" y="4060740"/>
            <a:ext cx="7920896" cy="1012457"/>
            <a:chOff x="4271102" y="3992735"/>
            <a:chExt cx="7920896" cy="1012457"/>
          </a:xfrm>
        </p:grpSpPr>
        <p:sp>
          <p:nvSpPr>
            <p:cNvPr id="7" name="iconfont-1187-868307">
              <a:extLst>
                <a:ext uri="{FF2B5EF4-FFF2-40B4-BE49-F238E27FC236}">
                  <a16:creationId xmlns:a16="http://schemas.microsoft.com/office/drawing/2014/main" id="{D8A6D809-0983-D6FD-6DCF-1062CF6CD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1102" y="4143090"/>
              <a:ext cx="727069" cy="711751"/>
            </a:xfrm>
            <a:custGeom>
              <a:avLst/>
              <a:gdLst>
                <a:gd name="T0" fmla="*/ 2895 w 12754"/>
                <a:gd name="T1" fmla="*/ 3482 h 12486"/>
                <a:gd name="T2" fmla="*/ 6377 w 12754"/>
                <a:gd name="T3" fmla="*/ 0 h 12486"/>
                <a:gd name="T4" fmla="*/ 9859 w 12754"/>
                <a:gd name="T5" fmla="*/ 3482 h 12486"/>
                <a:gd name="T6" fmla="*/ 6377 w 12754"/>
                <a:gd name="T7" fmla="*/ 6963 h 12486"/>
                <a:gd name="T8" fmla="*/ 2895 w 12754"/>
                <a:gd name="T9" fmla="*/ 3482 h 12486"/>
                <a:gd name="T10" fmla="*/ 0 w 12754"/>
                <a:gd name="T11" fmla="*/ 12468 h 12486"/>
                <a:gd name="T12" fmla="*/ 3586 w 12754"/>
                <a:gd name="T13" fmla="*/ 7045 h 12486"/>
                <a:gd name="T14" fmla="*/ 6377 w 12754"/>
                <a:gd name="T15" fmla="*/ 8014 h 12486"/>
                <a:gd name="T16" fmla="*/ 9182 w 12754"/>
                <a:gd name="T17" fmla="*/ 7036 h 12486"/>
                <a:gd name="T18" fmla="*/ 12754 w 12754"/>
                <a:gd name="T19" fmla="*/ 12468 h 12486"/>
                <a:gd name="T20" fmla="*/ 0 w 12754"/>
                <a:gd name="T21" fmla="*/ 12468 h 12486"/>
                <a:gd name="T22" fmla="*/ 0 w 12754"/>
                <a:gd name="T23" fmla="*/ 12468 h 1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54" h="12486">
                  <a:moveTo>
                    <a:pt x="2895" y="3482"/>
                  </a:moveTo>
                  <a:cubicBezTo>
                    <a:pt x="2895" y="1562"/>
                    <a:pt x="4457" y="0"/>
                    <a:pt x="6377" y="0"/>
                  </a:cubicBezTo>
                  <a:cubicBezTo>
                    <a:pt x="8297" y="0"/>
                    <a:pt x="9859" y="1562"/>
                    <a:pt x="9859" y="3482"/>
                  </a:cubicBezTo>
                  <a:cubicBezTo>
                    <a:pt x="9859" y="5402"/>
                    <a:pt x="8297" y="6963"/>
                    <a:pt x="6377" y="6963"/>
                  </a:cubicBezTo>
                  <a:cubicBezTo>
                    <a:pt x="4457" y="6963"/>
                    <a:pt x="2895" y="5402"/>
                    <a:pt x="2895" y="3482"/>
                  </a:cubicBezTo>
                  <a:close/>
                  <a:moveTo>
                    <a:pt x="0" y="12468"/>
                  </a:moveTo>
                  <a:cubicBezTo>
                    <a:pt x="75" y="11626"/>
                    <a:pt x="479" y="8643"/>
                    <a:pt x="3586" y="7045"/>
                  </a:cubicBezTo>
                  <a:cubicBezTo>
                    <a:pt x="4356" y="7650"/>
                    <a:pt x="5324" y="8014"/>
                    <a:pt x="6377" y="8014"/>
                  </a:cubicBezTo>
                  <a:cubicBezTo>
                    <a:pt x="7436" y="8014"/>
                    <a:pt x="8409" y="7647"/>
                    <a:pt x="9182" y="7036"/>
                  </a:cubicBezTo>
                  <a:cubicBezTo>
                    <a:pt x="12302" y="8627"/>
                    <a:pt x="12678" y="11589"/>
                    <a:pt x="12754" y="12468"/>
                  </a:cubicBezTo>
                  <a:cubicBezTo>
                    <a:pt x="12736" y="12486"/>
                    <a:pt x="18" y="12470"/>
                    <a:pt x="0" y="12468"/>
                  </a:cubicBezTo>
                  <a:close/>
                  <a:moveTo>
                    <a:pt x="0" y="12468"/>
                  </a:moveTo>
                  <a:close/>
                </a:path>
              </a:pathLst>
            </a:custGeom>
            <a:solidFill>
              <a:srgbClr val="29BB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" name="文本框 12">
              <a:extLst>
                <a:ext uri="{FF2B5EF4-FFF2-40B4-BE49-F238E27FC236}">
                  <a16:creationId xmlns:a16="http://schemas.microsoft.com/office/drawing/2014/main" id="{E8F42074-2EF4-E779-1585-9FB0A2B19DAA}"/>
                </a:ext>
              </a:extLst>
            </p:cNvPr>
            <p:cNvSpPr txBox="1"/>
            <p:nvPr/>
          </p:nvSpPr>
          <p:spPr>
            <a:xfrm>
              <a:off x="5434624" y="3992735"/>
              <a:ext cx="6757374" cy="10124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拒绝自满和舒适圈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b="1" dirty="0">
                  <a:solidFill>
                    <a:srgbClr val="93DB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成长型思维 </a:t>
              </a:r>
              <a:r>
                <a:rPr lang="en-US" altLang="zh-CN" b="1" dirty="0">
                  <a:solidFill>
                    <a:srgbClr val="93DB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VS </a:t>
              </a:r>
              <a:r>
                <a:rPr lang="zh-CN" altLang="en-US" b="1" dirty="0">
                  <a:solidFill>
                    <a:srgbClr val="93DB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固定型思维</a:t>
              </a:r>
              <a:endParaRPr lang="en-US" altLang="zh-CN" b="1" dirty="0">
                <a:solidFill>
                  <a:srgbClr val="93DB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DE80116-FB28-19AE-EE71-E38ABCA34DE8}"/>
              </a:ext>
            </a:extLst>
          </p:cNvPr>
          <p:cNvGrpSpPr/>
          <p:nvPr/>
        </p:nvGrpSpPr>
        <p:grpSpPr>
          <a:xfrm>
            <a:off x="3907977" y="5612011"/>
            <a:ext cx="7920897" cy="1012457"/>
            <a:chOff x="4201712" y="6037110"/>
            <a:chExt cx="7920897" cy="1012457"/>
          </a:xfrm>
        </p:grpSpPr>
        <p:sp>
          <p:nvSpPr>
            <p:cNvPr id="10" name="iconfont-1187-868307">
              <a:extLst>
                <a:ext uri="{FF2B5EF4-FFF2-40B4-BE49-F238E27FC236}">
                  <a16:creationId xmlns:a16="http://schemas.microsoft.com/office/drawing/2014/main" id="{73CFC252-6B6E-0420-46DC-7977C5171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1712" y="6187465"/>
              <a:ext cx="727069" cy="711751"/>
            </a:xfrm>
            <a:custGeom>
              <a:avLst/>
              <a:gdLst>
                <a:gd name="T0" fmla="*/ 2895 w 12754"/>
                <a:gd name="T1" fmla="*/ 3482 h 12486"/>
                <a:gd name="T2" fmla="*/ 6377 w 12754"/>
                <a:gd name="T3" fmla="*/ 0 h 12486"/>
                <a:gd name="T4" fmla="*/ 9859 w 12754"/>
                <a:gd name="T5" fmla="*/ 3482 h 12486"/>
                <a:gd name="T6" fmla="*/ 6377 w 12754"/>
                <a:gd name="T7" fmla="*/ 6963 h 12486"/>
                <a:gd name="T8" fmla="*/ 2895 w 12754"/>
                <a:gd name="T9" fmla="*/ 3482 h 12486"/>
                <a:gd name="T10" fmla="*/ 0 w 12754"/>
                <a:gd name="T11" fmla="*/ 12468 h 12486"/>
                <a:gd name="T12" fmla="*/ 3586 w 12754"/>
                <a:gd name="T13" fmla="*/ 7045 h 12486"/>
                <a:gd name="T14" fmla="*/ 6377 w 12754"/>
                <a:gd name="T15" fmla="*/ 8014 h 12486"/>
                <a:gd name="T16" fmla="*/ 9182 w 12754"/>
                <a:gd name="T17" fmla="*/ 7036 h 12486"/>
                <a:gd name="T18" fmla="*/ 12754 w 12754"/>
                <a:gd name="T19" fmla="*/ 12468 h 12486"/>
                <a:gd name="T20" fmla="*/ 0 w 12754"/>
                <a:gd name="T21" fmla="*/ 12468 h 12486"/>
                <a:gd name="T22" fmla="*/ 0 w 12754"/>
                <a:gd name="T23" fmla="*/ 12468 h 1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54" h="12486">
                  <a:moveTo>
                    <a:pt x="2895" y="3482"/>
                  </a:moveTo>
                  <a:cubicBezTo>
                    <a:pt x="2895" y="1562"/>
                    <a:pt x="4457" y="0"/>
                    <a:pt x="6377" y="0"/>
                  </a:cubicBezTo>
                  <a:cubicBezTo>
                    <a:pt x="8297" y="0"/>
                    <a:pt x="9859" y="1562"/>
                    <a:pt x="9859" y="3482"/>
                  </a:cubicBezTo>
                  <a:cubicBezTo>
                    <a:pt x="9859" y="5402"/>
                    <a:pt x="8297" y="6963"/>
                    <a:pt x="6377" y="6963"/>
                  </a:cubicBezTo>
                  <a:cubicBezTo>
                    <a:pt x="4457" y="6963"/>
                    <a:pt x="2895" y="5402"/>
                    <a:pt x="2895" y="3482"/>
                  </a:cubicBezTo>
                  <a:close/>
                  <a:moveTo>
                    <a:pt x="0" y="12468"/>
                  </a:moveTo>
                  <a:cubicBezTo>
                    <a:pt x="75" y="11626"/>
                    <a:pt x="479" y="8643"/>
                    <a:pt x="3586" y="7045"/>
                  </a:cubicBezTo>
                  <a:cubicBezTo>
                    <a:pt x="4356" y="7650"/>
                    <a:pt x="5324" y="8014"/>
                    <a:pt x="6377" y="8014"/>
                  </a:cubicBezTo>
                  <a:cubicBezTo>
                    <a:pt x="7436" y="8014"/>
                    <a:pt x="8409" y="7647"/>
                    <a:pt x="9182" y="7036"/>
                  </a:cubicBezTo>
                  <a:cubicBezTo>
                    <a:pt x="12302" y="8627"/>
                    <a:pt x="12678" y="11589"/>
                    <a:pt x="12754" y="12468"/>
                  </a:cubicBezTo>
                  <a:cubicBezTo>
                    <a:pt x="12736" y="12486"/>
                    <a:pt x="18" y="12470"/>
                    <a:pt x="0" y="12468"/>
                  </a:cubicBezTo>
                  <a:close/>
                  <a:moveTo>
                    <a:pt x="0" y="12468"/>
                  </a:move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E05DB4E4-ECDB-7676-224E-AE3363C7E9E5}"/>
                </a:ext>
              </a:extLst>
            </p:cNvPr>
            <p:cNvSpPr txBox="1"/>
            <p:nvPr/>
          </p:nvSpPr>
          <p:spPr>
            <a:xfrm>
              <a:off x="5365235" y="6037110"/>
              <a:ext cx="6757374" cy="101245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容忍度或庆祝失败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b="1" dirty="0">
                  <a:solidFill>
                    <a:srgbClr val="93DB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持续学习：事后复盘</a:t>
              </a:r>
              <a:endParaRPr lang="en-US" altLang="zh-CN" b="1" dirty="0">
                <a:solidFill>
                  <a:srgbClr val="93DB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961CD14-03F8-407F-B1B0-8B795EC7536A}"/>
              </a:ext>
            </a:extLst>
          </p:cNvPr>
          <p:cNvGrpSpPr/>
          <p:nvPr/>
        </p:nvGrpSpPr>
        <p:grpSpPr>
          <a:xfrm>
            <a:off x="1125602" y="3682959"/>
            <a:ext cx="1880219" cy="1880220"/>
            <a:chOff x="-3391644" y="2194196"/>
            <a:chExt cx="4899706" cy="489970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C03F73F-0823-366E-E925-397634B103CA}"/>
                </a:ext>
              </a:extLst>
            </p:cNvPr>
            <p:cNvGrpSpPr/>
            <p:nvPr/>
          </p:nvGrpSpPr>
          <p:grpSpPr>
            <a:xfrm>
              <a:off x="-3391644" y="2194196"/>
              <a:ext cx="4899706" cy="4899708"/>
              <a:chOff x="880301" y="0"/>
              <a:chExt cx="6343277" cy="6343277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2209F16-67DE-2D14-1223-6E584BF1F56A}"/>
                  </a:ext>
                </a:extLst>
              </p:cNvPr>
              <p:cNvSpPr/>
              <p:nvPr/>
            </p:nvSpPr>
            <p:spPr>
              <a:xfrm>
                <a:off x="880301" y="0"/>
                <a:ext cx="6343277" cy="634327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椭圆 4">
                <a:extLst>
                  <a:ext uri="{FF2B5EF4-FFF2-40B4-BE49-F238E27FC236}">
                    <a16:creationId xmlns:a16="http://schemas.microsoft.com/office/drawing/2014/main" id="{3F9C35FA-EFE7-EC05-D1B6-CCDDD312CC04}"/>
                  </a:ext>
                </a:extLst>
              </p:cNvPr>
              <p:cNvSpPr/>
              <p:nvPr/>
            </p:nvSpPr>
            <p:spPr>
              <a:xfrm>
                <a:off x="2943452" y="317163"/>
                <a:ext cx="2216975" cy="95149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0472" tIns="220472" rIns="220472" bIns="220472" numCol="1" spcCol="1270" anchor="ctr" anchorCtr="0">
                <a:noAutofit/>
              </a:bodyPr>
              <a:lstStyle/>
              <a:p>
                <a:pPr lvl="0" algn="ctr" defTabSz="1377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600" kern="1200" dirty="0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FF08F38-65E6-CFE9-04DB-DAA19D849E1F}"/>
                </a:ext>
              </a:extLst>
            </p:cNvPr>
            <p:cNvGrpSpPr/>
            <p:nvPr/>
          </p:nvGrpSpPr>
          <p:grpSpPr>
            <a:xfrm>
              <a:off x="-2779181" y="3419123"/>
              <a:ext cx="3674779" cy="3674780"/>
              <a:chOff x="1673211" y="1585819"/>
              <a:chExt cx="4757457" cy="4757457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6BEACE6-2E46-5D67-0936-6CF37CE54F5B}"/>
                  </a:ext>
                </a:extLst>
              </p:cNvPr>
              <p:cNvSpPr/>
              <p:nvPr/>
            </p:nvSpPr>
            <p:spPr>
              <a:xfrm>
                <a:off x="1673211" y="1585819"/>
                <a:ext cx="4757457" cy="4757457"/>
              </a:xfrm>
              <a:prstGeom prst="ellipse">
                <a:avLst/>
              </a:prstGeom>
              <a:solidFill>
                <a:srgbClr val="A2D8F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5">
                  <a:hueOff val="-3379271"/>
                  <a:satOff val="-8710"/>
                  <a:lumOff val="-588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椭圆 6">
                <a:extLst>
                  <a:ext uri="{FF2B5EF4-FFF2-40B4-BE49-F238E27FC236}">
                    <a16:creationId xmlns:a16="http://schemas.microsoft.com/office/drawing/2014/main" id="{A188F1EC-EAC4-3C89-4875-9893CC1C3011}"/>
                  </a:ext>
                </a:extLst>
              </p:cNvPr>
              <p:cNvSpPr/>
              <p:nvPr/>
            </p:nvSpPr>
            <p:spPr>
              <a:xfrm>
                <a:off x="2943452" y="1883160"/>
                <a:ext cx="2216975" cy="89202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6248" tIns="206248" rIns="206248" bIns="206248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600" kern="1200"/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036F499-269D-69DC-67A8-3CD3168FF2D9}"/>
                </a:ext>
              </a:extLst>
            </p:cNvPr>
            <p:cNvGrpSpPr/>
            <p:nvPr/>
          </p:nvGrpSpPr>
          <p:grpSpPr>
            <a:xfrm>
              <a:off x="-2166718" y="4644050"/>
              <a:ext cx="2449852" cy="2449853"/>
              <a:chOff x="6455744" y="9404440"/>
              <a:chExt cx="3171638" cy="317163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5366D48D-DA1E-E2BB-03C5-1EDC3F0C6A68}"/>
                  </a:ext>
                </a:extLst>
              </p:cNvPr>
              <p:cNvGrpSpPr/>
              <p:nvPr/>
            </p:nvGrpSpPr>
            <p:grpSpPr>
              <a:xfrm>
                <a:off x="6455744" y="9404440"/>
                <a:ext cx="3171638" cy="3171638"/>
                <a:chOff x="2466120" y="3171638"/>
                <a:chExt cx="3171638" cy="3171638"/>
              </a:xfrm>
            </p:grpSpPr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F9CA1473-D069-D233-E790-D15019A9BD9D}"/>
                    </a:ext>
                  </a:extLst>
                </p:cNvPr>
                <p:cNvSpPr/>
                <p:nvPr/>
              </p:nvSpPr>
              <p:spPr>
                <a:xfrm>
                  <a:off x="2466120" y="3171638"/>
                  <a:ext cx="3171638" cy="3171638"/>
                </a:xfrm>
                <a:prstGeom prst="ellipse">
                  <a:avLst/>
                </a:prstGeom>
                <a:solidFill>
                  <a:schemeClr val="accent4"/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5">
                    <a:hueOff val="-6758543"/>
                    <a:satOff val="-17419"/>
                    <a:lumOff val="-11765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9" name="椭圆 8">
                  <a:extLst>
                    <a:ext uri="{FF2B5EF4-FFF2-40B4-BE49-F238E27FC236}">
                      <a16:creationId xmlns:a16="http://schemas.microsoft.com/office/drawing/2014/main" id="{9AF07C76-F923-2573-D87F-3A011C054712}"/>
                    </a:ext>
                  </a:extLst>
                </p:cNvPr>
                <p:cNvSpPr/>
                <p:nvPr/>
              </p:nvSpPr>
              <p:spPr>
                <a:xfrm>
                  <a:off x="2930596" y="3964548"/>
                  <a:ext cx="2242687" cy="158581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62712" tIns="362712" rIns="362712" bIns="362712" numCol="1" spcCol="1270" anchor="ctr" anchorCtr="0">
                  <a:noAutofit/>
                </a:bodyPr>
                <a:lstStyle/>
                <a:p>
                  <a:pPr lvl="0" algn="ctr" defTabSz="2266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zh-CN" altLang="en-US" sz="3200" kern="1200" dirty="0"/>
                </a:p>
              </p:txBody>
            </p:sp>
          </p:grpSp>
          <p:sp>
            <p:nvSpPr>
              <p:cNvPr id="17" name="iconfont-1187-868307">
                <a:extLst>
                  <a:ext uri="{FF2B5EF4-FFF2-40B4-BE49-F238E27FC236}">
                    <a16:creationId xmlns:a16="http://schemas.microsoft.com/office/drawing/2014/main" id="{F52DA41A-832F-F1A6-3920-7509B65F5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0753" y="10345394"/>
                <a:ext cx="1381621" cy="1352512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BE5938AC-1EE6-0E47-C2CF-F18782839383}"/>
              </a:ext>
            </a:extLst>
          </p:cNvPr>
          <p:cNvSpPr txBox="1"/>
          <p:nvPr/>
        </p:nvSpPr>
        <p:spPr>
          <a:xfrm>
            <a:off x="2539919" y="571105"/>
            <a:ext cx="87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如何提升领导者敏捷</a:t>
            </a:r>
          </a:p>
        </p:txBody>
      </p:sp>
    </p:spTree>
    <p:extLst>
      <p:ext uri="{BB962C8B-B14F-4D97-AF65-F5344CB8AC3E}">
        <p14:creationId xmlns:p14="http://schemas.microsoft.com/office/powerpoint/2010/main" val="109302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1A1158B-86DB-45E6-13B8-87B717479489}"/>
              </a:ext>
            </a:extLst>
          </p:cNvPr>
          <p:cNvSpPr/>
          <p:nvPr/>
        </p:nvSpPr>
        <p:spPr>
          <a:xfrm>
            <a:off x="665017" y="1613324"/>
            <a:ext cx="9164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组织进化飞轮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成长思维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诊断复盘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系统思考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有毅力地执行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2EDA882-F764-4F97-65B4-8172E38C49B9}"/>
              </a:ext>
            </a:extLst>
          </p:cNvPr>
          <p:cNvGrpSpPr/>
          <p:nvPr/>
        </p:nvGrpSpPr>
        <p:grpSpPr>
          <a:xfrm>
            <a:off x="879764" y="2562582"/>
            <a:ext cx="10422916" cy="4362808"/>
            <a:chOff x="3494314" y="4189802"/>
            <a:chExt cx="28596985" cy="11970080"/>
          </a:xfrm>
        </p:grpSpPr>
        <p:sp>
          <p:nvSpPr>
            <p:cNvPr id="4" name="圆角矩形标注 4">
              <a:extLst>
                <a:ext uri="{FF2B5EF4-FFF2-40B4-BE49-F238E27FC236}">
                  <a16:creationId xmlns:a16="http://schemas.microsoft.com/office/drawing/2014/main" id="{1EB655D3-C1CC-488C-B42A-245F939FB21F}"/>
                </a:ext>
              </a:extLst>
            </p:cNvPr>
            <p:cNvSpPr/>
            <p:nvPr/>
          </p:nvSpPr>
          <p:spPr>
            <a:xfrm>
              <a:off x="5615095" y="4734043"/>
              <a:ext cx="11629750" cy="3346841"/>
            </a:xfrm>
            <a:prstGeom prst="wedgeRoundRectCallou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lIns="360000" rIns="360000" anchor="ctr">
              <a:noAutofit/>
            </a:bodyPr>
            <a:lstStyle/>
            <a:p>
              <a:pPr>
                <a:spcAft>
                  <a:spcPts val="1417"/>
                </a:spcAft>
              </a:pP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“一个组织拥有长期竞争力的关键，在于比竞争对手更快更好的 </a:t>
              </a:r>
              <a:r>
                <a:rPr lang="zh-CN" altLang="en-US" sz="1200" b="1" dirty="0">
                  <a:solidFill>
                    <a:srgbClr val="E799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主动学习 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和 </a:t>
              </a:r>
              <a:r>
                <a:rPr lang="zh-CN" altLang="en-US" sz="1200" b="1" dirty="0">
                  <a:solidFill>
                    <a:srgbClr val="E7990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自主进化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en-US" altLang="zh-CN" sz="105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spcAft>
                  <a:spcPts val="1417"/>
                </a:spcAft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彼得 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圣吉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7F7A7DF-369B-20AD-6024-E78BBB8F34AC}"/>
                </a:ext>
              </a:extLst>
            </p:cNvPr>
            <p:cNvGrpSpPr/>
            <p:nvPr/>
          </p:nvGrpSpPr>
          <p:grpSpPr>
            <a:xfrm>
              <a:off x="5803395" y="4189802"/>
              <a:ext cx="26287904" cy="11970080"/>
              <a:chOff x="5803395" y="4189802"/>
              <a:chExt cx="26287904" cy="11970080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0507AAD9-551D-752A-3117-2E09BF9BDE37}"/>
                  </a:ext>
                </a:extLst>
              </p:cNvPr>
              <p:cNvSpPr/>
              <p:nvPr/>
            </p:nvSpPr>
            <p:spPr>
              <a:xfrm>
                <a:off x="5803395" y="9074010"/>
                <a:ext cx="13491869" cy="7085872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80333" rIns="680333" anchor="t">
                <a:noAutofit/>
              </a:bodyPr>
              <a:lstStyle/>
              <a:p>
                <a:pPr marL="675027" indent="-675027">
                  <a:spcAft>
                    <a:spcPts val="2835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成长思维 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是心态</a:t>
                </a:r>
                <a:endPara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675027" indent="-675027">
                  <a:spcAft>
                    <a:spcPts val="2835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诊断复盘 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是定位问题</a:t>
                </a:r>
                <a:endPara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675027" indent="-675027">
                  <a:spcAft>
                    <a:spcPts val="2835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系统思考 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是找到解决问题的抓手</a:t>
                </a:r>
                <a:endPara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675027" indent="-675027">
                  <a:spcAft>
                    <a:spcPts val="2835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400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有毅力地执行 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是实施落地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42C72BCD-6983-B62F-205B-6CC84F88D3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1012588" y="4189802"/>
                <a:ext cx="11078711" cy="10462349"/>
                <a:chOff x="21175873" y="4951821"/>
                <a:chExt cx="11078711" cy="10462349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972824D8-8ED5-BA45-1943-7444C54507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175873" y="4951821"/>
                  <a:ext cx="11078711" cy="10462349"/>
                </a:xfrm>
                <a:prstGeom prst="rect">
                  <a:avLst/>
                </a:prstGeom>
              </p:spPr>
            </p:pic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CF17C0F4-D12E-6B77-AE45-0F4B5C73E9B3}"/>
                    </a:ext>
                  </a:extLst>
                </p:cNvPr>
                <p:cNvSpPr txBox="1"/>
                <p:nvPr/>
              </p:nvSpPr>
              <p:spPr>
                <a:xfrm>
                  <a:off x="25040119" y="9782920"/>
                  <a:ext cx="3350217" cy="675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0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组织进化飞轮</a:t>
                  </a:r>
                </a:p>
              </p:txBody>
            </p:sp>
          </p:grp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2CF5683-B284-71DF-5245-F82F455A1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670" y="10827807"/>
              <a:ext cx="2086128" cy="2086128"/>
            </a:xfrm>
            <a:prstGeom prst="rect">
              <a:avLst/>
            </a:prstGeom>
          </p:spPr>
        </p:pic>
        <p:sp>
          <p:nvSpPr>
            <p:cNvPr id="7" name="圆角矩形 7">
              <a:extLst>
                <a:ext uri="{FF2B5EF4-FFF2-40B4-BE49-F238E27FC236}">
                  <a16:creationId xmlns:a16="http://schemas.microsoft.com/office/drawing/2014/main" id="{ACBF0F8F-AB32-520E-4FA1-048B1E5C5B62}"/>
                </a:ext>
              </a:extLst>
            </p:cNvPr>
            <p:cNvSpPr/>
            <p:nvPr/>
          </p:nvSpPr>
          <p:spPr>
            <a:xfrm>
              <a:off x="3494314" y="10482943"/>
              <a:ext cx="13520057" cy="2775857"/>
            </a:xfrm>
            <a:prstGeom prst="roundRect">
              <a:avLst/>
            </a:prstGeom>
            <a:noFill/>
            <a:ln w="57150">
              <a:solidFill>
                <a:srgbClr val="D956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3C9C0A9-5334-DA00-3AE8-658E84F63D8D}"/>
              </a:ext>
            </a:extLst>
          </p:cNvPr>
          <p:cNvSpPr txBox="1"/>
          <p:nvPr/>
        </p:nvSpPr>
        <p:spPr>
          <a:xfrm>
            <a:off x="2539919" y="571105"/>
            <a:ext cx="87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系统性达至敏捷应变</a:t>
            </a:r>
          </a:p>
        </p:txBody>
      </p:sp>
    </p:spTree>
    <p:extLst>
      <p:ext uri="{BB962C8B-B14F-4D97-AF65-F5344CB8AC3E}">
        <p14:creationId xmlns:p14="http://schemas.microsoft.com/office/powerpoint/2010/main" val="41710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C98625-EAB7-9468-CB63-AA4B3222200F}"/>
              </a:ext>
            </a:extLst>
          </p:cNvPr>
          <p:cNvSpPr txBox="1">
            <a:spLocks/>
          </p:cNvSpPr>
          <p:nvPr/>
        </p:nvSpPr>
        <p:spPr>
          <a:xfrm>
            <a:off x="334962" y="2979416"/>
            <a:ext cx="11522075" cy="899167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sz="4800" dirty="0" err="1"/>
              <a:t>期待与您，协作共赢</a:t>
            </a:r>
            <a:endParaRPr lang="en-US" altLang="zh-CN" sz="4800" dirty="0"/>
          </a:p>
        </p:txBody>
      </p:sp>
    </p:spTree>
    <p:extLst>
      <p:ext uri="{BB962C8B-B14F-4D97-AF65-F5344CB8AC3E}">
        <p14:creationId xmlns:p14="http://schemas.microsoft.com/office/powerpoint/2010/main" val="36131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A0C8529-5B19-E5F3-AE51-CDB2CD348DDA}"/>
              </a:ext>
            </a:extLst>
          </p:cNvPr>
          <p:cNvGrpSpPr>
            <a:grpSpLocks noChangeAspect="1"/>
          </p:cNvGrpSpPr>
          <p:nvPr/>
        </p:nvGrpSpPr>
        <p:grpSpPr>
          <a:xfrm>
            <a:off x="739057" y="1918855"/>
            <a:ext cx="10713885" cy="3365432"/>
            <a:chOff x="3227371" y="885158"/>
            <a:chExt cx="6206301" cy="1949516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29B146D-856C-A5EF-478D-192939C68D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27371" y="1642098"/>
              <a:ext cx="3789124" cy="725541"/>
              <a:chOff x="815819" y="3594059"/>
              <a:chExt cx="4705909" cy="901087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911ABDE8-B1A8-CBBD-D07B-57A85666DA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8161" y="3594059"/>
                <a:ext cx="901186" cy="90108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zh-CN" altLang="en-US" sz="2400" b="1" dirty="0">
                    <a:latin typeface="微软雅黑" pitchFamily="34" charset="-122"/>
                    <a:ea typeface="微软雅黑" pitchFamily="34" charset="-122"/>
                  </a:rPr>
                  <a:t>战 略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A1342FE-B34C-D42E-79AB-EB6061E5EBB3}"/>
                  </a:ext>
                </a:extLst>
              </p:cNvPr>
              <p:cNvSpPr/>
              <p:nvPr/>
            </p:nvSpPr>
            <p:spPr>
              <a:xfrm>
                <a:off x="5033607" y="3676521"/>
                <a:ext cx="488121" cy="73616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r>
                  <a:rPr lang="en-US" altLang="zh-CN" sz="3252" b="1" dirty="0">
                    <a:solidFill>
                      <a:srgbClr val="0D9FF4"/>
                    </a:solidFill>
                    <a:ea typeface="微软雅黑" pitchFamily="34" charset="-122"/>
                  </a:rPr>
                  <a:t>x</a:t>
                </a:r>
                <a:endParaRPr lang="zh-CN" altLang="en-US" sz="3252" b="1" dirty="0">
                  <a:solidFill>
                    <a:srgbClr val="0D9FF4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C5E17E9-8E54-E9CE-09B2-6AF8096005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819" y="3594059"/>
                <a:ext cx="901186" cy="9010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zh-CN" altLang="en-US" sz="2400" b="1" dirty="0">
                    <a:solidFill>
                      <a:srgbClr val="00B0F0"/>
                    </a:solidFill>
                    <a:latin typeface="微软雅黑" pitchFamily="34" charset="-122"/>
                    <a:ea typeface="微软雅黑" pitchFamily="34" charset="-122"/>
                  </a:rPr>
                  <a:t>持 续</a:t>
                </a:r>
                <a:endParaRPr lang="en-US" altLang="zh-CN" sz="2400" b="1" dirty="0">
                  <a:solidFill>
                    <a:srgbClr val="00B0F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/>
                <a:r>
                  <a:rPr lang="zh-CN" altLang="en-US" sz="2400" b="1" dirty="0">
                    <a:solidFill>
                      <a:srgbClr val="00B0F0"/>
                    </a:solidFill>
                    <a:latin typeface="微软雅黑" pitchFamily="34" charset="-122"/>
                    <a:ea typeface="微软雅黑" pitchFamily="34" charset="-122"/>
                  </a:rPr>
                  <a:t>成 功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A57CC46-0C57-2980-57DB-7776D279E891}"/>
                  </a:ext>
                </a:extLst>
              </p:cNvPr>
              <p:cNvSpPr/>
              <p:nvPr/>
            </p:nvSpPr>
            <p:spPr>
              <a:xfrm>
                <a:off x="2302761" y="3680114"/>
                <a:ext cx="589648" cy="736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3252" b="1" dirty="0">
                    <a:solidFill>
                      <a:srgbClr val="0D9FF4"/>
                    </a:solidFill>
                    <a:ea typeface="微软雅黑" pitchFamily="34" charset="-122"/>
                  </a:rPr>
                  <a:t>=</a:t>
                </a:r>
                <a:endParaRPr lang="zh-CN" altLang="en-US" sz="3252" b="1" dirty="0">
                  <a:solidFill>
                    <a:srgbClr val="0D9FF4"/>
                  </a:solidFill>
                  <a:ea typeface="微软雅黑" pitchFamily="34" charset="-122"/>
                </a:endParaRPr>
              </a:p>
            </p:txBody>
          </p: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9C9ED3B-2A70-6092-1267-452469BF9E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46868" y="885158"/>
              <a:ext cx="2386804" cy="1949516"/>
              <a:chOff x="7065663" y="1607024"/>
              <a:chExt cx="4276114" cy="3391266"/>
            </a:xfrm>
          </p:grpSpPr>
          <p:pic>
            <p:nvPicPr>
              <p:cNvPr id="5" name="Picture 2" descr="E:\肯耐珂萨\杨国安\杨三角模型.png">
                <a:extLst>
                  <a:ext uri="{FF2B5EF4-FFF2-40B4-BE49-F238E27FC236}">
                    <a16:creationId xmlns:a16="http://schemas.microsoft.com/office/drawing/2014/main" id="{388180AA-8E1C-B02D-12B1-68DE0297DD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5663" y="1607024"/>
                <a:ext cx="4276114" cy="3391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910DBBC5-3B0F-0D4C-0D08-B34555FF32FD}"/>
                  </a:ext>
                </a:extLst>
              </p:cNvPr>
              <p:cNvSpPr txBox="1"/>
              <p:nvPr/>
            </p:nvSpPr>
            <p:spPr>
              <a:xfrm>
                <a:off x="8468364" y="2726161"/>
                <a:ext cx="1469304" cy="465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iTi" charset="-122"/>
                  </a:rPr>
                  <a:t>员工思维</a:t>
                </a:r>
              </a:p>
            </p:txBody>
          </p:sp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C71444A5-9509-827A-CB03-32EEC0737EF0}"/>
                  </a:ext>
                </a:extLst>
              </p:cNvPr>
              <p:cNvSpPr txBox="1"/>
              <p:nvPr/>
            </p:nvSpPr>
            <p:spPr>
              <a:xfrm>
                <a:off x="8702680" y="3474036"/>
                <a:ext cx="988249" cy="713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iTi" charset="-122"/>
                  </a:rPr>
                  <a:t>组织</a:t>
                </a:r>
                <a:endParaRPr lang="en-US" altLang="zh-CN" sz="20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KaiTi" charset="-122"/>
                </a:endParaRPr>
              </a:p>
              <a:p>
                <a:pPr algn="ctr"/>
                <a:r>
                  <a:rPr lang="zh-CN" altLang="en-US" sz="2000" b="1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iTi" charset="-122"/>
                  </a:rPr>
                  <a:t>能力</a:t>
                </a:r>
              </a:p>
            </p:txBody>
          </p:sp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0E409918-DD80-E12A-7E8E-EE923D711AC5}"/>
                  </a:ext>
                </a:extLst>
              </p:cNvPr>
              <p:cNvSpPr txBox="1"/>
              <p:nvPr/>
            </p:nvSpPr>
            <p:spPr>
              <a:xfrm>
                <a:off x="7533719" y="4189087"/>
                <a:ext cx="1469304" cy="465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iTi" charset="-122"/>
                  </a:rPr>
                  <a:t>员工能力</a:t>
                </a:r>
              </a:p>
            </p:txBody>
          </p:sp>
          <p:sp>
            <p:nvSpPr>
              <p:cNvPr id="9" name="TextBox 11">
                <a:extLst>
                  <a:ext uri="{FF2B5EF4-FFF2-40B4-BE49-F238E27FC236}">
                    <a16:creationId xmlns:a16="http://schemas.microsoft.com/office/drawing/2014/main" id="{843EA6E2-95F5-773B-82D8-32DDE8FA5BF5}"/>
                  </a:ext>
                </a:extLst>
              </p:cNvPr>
              <p:cNvSpPr txBox="1"/>
              <p:nvPr/>
            </p:nvSpPr>
            <p:spPr>
              <a:xfrm>
                <a:off x="9408321" y="4189087"/>
                <a:ext cx="1469304" cy="465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iTi" charset="-122"/>
                  </a:rPr>
                  <a:t>员工治理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93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5">
            <a:extLst>
              <a:ext uri="{FF2B5EF4-FFF2-40B4-BE49-F238E27FC236}">
                <a16:creationId xmlns:a16="http://schemas.microsoft.com/office/drawing/2014/main" id="{D20C1452-58DC-407B-8CB8-3234765222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3"/>
          <a:stretch/>
        </p:blipFill>
        <p:spPr>
          <a:xfrm>
            <a:off x="6096001" y="1089025"/>
            <a:ext cx="6095839" cy="5768975"/>
          </a:xfrm>
          <a:prstGeom prst="rect">
            <a:avLst/>
          </a:prstGeom>
        </p:spPr>
      </p:pic>
      <p:pic>
        <p:nvPicPr>
          <p:cNvPr id="6" name="图片占位符 4">
            <a:extLst>
              <a:ext uri="{FF2B5EF4-FFF2-40B4-BE49-F238E27FC236}">
                <a16:creationId xmlns:a16="http://schemas.microsoft.com/office/drawing/2014/main" id="{51077A17-3FB5-53F3-7ECE-986412AFB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925" r="4963"/>
          <a:stretch/>
        </p:blipFill>
        <p:spPr>
          <a:xfrm>
            <a:off x="-700586" y="1089025"/>
            <a:ext cx="6796586" cy="576897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961B8EA-3EF1-0AEB-5EBF-DF4043C09F0A}"/>
              </a:ext>
            </a:extLst>
          </p:cNvPr>
          <p:cNvGrpSpPr/>
          <p:nvPr/>
        </p:nvGrpSpPr>
        <p:grpSpPr>
          <a:xfrm>
            <a:off x="160" y="2971537"/>
            <a:ext cx="6095839" cy="2025906"/>
            <a:chOff x="-1" y="3274194"/>
            <a:chExt cx="6716711" cy="2232248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4D0728CD-AA84-DA0B-AC62-3B08785B815F}"/>
                </a:ext>
              </a:extLst>
            </p:cNvPr>
            <p:cNvSpPr/>
            <p:nvPr/>
          </p:nvSpPr>
          <p:spPr>
            <a:xfrm>
              <a:off x="-1" y="3274194"/>
              <a:ext cx="6716711" cy="2232248"/>
            </a:xfrm>
            <a:prstGeom prst="rect">
              <a:avLst/>
            </a:prstGeom>
            <a:solidFill>
              <a:srgbClr val="0B1412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E80823B-04D4-12EA-B35A-E847A824053F}"/>
                </a:ext>
              </a:extLst>
            </p:cNvPr>
            <p:cNvSpPr txBox="1"/>
            <p:nvPr/>
          </p:nvSpPr>
          <p:spPr>
            <a:xfrm>
              <a:off x="596031" y="3469701"/>
              <a:ext cx="5762549" cy="184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90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价值主张</a:t>
              </a:r>
              <a:endParaRPr kumimoji="0" lang="en-US" altLang="zh-CN" sz="29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找到市场机会，敏捷应变试错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产品客户导向，避免路径依赖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12" name="Rectangle 7">
            <a:extLst>
              <a:ext uri="{FF2B5EF4-FFF2-40B4-BE49-F238E27FC236}">
                <a16:creationId xmlns:a16="http://schemas.microsoft.com/office/drawing/2014/main" id="{7903B27C-1D94-4E8B-B5A6-23BAFB18EBEC}"/>
              </a:ext>
            </a:extLst>
          </p:cNvPr>
          <p:cNvSpPr/>
          <p:nvPr/>
        </p:nvSpPr>
        <p:spPr>
          <a:xfrm>
            <a:off x="6096002" y="2973625"/>
            <a:ext cx="6095839" cy="2023818"/>
          </a:xfrm>
          <a:prstGeom prst="rect">
            <a:avLst/>
          </a:prstGeom>
          <a:solidFill>
            <a:srgbClr val="FEFEF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BE1733-8C75-04C2-D9AB-6F4987923508}"/>
              </a:ext>
            </a:extLst>
          </p:cNvPr>
          <p:cNvSpPr txBox="1"/>
          <p:nvPr/>
        </p:nvSpPr>
        <p:spPr>
          <a:xfrm>
            <a:off x="6528981" y="3137992"/>
            <a:ext cx="5229877" cy="172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904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竞争优势</a:t>
            </a:r>
            <a:endParaRPr kumimoji="0" lang="en-US" altLang="zh-CN" sz="2904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8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人无我有，人有我优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系统成本最低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聚焦细分，极致性价比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B199908E-8665-832B-827A-E855965CD60F}"/>
              </a:ext>
            </a:extLst>
          </p:cNvPr>
          <p:cNvSpPr/>
          <p:nvPr/>
        </p:nvSpPr>
        <p:spPr>
          <a:xfrm>
            <a:off x="1352544" y="3759053"/>
            <a:ext cx="9724166" cy="1915014"/>
          </a:xfrm>
          <a:prstGeom prst="rect">
            <a:avLst/>
          </a:prstGeom>
          <a:gradFill>
            <a:gsLst>
              <a:gs pos="24000">
                <a:srgbClr val="6491C8">
                  <a:lumMod val="50000"/>
                </a:srgbClr>
              </a:gs>
              <a:gs pos="81000">
                <a:srgbClr val="FFFFFF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chemeClr val="bg1"/>
              </a:solidFill>
              <a:latin typeface="Montserrat"/>
              <a:ea typeface="微软雅黑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DF82595-FBC0-4CB0-C261-27991B061E05}"/>
              </a:ext>
            </a:extLst>
          </p:cNvPr>
          <p:cNvGrpSpPr/>
          <p:nvPr/>
        </p:nvGrpSpPr>
        <p:grpSpPr>
          <a:xfrm>
            <a:off x="1108238" y="3612011"/>
            <a:ext cx="2187223" cy="2601925"/>
            <a:chOff x="2714375" y="2938482"/>
            <a:chExt cx="2772026" cy="3013668"/>
          </a:xfrm>
        </p:grpSpPr>
        <p:sp>
          <p:nvSpPr>
            <p:cNvPr id="4" name="Shape 6">
              <a:extLst>
                <a:ext uri="{FF2B5EF4-FFF2-40B4-BE49-F238E27FC236}">
                  <a16:creationId xmlns:a16="http://schemas.microsoft.com/office/drawing/2014/main" id="{66701AD8-5B7F-8B97-2CDD-43F763F4A171}"/>
                </a:ext>
              </a:extLst>
            </p:cNvPr>
            <p:cNvSpPr/>
            <p:nvPr/>
          </p:nvSpPr>
          <p:spPr>
            <a:xfrm>
              <a:off x="2898582" y="3149006"/>
              <a:ext cx="2587819" cy="181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10101">
                <a:alpha val="6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5" name="Shape 7">
              <a:extLst>
                <a:ext uri="{FF2B5EF4-FFF2-40B4-BE49-F238E27FC236}">
                  <a16:creationId xmlns:a16="http://schemas.microsoft.com/office/drawing/2014/main" id="{F2157295-2239-C065-CFAE-E8A98C1A34A9}"/>
                </a:ext>
              </a:extLst>
            </p:cNvPr>
            <p:cNvSpPr/>
            <p:nvPr/>
          </p:nvSpPr>
          <p:spPr>
            <a:xfrm>
              <a:off x="2714375" y="2938482"/>
              <a:ext cx="2587819" cy="181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EEECE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6" name="Shape 8">
              <a:extLst>
                <a:ext uri="{FF2B5EF4-FFF2-40B4-BE49-F238E27FC236}">
                  <a16:creationId xmlns:a16="http://schemas.microsoft.com/office/drawing/2014/main" id="{4CEEFC6B-6708-D9AE-2FAD-6EEB5DA4D91B}"/>
                </a:ext>
              </a:extLst>
            </p:cNvPr>
            <p:cNvSpPr/>
            <p:nvPr/>
          </p:nvSpPr>
          <p:spPr>
            <a:xfrm>
              <a:off x="3117878" y="4754253"/>
              <a:ext cx="559753" cy="119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881" y="21600"/>
                  </a:lnTo>
                  <a:lnTo>
                    <a:pt x="21600" y="0"/>
                  </a:lnTo>
                  <a:lnTo>
                    <a:pt x="13714" y="0"/>
                  </a:lnTo>
                  <a:cubicBezTo>
                    <a:pt x="13714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8064A2">
                <a:lumMod val="7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7" name="Shape 9">
              <a:extLst>
                <a:ext uri="{FF2B5EF4-FFF2-40B4-BE49-F238E27FC236}">
                  <a16:creationId xmlns:a16="http://schemas.microsoft.com/office/drawing/2014/main" id="{531480AA-181A-6A6C-96B9-C60AFCBFE10B}"/>
                </a:ext>
              </a:extLst>
            </p:cNvPr>
            <p:cNvSpPr/>
            <p:nvPr/>
          </p:nvSpPr>
          <p:spPr>
            <a:xfrm>
              <a:off x="4266988" y="4754253"/>
              <a:ext cx="559901" cy="119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12" y="21600"/>
                  </a:moveTo>
                  <a:lnTo>
                    <a:pt x="21600" y="21600"/>
                  </a:lnTo>
                  <a:lnTo>
                    <a:pt x="7894" y="0"/>
                  </a:lnTo>
                  <a:lnTo>
                    <a:pt x="0" y="0"/>
                  </a:lnTo>
                  <a:cubicBezTo>
                    <a:pt x="0" y="0"/>
                    <a:pt x="13712" y="21600"/>
                    <a:pt x="13712" y="21600"/>
                  </a:cubicBezTo>
                  <a:close/>
                </a:path>
              </a:pathLst>
            </a:custGeom>
            <a:solidFill>
              <a:srgbClr val="8064A2">
                <a:lumMod val="7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8" name="Shape 10">
              <a:extLst>
                <a:ext uri="{FF2B5EF4-FFF2-40B4-BE49-F238E27FC236}">
                  <a16:creationId xmlns:a16="http://schemas.microsoft.com/office/drawing/2014/main" id="{D8679BAA-10A7-68BF-5C46-79C0A8DF333E}"/>
                </a:ext>
              </a:extLst>
            </p:cNvPr>
            <p:cNvSpPr/>
            <p:nvPr/>
          </p:nvSpPr>
          <p:spPr>
            <a:xfrm>
              <a:off x="3407350" y="4754253"/>
              <a:ext cx="264541" cy="20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13" y="0"/>
                  </a:moveTo>
                  <a:lnTo>
                    <a:pt x="0" y="21600"/>
                  </a:lnTo>
                  <a:lnTo>
                    <a:pt x="16685" y="21600"/>
                  </a:lnTo>
                  <a:lnTo>
                    <a:pt x="21600" y="0"/>
                  </a:lnTo>
                  <a:cubicBezTo>
                    <a:pt x="21600" y="0"/>
                    <a:pt x="4913" y="0"/>
                    <a:pt x="4913" y="0"/>
                  </a:cubicBezTo>
                  <a:close/>
                </a:path>
              </a:pathLst>
            </a:custGeom>
            <a:solidFill>
              <a:srgbClr val="8064A2">
                <a:lumMod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9" name="Shape 11">
              <a:extLst>
                <a:ext uri="{FF2B5EF4-FFF2-40B4-BE49-F238E27FC236}">
                  <a16:creationId xmlns:a16="http://schemas.microsoft.com/office/drawing/2014/main" id="{1CA5DFD0-0990-9084-BEED-29BE09DA44EC}"/>
                </a:ext>
              </a:extLst>
            </p:cNvPr>
            <p:cNvSpPr/>
            <p:nvPr/>
          </p:nvSpPr>
          <p:spPr>
            <a:xfrm>
              <a:off x="4266988" y="4754253"/>
              <a:ext cx="264782" cy="20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909" y="21600"/>
                  </a:lnTo>
                  <a:lnTo>
                    <a:pt x="21600" y="21600"/>
                  </a:lnTo>
                  <a:lnTo>
                    <a:pt x="16693" y="0"/>
                  </a:lnTo>
                  <a:cubicBezTo>
                    <a:pt x="1669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064A2">
                <a:lumMod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10" name="Shape 12">
              <a:extLst>
                <a:ext uri="{FF2B5EF4-FFF2-40B4-BE49-F238E27FC236}">
                  <a16:creationId xmlns:a16="http://schemas.microsoft.com/office/drawing/2014/main" id="{4E922D54-F133-BE12-7051-BEA59844171E}"/>
                </a:ext>
              </a:extLst>
            </p:cNvPr>
            <p:cNvSpPr/>
            <p:nvPr/>
          </p:nvSpPr>
          <p:spPr>
            <a:xfrm>
              <a:off x="2942443" y="3166550"/>
              <a:ext cx="2131069" cy="136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EFF3F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11" name="Shape 13">
              <a:extLst>
                <a:ext uri="{FF2B5EF4-FFF2-40B4-BE49-F238E27FC236}">
                  <a16:creationId xmlns:a16="http://schemas.microsoft.com/office/drawing/2014/main" id="{90D8E0F1-A80B-F409-F588-9A9A35BA152B}"/>
                </a:ext>
              </a:extLst>
            </p:cNvPr>
            <p:cNvSpPr/>
            <p:nvPr/>
          </p:nvSpPr>
          <p:spPr>
            <a:xfrm>
              <a:off x="3284544" y="3999876"/>
              <a:ext cx="182715" cy="25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1F497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12" name="Shape 14">
              <a:extLst>
                <a:ext uri="{FF2B5EF4-FFF2-40B4-BE49-F238E27FC236}">
                  <a16:creationId xmlns:a16="http://schemas.microsoft.com/office/drawing/2014/main" id="{F0B88E67-FD76-B816-A712-4061AC9F1525}"/>
                </a:ext>
              </a:extLst>
            </p:cNvPr>
            <p:cNvSpPr/>
            <p:nvPr/>
          </p:nvSpPr>
          <p:spPr>
            <a:xfrm>
              <a:off x="3652962" y="3754264"/>
              <a:ext cx="182718" cy="504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13" name="Shape 15">
              <a:extLst>
                <a:ext uri="{FF2B5EF4-FFF2-40B4-BE49-F238E27FC236}">
                  <a16:creationId xmlns:a16="http://schemas.microsoft.com/office/drawing/2014/main" id="{3A71A7EC-C38E-BEAB-F6E6-397E6B644046}"/>
                </a:ext>
              </a:extLst>
            </p:cNvPr>
            <p:cNvSpPr/>
            <p:nvPr/>
          </p:nvSpPr>
          <p:spPr>
            <a:xfrm>
              <a:off x="4030152" y="3526196"/>
              <a:ext cx="182718" cy="73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4BAC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14" name="Shape 16">
              <a:extLst>
                <a:ext uri="{FF2B5EF4-FFF2-40B4-BE49-F238E27FC236}">
                  <a16:creationId xmlns:a16="http://schemas.microsoft.com/office/drawing/2014/main" id="{4BE469DC-752E-0F5B-1754-227902FA17DC}"/>
                </a:ext>
              </a:extLst>
            </p:cNvPr>
            <p:cNvSpPr/>
            <p:nvPr/>
          </p:nvSpPr>
          <p:spPr>
            <a:xfrm>
              <a:off x="4407338" y="3622689"/>
              <a:ext cx="182715" cy="635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8064A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  <p:sp>
          <p:nvSpPr>
            <p:cNvPr id="15" name="Shape 17">
              <a:extLst>
                <a:ext uri="{FF2B5EF4-FFF2-40B4-BE49-F238E27FC236}">
                  <a16:creationId xmlns:a16="http://schemas.microsoft.com/office/drawing/2014/main" id="{796D6549-42B1-FCFB-6AFF-B40BAE9B926F}"/>
                </a:ext>
              </a:extLst>
            </p:cNvPr>
            <p:cNvSpPr/>
            <p:nvPr/>
          </p:nvSpPr>
          <p:spPr>
            <a:xfrm>
              <a:off x="4766984" y="4096366"/>
              <a:ext cx="16319" cy="4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2F2A2B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>
                <a:solidFill>
                  <a:schemeClr val="bg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Narrow" pitchFamily="34" charset="0"/>
                <a:ea typeface="宋体" charset="-122"/>
              </a:endParaRPr>
            </a:p>
          </p:txBody>
        </p:sp>
      </p:grpSp>
      <p:sp>
        <p:nvSpPr>
          <p:cNvPr id="16" name="文字方塊 1">
            <a:extLst>
              <a:ext uri="{FF2B5EF4-FFF2-40B4-BE49-F238E27FC236}">
                <a16:creationId xmlns:a16="http://schemas.microsoft.com/office/drawing/2014/main" id="{C35F0AF4-8F8D-CB44-1D97-81933AB1A574}"/>
              </a:ext>
            </a:extLst>
          </p:cNvPr>
          <p:cNvSpPr txBox="1"/>
          <p:nvPr/>
        </p:nvSpPr>
        <p:spPr>
          <a:xfrm>
            <a:off x="3474928" y="4150761"/>
            <a:ext cx="7846087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/>
                <a:ea typeface="微软雅黑"/>
              </a:rPr>
              <a:t>是 </a:t>
            </a:r>
            <a:r>
              <a:rPr lang="zh-CN" altLang="en-US" sz="2000" b="1" dirty="0">
                <a:solidFill>
                  <a:srgbClr val="00B0F0"/>
                </a:solidFill>
                <a:latin typeface="微软雅黑"/>
                <a:ea typeface="微软雅黑"/>
              </a:rPr>
              <a:t>团队</a:t>
            </a:r>
            <a:r>
              <a:rPr lang="zh-CN" altLang="en-US" sz="2000" b="1" dirty="0">
                <a:solidFill>
                  <a:schemeClr val="bg1"/>
                </a:solidFill>
                <a:latin typeface="微软雅黑"/>
                <a:ea typeface="微软雅黑"/>
              </a:rPr>
              <a:t> 所发挥的整体战斗力。如创新、速度、低成本、卓越服务等团队战斗力。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8C65BC7-4EED-48B4-BA3F-0C18D83BC97C}"/>
              </a:ext>
            </a:extLst>
          </p:cNvPr>
          <p:cNvGrpSpPr/>
          <p:nvPr/>
        </p:nvGrpSpPr>
        <p:grpSpPr>
          <a:xfrm>
            <a:off x="4499939" y="2228083"/>
            <a:ext cx="3850018" cy="520798"/>
            <a:chOff x="4520721" y="2228187"/>
            <a:chExt cx="3850018" cy="520798"/>
          </a:xfrm>
        </p:grpSpPr>
        <p:sp>
          <p:nvSpPr>
            <p:cNvPr id="18" name="Oval 48">
              <a:extLst>
                <a:ext uri="{FF2B5EF4-FFF2-40B4-BE49-F238E27FC236}">
                  <a16:creationId xmlns:a16="http://schemas.microsoft.com/office/drawing/2014/main" id="{E0650A19-F7FB-57D6-1536-0CB7FBF63C03}"/>
                </a:ext>
              </a:extLst>
            </p:cNvPr>
            <p:cNvSpPr/>
            <p:nvPr/>
          </p:nvSpPr>
          <p:spPr>
            <a:xfrm>
              <a:off x="4520721" y="2228187"/>
              <a:ext cx="520798" cy="520798"/>
            </a:xfrm>
            <a:prstGeom prst="ellipse">
              <a:avLst/>
            </a:prstGeom>
            <a:solidFill>
              <a:srgbClr val="0099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  <a:latin typeface="微软雅黑"/>
                  <a:ea typeface="微软雅黑"/>
                </a:rPr>
                <a:t>2</a:t>
              </a:r>
              <a:endParaRPr lang="en-US" sz="2000" b="1" kern="0" dirty="0">
                <a:solidFill>
                  <a:schemeClr val="bg1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" name="文字方塊 2">
              <a:extLst>
                <a:ext uri="{FF2B5EF4-FFF2-40B4-BE49-F238E27FC236}">
                  <a16:creationId xmlns:a16="http://schemas.microsoft.com/office/drawing/2014/main" id="{0E2D85FA-3972-300D-A4D7-DBE4C0BCFEB1}"/>
                </a:ext>
              </a:extLst>
            </p:cNvPr>
            <p:cNvSpPr txBox="1"/>
            <p:nvPr/>
          </p:nvSpPr>
          <p:spPr>
            <a:xfrm>
              <a:off x="5041518" y="2334699"/>
              <a:ext cx="33292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/>
                </a:rPr>
                <a:t>能够被客户感知并实现价值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2A3EA96-C9D2-9FDC-3F7A-96B07E863587}"/>
              </a:ext>
            </a:extLst>
          </p:cNvPr>
          <p:cNvGrpSpPr/>
          <p:nvPr/>
        </p:nvGrpSpPr>
        <p:grpSpPr>
          <a:xfrm>
            <a:off x="945568" y="2228083"/>
            <a:ext cx="3314849" cy="520798"/>
            <a:chOff x="945568" y="2228083"/>
            <a:chExt cx="3314849" cy="520798"/>
          </a:xfrm>
        </p:grpSpPr>
        <p:sp>
          <p:nvSpPr>
            <p:cNvPr id="17" name="Oval 47">
              <a:extLst>
                <a:ext uri="{FF2B5EF4-FFF2-40B4-BE49-F238E27FC236}">
                  <a16:creationId xmlns:a16="http://schemas.microsoft.com/office/drawing/2014/main" id="{48EE0927-A43D-D2CE-E63F-E3F30AEB0A3E}"/>
                </a:ext>
              </a:extLst>
            </p:cNvPr>
            <p:cNvSpPr/>
            <p:nvPr/>
          </p:nvSpPr>
          <p:spPr>
            <a:xfrm>
              <a:off x="945568" y="2228083"/>
              <a:ext cx="520798" cy="520798"/>
            </a:xfrm>
            <a:prstGeom prst="ellipse">
              <a:avLst/>
            </a:prstGeom>
            <a:solidFill>
              <a:srgbClr val="0099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  <a:latin typeface="微软雅黑"/>
                  <a:ea typeface="微软雅黑"/>
                </a:rPr>
                <a:t>1</a:t>
              </a:r>
              <a:endParaRPr lang="en-US" sz="2000" b="1" kern="0" dirty="0">
                <a:solidFill>
                  <a:schemeClr val="bg1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" name="文字方塊 38">
              <a:extLst>
                <a:ext uri="{FF2B5EF4-FFF2-40B4-BE49-F238E27FC236}">
                  <a16:creationId xmlns:a16="http://schemas.microsoft.com/office/drawing/2014/main" id="{35F395F9-5EA9-A0FE-840D-586E4963B0CA}"/>
                </a:ext>
              </a:extLst>
            </p:cNvPr>
            <p:cNvSpPr txBox="1"/>
            <p:nvPr/>
          </p:nvSpPr>
          <p:spPr>
            <a:xfrm>
              <a:off x="1414426" y="2334595"/>
              <a:ext cx="28459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/>
                </a:rPr>
                <a:t>深植于团队不依赖个人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E72DCB7-80E3-82EC-21E2-726C51B19BB0}"/>
              </a:ext>
            </a:extLst>
          </p:cNvPr>
          <p:cNvGrpSpPr/>
          <p:nvPr/>
        </p:nvGrpSpPr>
        <p:grpSpPr>
          <a:xfrm>
            <a:off x="8631043" y="2243352"/>
            <a:ext cx="3387151" cy="520798"/>
            <a:chOff x="8631043" y="2243352"/>
            <a:chExt cx="3387151" cy="520798"/>
          </a:xfrm>
        </p:grpSpPr>
        <p:sp>
          <p:nvSpPr>
            <p:cNvPr id="19" name="Oval 50">
              <a:extLst>
                <a:ext uri="{FF2B5EF4-FFF2-40B4-BE49-F238E27FC236}">
                  <a16:creationId xmlns:a16="http://schemas.microsoft.com/office/drawing/2014/main" id="{F40272F6-8A7A-ACAA-1DA2-44D7ADA646D4}"/>
                </a:ext>
              </a:extLst>
            </p:cNvPr>
            <p:cNvSpPr/>
            <p:nvPr/>
          </p:nvSpPr>
          <p:spPr>
            <a:xfrm>
              <a:off x="8631043" y="2243352"/>
              <a:ext cx="520798" cy="520798"/>
            </a:xfrm>
            <a:prstGeom prst="ellipse">
              <a:avLst/>
            </a:prstGeom>
            <a:solidFill>
              <a:srgbClr val="0099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  <a:latin typeface="微软雅黑"/>
                  <a:ea typeface="微软雅黑"/>
                </a:rPr>
                <a:t>3</a:t>
              </a:r>
              <a:endParaRPr lang="en-US" sz="2000" b="1" kern="0" dirty="0">
                <a:solidFill>
                  <a:schemeClr val="bg1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" name="文字方塊 39">
              <a:extLst>
                <a:ext uri="{FF2B5EF4-FFF2-40B4-BE49-F238E27FC236}">
                  <a16:creationId xmlns:a16="http://schemas.microsoft.com/office/drawing/2014/main" id="{254C3EDD-F0C5-9A68-2506-AE80CE8F1BB5}"/>
                </a:ext>
              </a:extLst>
            </p:cNvPr>
            <p:cNvSpPr txBox="1"/>
            <p:nvPr/>
          </p:nvSpPr>
          <p:spPr>
            <a:xfrm>
              <a:off x="9172203" y="2348558"/>
              <a:ext cx="28459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/>
                </a:rPr>
                <a:t>能够超越竞争对手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1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>
            <a:extLst>
              <a:ext uri="{FF2B5EF4-FFF2-40B4-BE49-F238E27FC236}">
                <a16:creationId xmlns:a16="http://schemas.microsoft.com/office/drawing/2014/main" id="{6E867E0E-545A-9993-0834-BEC08822708B}"/>
              </a:ext>
            </a:extLst>
          </p:cNvPr>
          <p:cNvSpPr/>
          <p:nvPr/>
        </p:nvSpPr>
        <p:spPr>
          <a:xfrm>
            <a:off x="4781276" y="1970925"/>
            <a:ext cx="2633134" cy="1710267"/>
          </a:xfrm>
          <a:prstGeom prst="triangle">
            <a:avLst/>
          </a:prstGeom>
          <a:solidFill>
            <a:srgbClr val="6491C8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/>
              </a:rPr>
              <a:t>员工思维</a:t>
            </a: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67F9FE88-8A17-5A9F-1115-FFFDF8000BAF}"/>
              </a:ext>
            </a:extLst>
          </p:cNvPr>
          <p:cNvSpPr/>
          <p:nvPr/>
        </p:nvSpPr>
        <p:spPr>
          <a:xfrm rot="10800000">
            <a:off x="4781276" y="3803926"/>
            <a:ext cx="2633134" cy="1710267"/>
          </a:xfrm>
          <a:prstGeom prst="triangle">
            <a:avLst/>
          </a:prstGeom>
          <a:solidFill>
            <a:srgbClr val="7D8287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chemeClr val="bg1"/>
              </a:solidFill>
              <a:latin typeface="Montserrat"/>
              <a:ea typeface="微软雅黑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36A17E2C-783E-2034-4BBC-DD3B24CE5016}"/>
              </a:ext>
            </a:extLst>
          </p:cNvPr>
          <p:cNvSpPr/>
          <p:nvPr/>
        </p:nvSpPr>
        <p:spPr>
          <a:xfrm>
            <a:off x="6246539" y="3816927"/>
            <a:ext cx="2633134" cy="1710267"/>
          </a:xfrm>
          <a:prstGeom prst="triangle">
            <a:avLst/>
          </a:prstGeom>
          <a:solidFill>
            <a:srgbClr val="76839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</a:rPr>
              <a:t>员工治理</a:t>
            </a: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D3D446F0-55CF-B8F7-D5EC-61648A57A720}"/>
              </a:ext>
            </a:extLst>
          </p:cNvPr>
          <p:cNvSpPr/>
          <p:nvPr/>
        </p:nvSpPr>
        <p:spPr>
          <a:xfrm>
            <a:off x="3279738" y="3803925"/>
            <a:ext cx="2633134" cy="1710267"/>
          </a:xfrm>
          <a:prstGeom prst="triangle">
            <a:avLst/>
          </a:prstGeom>
          <a:solidFill>
            <a:srgbClr val="14B4EB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/>
              </a:rPr>
              <a:t>员工能力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ABC5DD03-3C80-DF9E-0BAB-297E5D019C15}"/>
              </a:ext>
            </a:extLst>
          </p:cNvPr>
          <p:cNvSpPr txBox="1"/>
          <p:nvPr/>
        </p:nvSpPr>
        <p:spPr>
          <a:xfrm>
            <a:off x="5482022" y="4142813"/>
            <a:ext cx="1231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组织能力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BA8F48-99AE-7FD0-5F64-32E62C85B3CB}"/>
              </a:ext>
            </a:extLst>
          </p:cNvPr>
          <p:cNvSpPr txBox="1"/>
          <p:nvPr/>
        </p:nvSpPr>
        <p:spPr>
          <a:xfrm>
            <a:off x="6805427" y="991915"/>
            <a:ext cx="3869500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愿不愿意</a:t>
            </a:r>
            <a:endParaRPr lang="en-US" altLang="zh-CN" sz="2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员工是否展现与组织能力匹配的价值观、行为和投入度</a:t>
            </a: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DFC85573-9E17-B7BA-CAEE-8D9911FAA147}"/>
              </a:ext>
            </a:extLst>
          </p:cNvPr>
          <p:cNvSpPr txBox="1"/>
          <p:nvPr/>
        </p:nvSpPr>
        <p:spPr>
          <a:xfrm>
            <a:off x="7857040" y="5226877"/>
            <a:ext cx="3579888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容不容许</a:t>
            </a:r>
            <a:endParaRPr lang="en-US" altLang="zh-CN" sz="2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公司是否提供有效的管理支持和资源，容许员工发挥所长</a:t>
            </a: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08251DD5-9CA0-0BF5-D085-DF33661C3C48}"/>
              </a:ext>
            </a:extLst>
          </p:cNvPr>
          <p:cNvSpPr txBox="1"/>
          <p:nvPr/>
        </p:nvSpPr>
        <p:spPr>
          <a:xfrm>
            <a:off x="884685" y="5226877"/>
            <a:ext cx="3179606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会不会</a:t>
            </a:r>
            <a:endParaRPr lang="en-US" altLang="zh-CN" sz="20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员工是否具备组织能力所需的知识、技能和素质</a:t>
            </a:r>
          </a:p>
        </p:txBody>
      </p:sp>
    </p:spTree>
    <p:extLst>
      <p:ext uri="{BB962C8B-B14F-4D97-AF65-F5344CB8AC3E}">
        <p14:creationId xmlns:p14="http://schemas.microsoft.com/office/powerpoint/2010/main" val="357309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E0FE1D2-983D-ABA7-CDA8-B0FBFD6121BA}"/>
              </a:ext>
            </a:extLst>
          </p:cNvPr>
          <p:cNvGrpSpPr/>
          <p:nvPr/>
        </p:nvGrpSpPr>
        <p:grpSpPr>
          <a:xfrm>
            <a:off x="666750" y="1918609"/>
            <a:ext cx="3535554" cy="4297084"/>
            <a:chOff x="660400" y="1641518"/>
            <a:chExt cx="2960915" cy="429708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8002B98-B38D-AB4A-9D2B-E768B709EB69}"/>
                </a:ext>
              </a:extLst>
            </p:cNvPr>
            <p:cNvSpPr/>
            <p:nvPr/>
          </p:nvSpPr>
          <p:spPr>
            <a:xfrm>
              <a:off x="660400" y="3058885"/>
              <a:ext cx="2960915" cy="2090057"/>
            </a:xfrm>
            <a:prstGeom prst="rect">
              <a:avLst/>
            </a:prstGeom>
            <a:blipFill>
              <a:blip r:embed="rId2"/>
              <a:srcRect/>
              <a:stretch>
                <a:fillRect t="-6248" b="-6173"/>
              </a:stretch>
            </a:blip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00EB6E7-9FFA-5A63-7DF2-BE30BA62DA41}"/>
                </a:ext>
              </a:extLst>
            </p:cNvPr>
            <p:cNvGrpSpPr/>
            <p:nvPr/>
          </p:nvGrpSpPr>
          <p:grpSpPr>
            <a:xfrm>
              <a:off x="1397510" y="5292271"/>
              <a:ext cx="2223805" cy="646331"/>
              <a:chOff x="1397510" y="3888014"/>
              <a:chExt cx="2223805" cy="646331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C3C1B6FB-0D52-CEB2-20EB-051A6FE43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9486" y="3888014"/>
                <a:ext cx="2111829" cy="0"/>
              </a:xfrm>
              <a:prstGeom prst="line">
                <a:avLst/>
              </a:prstGeom>
              <a:ln w="76200">
                <a:solidFill>
                  <a:srgbClr val="1FD8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2C02B95-BDB1-07CE-CA3E-8BFC588BCF38}"/>
                  </a:ext>
                </a:extLst>
              </p:cNvPr>
              <p:cNvSpPr txBox="1"/>
              <p:nvPr/>
            </p:nvSpPr>
            <p:spPr>
              <a:xfrm>
                <a:off x="1397510" y="3888014"/>
                <a:ext cx="6325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/>
                </a:lvl1pPr>
              </a:lstStyle>
              <a:p>
                <a:r>
                  <a:rPr lang="en-GB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D8DC71F-D9B1-ADD1-EEF6-F901DC5D116E}"/>
                  </a:ext>
                </a:extLst>
              </p:cNvPr>
              <p:cNvSpPr txBox="1"/>
              <p:nvPr/>
            </p:nvSpPr>
            <p:spPr>
              <a:xfrm>
                <a:off x="1808178" y="4012747"/>
                <a:ext cx="1813137" cy="43088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049971" lvl="1" indent="-449988" algn="ctr" fontAlgn="base">
                  <a:lnSpc>
                    <a:spcPct val="150000"/>
                  </a:lnSpc>
                  <a:spcBef>
                    <a:spcPts val="787"/>
                  </a:spcBef>
                  <a:spcAft>
                    <a:spcPct val="0"/>
                  </a:spcAft>
                  <a:buFont typeface="Symbol" panose="05050102010706020507" pitchFamily="18" charset="2"/>
                  <a:buChar char=""/>
                </a:pPr>
                <a:r>
                  <a:rPr lang="zh-CN" altLang="en-US" sz="1600" b="1" dirty="0">
                    <a:solidFill>
                      <a:srgbClr val="1FD8B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战略敏捷</a:t>
                </a:r>
                <a:endParaRPr lang="en-US" altLang="zh-CN" sz="1600" b="1" dirty="0">
                  <a:solidFill>
                    <a:srgbClr val="1FD8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7A26B3F-33BF-A3BA-D53F-48ED4D4C16E4}"/>
                </a:ext>
              </a:extLst>
            </p:cNvPr>
            <p:cNvSpPr txBox="1"/>
            <p:nvPr/>
          </p:nvSpPr>
          <p:spPr>
            <a:xfrm>
              <a:off x="671300" y="1641518"/>
              <a:ext cx="2950015" cy="118801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lvl="0" defTabSz="1199967">
                <a:spcBef>
                  <a:spcPts val="1312"/>
                </a:spcBef>
              </a:pP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决策缓慢</a:t>
              </a:r>
              <a:endParaRPr lang="en-HK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62280" lvl="1" indent="-217805" defTabSz="1295780" fontAlgn="base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层层汇报、审批复杂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62280" lvl="1" indent="-217805" defTabSz="1295780" fontAlgn="base">
                <a:lnSpc>
                  <a:spcPct val="110000"/>
                </a:lnSpc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过于集权、高管瓶颈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62280" lvl="1" indent="-217805" defTabSz="1295780" fontAlgn="base">
                <a:lnSpc>
                  <a:spcPct val="110000"/>
                </a:lnSpc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看法不同、缺乏共识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03F894FE-7A08-1712-379D-FB05397B16D3}"/>
              </a:ext>
            </a:extLst>
          </p:cNvPr>
          <p:cNvGrpSpPr/>
          <p:nvPr/>
        </p:nvGrpSpPr>
        <p:grpSpPr>
          <a:xfrm>
            <a:off x="4328224" y="1983243"/>
            <a:ext cx="3535554" cy="4232450"/>
            <a:chOff x="3726768" y="1706152"/>
            <a:chExt cx="2960915" cy="423245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EBFF8A-9CCD-5B1A-7AE7-F84EA9FB142C}"/>
                </a:ext>
              </a:extLst>
            </p:cNvPr>
            <p:cNvSpPr/>
            <p:nvPr/>
          </p:nvSpPr>
          <p:spPr>
            <a:xfrm>
              <a:off x="3726768" y="3058885"/>
              <a:ext cx="2960915" cy="2090057"/>
            </a:xfrm>
            <a:prstGeom prst="rect">
              <a:avLst/>
            </a:prstGeom>
            <a:blipFill>
              <a:blip r:embed="rId3"/>
              <a:srcRect/>
              <a:stretch>
                <a:fillRect t="-77338" b="-76403"/>
              </a:stretch>
            </a:blip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CAF0622-F3DA-3891-C17B-4590AC8F6E0D}"/>
                </a:ext>
              </a:extLst>
            </p:cNvPr>
            <p:cNvGrpSpPr/>
            <p:nvPr/>
          </p:nvGrpSpPr>
          <p:grpSpPr>
            <a:xfrm>
              <a:off x="4463878" y="5292271"/>
              <a:ext cx="2223805" cy="646331"/>
              <a:chOff x="1397510" y="3888014"/>
              <a:chExt cx="2223805" cy="646331"/>
            </a:xfrm>
          </p:grpSpPr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A6FF69D2-2796-0AA0-461E-7AF15F178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9486" y="3888014"/>
                <a:ext cx="2111829" cy="0"/>
              </a:xfrm>
              <a:prstGeom prst="line">
                <a:avLst/>
              </a:prstGeom>
              <a:ln w="76200">
                <a:solidFill>
                  <a:srgbClr val="13A1E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766C6C1-F4F8-854B-11E3-F5D7CCAE048D}"/>
                  </a:ext>
                </a:extLst>
              </p:cNvPr>
              <p:cNvSpPr txBox="1"/>
              <p:nvPr/>
            </p:nvSpPr>
            <p:spPr>
              <a:xfrm>
                <a:off x="1397510" y="3888014"/>
                <a:ext cx="6325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/>
                </a:lvl1pPr>
              </a:lstStyle>
              <a:p>
                <a:r>
                  <a:rPr lang="en-GB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3AED9FA-C38B-7BF6-C683-E750A0E7E8FB}"/>
                  </a:ext>
                </a:extLst>
              </p:cNvPr>
              <p:cNvSpPr txBox="1"/>
              <p:nvPr/>
            </p:nvSpPr>
            <p:spPr>
              <a:xfrm>
                <a:off x="1808178" y="4012747"/>
                <a:ext cx="1813137" cy="43088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049971" lvl="1" indent="-449988" algn="ctr" fontAlgn="base">
                  <a:lnSpc>
                    <a:spcPct val="150000"/>
                  </a:lnSpc>
                  <a:spcBef>
                    <a:spcPts val="787"/>
                  </a:spcBef>
                  <a:spcAft>
                    <a:spcPct val="0"/>
                  </a:spcAft>
                  <a:buFont typeface="Symbol" panose="05050102010706020507" pitchFamily="18" charset="2"/>
                  <a:buChar char=""/>
                </a:pPr>
                <a:r>
                  <a:rPr lang="zh-CN" altLang="en-US" sz="1600" b="1" dirty="0">
                    <a:solidFill>
                      <a:srgbClr val="13A1E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组织敏捷</a:t>
                </a:r>
                <a:endParaRPr lang="en-US" altLang="zh-CN" sz="1600" b="1" dirty="0">
                  <a:solidFill>
                    <a:srgbClr val="13A1E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31BDEB0-DDCA-3CBA-7510-4B3DAAB082C5}"/>
                </a:ext>
              </a:extLst>
            </p:cNvPr>
            <p:cNvSpPr txBox="1"/>
            <p:nvPr/>
          </p:nvSpPr>
          <p:spPr>
            <a:xfrm>
              <a:off x="3737668" y="1706152"/>
              <a:ext cx="2950015" cy="112338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lvl="0" defTabSz="1295780"/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组织僵化</a:t>
              </a:r>
              <a:endParaRPr lang="en-HK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76440" indent="-285750" defTabSz="129578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团队利益不同，协作低效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76440" indent="-285750" defTabSz="129578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资源难以共享和灵活调动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76440" indent="-285750" defTabSz="129578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“特种部队”组或散困难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0C4AD94-CA5E-1ADC-BC63-8B6084E17381}"/>
              </a:ext>
            </a:extLst>
          </p:cNvPr>
          <p:cNvGrpSpPr/>
          <p:nvPr/>
        </p:nvGrpSpPr>
        <p:grpSpPr>
          <a:xfrm>
            <a:off x="7989696" y="1983243"/>
            <a:ext cx="3535554" cy="4232450"/>
            <a:chOff x="6793136" y="1706152"/>
            <a:chExt cx="2960915" cy="423245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48F4CFB-6A56-64CD-773E-699223AF0D15}"/>
                </a:ext>
              </a:extLst>
            </p:cNvPr>
            <p:cNvSpPr/>
            <p:nvPr/>
          </p:nvSpPr>
          <p:spPr>
            <a:xfrm>
              <a:off x="6793136" y="3058885"/>
              <a:ext cx="2960915" cy="2090057"/>
            </a:xfrm>
            <a:prstGeom prst="rect">
              <a:avLst/>
            </a:prstGeom>
            <a:blipFill>
              <a:blip r:embed="rId4"/>
              <a:srcRect/>
              <a:stretch>
                <a:fillRect t="-6426" b="-6348"/>
              </a:stretch>
            </a:blipFill>
            <a:ln w="762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691CD03-6AC0-7BFB-88AA-EF36C834A995}"/>
                </a:ext>
              </a:extLst>
            </p:cNvPr>
            <p:cNvGrpSpPr/>
            <p:nvPr/>
          </p:nvGrpSpPr>
          <p:grpSpPr>
            <a:xfrm>
              <a:off x="7530246" y="5292271"/>
              <a:ext cx="2223805" cy="646331"/>
              <a:chOff x="1397510" y="3888014"/>
              <a:chExt cx="2223805" cy="646331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76B65320-890C-64DE-5389-9405FDEE3A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9486" y="3888014"/>
                <a:ext cx="2111829" cy="0"/>
              </a:xfrm>
              <a:prstGeom prst="line">
                <a:avLst/>
              </a:prstGeom>
              <a:ln w="76200">
                <a:solidFill>
                  <a:srgbClr val="5F4E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4F4ECE7-741A-A0BE-B034-0B4DDAB4DFA8}"/>
                  </a:ext>
                </a:extLst>
              </p:cNvPr>
              <p:cNvSpPr txBox="1"/>
              <p:nvPr/>
            </p:nvSpPr>
            <p:spPr>
              <a:xfrm>
                <a:off x="1397510" y="3888014"/>
                <a:ext cx="6325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/>
                </a:lvl1pPr>
              </a:lstStyle>
              <a:p>
                <a:r>
                  <a:rPr lang="en-GB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233FD6D-2BC4-320C-F72E-5A97A2FDFDD9}"/>
                  </a:ext>
                </a:extLst>
              </p:cNvPr>
              <p:cNvSpPr txBox="1"/>
              <p:nvPr/>
            </p:nvSpPr>
            <p:spPr>
              <a:xfrm>
                <a:off x="1808178" y="4012747"/>
                <a:ext cx="1813137" cy="43088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1049971" lvl="1" indent="-449988" algn="ctr" fontAlgn="base">
                  <a:lnSpc>
                    <a:spcPct val="150000"/>
                  </a:lnSpc>
                  <a:spcBef>
                    <a:spcPts val="787"/>
                  </a:spcBef>
                  <a:spcAft>
                    <a:spcPct val="0"/>
                  </a:spcAft>
                  <a:buFont typeface="Symbol" panose="05050102010706020507" pitchFamily="18" charset="2"/>
                  <a:buChar char=""/>
                </a:pPr>
                <a:r>
                  <a:rPr lang="zh-CN" altLang="en-US" sz="1600" b="1" dirty="0">
                    <a:solidFill>
                      <a:srgbClr val="5F4EE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个人敏捷</a:t>
                </a:r>
                <a:endParaRPr lang="en-US" altLang="zh-CN" sz="1600" b="1" dirty="0">
                  <a:solidFill>
                    <a:srgbClr val="5F4E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0D948FA-53F1-4A97-47D0-CFAEC414D747}"/>
                </a:ext>
              </a:extLst>
            </p:cNvPr>
            <p:cNvSpPr txBox="1"/>
            <p:nvPr/>
          </p:nvSpPr>
          <p:spPr>
            <a:xfrm>
              <a:off x="6804036" y="1706152"/>
              <a:ext cx="2950015" cy="112338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lvl="0" defTabSz="1295780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个人思想</a:t>
              </a:r>
              <a:endParaRPr lang="en-HK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76440" indent="-285750" defTabSz="129578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过去成功或经验造成惯性思维，用过去想象未来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476440" indent="-285750" defTabSz="129578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缺乏成长思维和创新精神</a:t>
              </a:r>
              <a:endParaRPr lang="en-HK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11A043D8-982A-BCBE-1E3C-6F18089C2573}"/>
              </a:ext>
            </a:extLst>
          </p:cNvPr>
          <p:cNvSpPr txBox="1"/>
          <p:nvPr/>
        </p:nvSpPr>
        <p:spPr>
          <a:xfrm>
            <a:off x="2539919" y="571105"/>
            <a:ext cx="87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当企业面对不确定的机遇与挑战，需要“敏捷”</a:t>
            </a:r>
          </a:p>
        </p:txBody>
      </p:sp>
    </p:spTree>
    <p:extLst>
      <p:ext uri="{BB962C8B-B14F-4D97-AF65-F5344CB8AC3E}">
        <p14:creationId xmlns:p14="http://schemas.microsoft.com/office/powerpoint/2010/main" val="21397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0181111-72A6-A33B-CF36-2FCD90CB9A72}"/>
              </a:ext>
            </a:extLst>
          </p:cNvPr>
          <p:cNvGrpSpPr/>
          <p:nvPr/>
        </p:nvGrpSpPr>
        <p:grpSpPr>
          <a:xfrm>
            <a:off x="696000" y="1590874"/>
            <a:ext cx="10800000" cy="1080000"/>
            <a:chOff x="696000" y="1590874"/>
            <a:chExt cx="10800000" cy="1080000"/>
          </a:xfrm>
        </p:grpSpPr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F1A6500B-B157-E93D-89F6-5A46C07940DC}"/>
                </a:ext>
              </a:extLst>
            </p:cNvPr>
            <p:cNvSpPr/>
            <p:nvPr/>
          </p:nvSpPr>
          <p:spPr>
            <a:xfrm>
              <a:off x="696000" y="1590874"/>
              <a:ext cx="10800000" cy="1080000"/>
            </a:xfrm>
            <a:prstGeom prst="rect">
              <a:avLst/>
            </a:prstGeom>
            <a:solidFill>
              <a:srgbClr val="1FD8B0">
                <a:alpha val="50000"/>
              </a:srgbClr>
            </a:solidFill>
            <a:ln w="19050" cap="flat" cmpd="sng" algn="ctr">
              <a:solidFill>
                <a:srgbClr val="1FD8B0"/>
              </a:solidFill>
              <a:prstDash val="solid"/>
              <a:miter lim="800000"/>
            </a:ln>
            <a:effectLst/>
          </p:spPr>
          <p:txBody>
            <a:bodyPr lIns="85345" tIns="42672" rIns="85345" bIns="42672" rtlCol="0" anchor="ctr"/>
            <a:lstStyle/>
            <a:p>
              <a:pPr algn="ctr" defTabSz="1199967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" name="TextBox 14">
              <a:extLst>
                <a:ext uri="{FF2B5EF4-FFF2-40B4-BE49-F238E27FC236}">
                  <a16:creationId xmlns:a16="http://schemas.microsoft.com/office/drawing/2014/main" id="{6EB86787-0659-1E6E-3081-FF937801AD61}"/>
                </a:ext>
              </a:extLst>
            </p:cNvPr>
            <p:cNvSpPr txBox="1"/>
            <p:nvPr/>
          </p:nvSpPr>
          <p:spPr>
            <a:xfrm>
              <a:off x="1056000" y="1590874"/>
              <a:ext cx="9942520" cy="920573"/>
            </a:xfrm>
            <a:prstGeom prst="rect">
              <a:avLst/>
            </a:prstGeom>
            <a:noFill/>
          </p:spPr>
          <p:txBody>
            <a:bodyPr wrap="square" lIns="0" tIns="0" rIns="0" bIns="0" numCol="1" spcCol="256047">
              <a:spAutoFit/>
            </a:bodyPr>
            <a:lstStyle/>
            <a:p>
              <a:pPr lvl="1" fontAlgn="base">
                <a:lnSpc>
                  <a:spcPct val="150000"/>
                </a:lnSpc>
                <a:spcBef>
                  <a:spcPts val="787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战略敏捷</a:t>
              </a:r>
              <a:endParaRPr lang="en-US" alt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1" fontAlgn="base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能够预见外部变化并迅速作出反应、决策和调配资源的能力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D49440F-A4AF-B4A5-7EA2-B2CC054A05E1}"/>
              </a:ext>
            </a:extLst>
          </p:cNvPr>
          <p:cNvGrpSpPr/>
          <p:nvPr/>
        </p:nvGrpSpPr>
        <p:grpSpPr>
          <a:xfrm>
            <a:off x="696000" y="3107127"/>
            <a:ext cx="10800000" cy="1080000"/>
            <a:chOff x="696000" y="3107127"/>
            <a:chExt cx="10800000" cy="1080000"/>
          </a:xfrm>
        </p:grpSpPr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id="{E447FCCE-833C-6E9F-3351-5C8BB47F9A9B}"/>
                </a:ext>
              </a:extLst>
            </p:cNvPr>
            <p:cNvSpPr/>
            <p:nvPr/>
          </p:nvSpPr>
          <p:spPr>
            <a:xfrm>
              <a:off x="696000" y="3107127"/>
              <a:ext cx="10800000" cy="1080000"/>
            </a:xfrm>
            <a:prstGeom prst="rect">
              <a:avLst/>
            </a:prstGeom>
            <a:solidFill>
              <a:srgbClr val="13A1EA">
                <a:alpha val="50000"/>
              </a:srgbClr>
            </a:solidFill>
            <a:ln w="19050" cap="flat" cmpd="sng" algn="ctr">
              <a:solidFill>
                <a:srgbClr val="13A1EA"/>
              </a:solidFill>
              <a:prstDash val="solid"/>
              <a:miter lim="800000"/>
            </a:ln>
            <a:effectLst/>
          </p:spPr>
          <p:txBody>
            <a:bodyPr lIns="85345" tIns="42672" rIns="85345" bIns="42672" rtlCol="0" anchor="ctr"/>
            <a:lstStyle/>
            <a:p>
              <a:pPr algn="ctr" defTabSz="1199967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2DD27EC4-470A-FCD1-63F1-23C046D16B2D}"/>
                </a:ext>
              </a:extLst>
            </p:cNvPr>
            <p:cNvSpPr txBox="1"/>
            <p:nvPr/>
          </p:nvSpPr>
          <p:spPr>
            <a:xfrm>
              <a:off x="1056000" y="3107127"/>
              <a:ext cx="10080000" cy="933589"/>
            </a:xfrm>
            <a:prstGeom prst="rect">
              <a:avLst/>
            </a:prstGeom>
            <a:noFill/>
          </p:spPr>
          <p:txBody>
            <a:bodyPr wrap="square" lIns="0" tIns="0" rIns="0" bIns="0" numCol="1" spcCol="256047">
              <a:spAutoFit/>
            </a:bodyPr>
            <a:lstStyle/>
            <a:p>
              <a:pPr lvl="1" fontAlgn="base">
                <a:lnSpc>
                  <a:spcPct val="150000"/>
                </a:lnSpc>
                <a:spcBef>
                  <a:spcPts val="787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组织敏捷</a:t>
              </a:r>
              <a:endParaRPr lang="en-US" alt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1" fontAlgn="base">
                <a:spcBef>
                  <a:spcPts val="787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能够快速成立和解散团队。让资源在不同部门和层级间自由流动。与内部和外部团队顺畅地合作</a:t>
              </a:r>
              <a:endPara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5CF8AB5-A2C5-A117-D0B6-35724AE681E9}"/>
              </a:ext>
            </a:extLst>
          </p:cNvPr>
          <p:cNvGrpSpPr/>
          <p:nvPr/>
        </p:nvGrpSpPr>
        <p:grpSpPr>
          <a:xfrm>
            <a:off x="696000" y="4623380"/>
            <a:ext cx="10800000" cy="1080000"/>
            <a:chOff x="696000" y="4623380"/>
            <a:chExt cx="10800000" cy="1080000"/>
          </a:xfrm>
        </p:grpSpPr>
        <p:sp>
          <p:nvSpPr>
            <p:cNvPr id="6" name="Rectangle 20">
              <a:extLst>
                <a:ext uri="{FF2B5EF4-FFF2-40B4-BE49-F238E27FC236}">
                  <a16:creationId xmlns:a16="http://schemas.microsoft.com/office/drawing/2014/main" id="{725FCA03-BF6A-723E-BDD6-8091E1328BF1}"/>
                </a:ext>
              </a:extLst>
            </p:cNvPr>
            <p:cNvSpPr/>
            <p:nvPr/>
          </p:nvSpPr>
          <p:spPr>
            <a:xfrm>
              <a:off x="696000" y="4623380"/>
              <a:ext cx="10800000" cy="1080000"/>
            </a:xfrm>
            <a:prstGeom prst="rect">
              <a:avLst/>
            </a:prstGeom>
            <a:solidFill>
              <a:srgbClr val="5F4EE7">
                <a:alpha val="50000"/>
              </a:srgbClr>
            </a:solidFill>
            <a:ln w="19050" cap="flat" cmpd="sng" algn="ctr">
              <a:solidFill>
                <a:srgbClr val="5F4EE7"/>
              </a:solidFill>
              <a:prstDash val="solid"/>
              <a:miter lim="800000"/>
            </a:ln>
            <a:effectLst/>
          </p:spPr>
          <p:txBody>
            <a:bodyPr lIns="85345" tIns="42672" rIns="85345" bIns="42672" rtlCol="0" anchor="ctr"/>
            <a:lstStyle/>
            <a:p>
              <a:pPr algn="ctr" defTabSz="1199967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67FF429D-5203-8CF9-1442-05B213C77A6D}"/>
                </a:ext>
              </a:extLst>
            </p:cNvPr>
            <p:cNvSpPr txBox="1"/>
            <p:nvPr/>
          </p:nvSpPr>
          <p:spPr>
            <a:xfrm>
              <a:off x="1008935" y="4623380"/>
              <a:ext cx="10127065" cy="964367"/>
            </a:xfrm>
            <a:prstGeom prst="rect">
              <a:avLst/>
            </a:prstGeom>
            <a:noFill/>
          </p:spPr>
          <p:txBody>
            <a:bodyPr wrap="square" lIns="0" tIns="0" rIns="0" bIns="0" numCol="1" spcCol="256047">
              <a:spAutoFit/>
            </a:bodyPr>
            <a:lstStyle/>
            <a:p>
              <a:pPr lvl="1" fontAlgn="base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领导者</a:t>
              </a:r>
              <a:r>
                <a: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个人敏捷</a:t>
              </a:r>
              <a:endParaRPr lang="en-US" alt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1" fontAlgn="base">
                <a:spcBef>
                  <a:spcPts val="787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拥抱变化，持续学习、尝试且革新的能力。强调成长型思维，而非固定型思维</a:t>
              </a:r>
              <a:endPara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065A1771-AAEB-D078-AF5B-BE022C3A6C5C}"/>
              </a:ext>
            </a:extLst>
          </p:cNvPr>
          <p:cNvSpPr txBox="1"/>
          <p:nvPr/>
        </p:nvSpPr>
        <p:spPr>
          <a:xfrm>
            <a:off x="2539919" y="571105"/>
            <a:ext cx="87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什么是“敏捷”</a:t>
            </a:r>
          </a:p>
        </p:txBody>
      </p:sp>
    </p:spTree>
    <p:extLst>
      <p:ext uri="{BB962C8B-B14F-4D97-AF65-F5344CB8AC3E}">
        <p14:creationId xmlns:p14="http://schemas.microsoft.com/office/powerpoint/2010/main" val="23389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2">
            <a:extLst>
              <a:ext uri="{FF2B5EF4-FFF2-40B4-BE49-F238E27FC236}">
                <a16:creationId xmlns:a16="http://schemas.microsoft.com/office/drawing/2014/main" id="{7BCC4F8F-F5A5-5CC3-7E81-54025978FFD0}"/>
              </a:ext>
            </a:extLst>
          </p:cNvPr>
          <p:cNvSpPr/>
          <p:nvPr/>
        </p:nvSpPr>
        <p:spPr>
          <a:xfrm>
            <a:off x="735496" y="1997724"/>
            <a:ext cx="9496159" cy="590802"/>
          </a:xfrm>
          <a:prstGeom prst="round2DiagRect">
            <a:avLst>
              <a:gd name="adj1" fmla="val 8681"/>
              <a:gd name="adj2" fmla="val 0"/>
            </a:avLst>
          </a:prstGeom>
          <a:noFill/>
          <a:effectLst>
            <a:outerShdw blurRad="508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08000" rIns="180000" bIns="10800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能够预见外部变化并迅速做出反应、决策和调配资源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B6FEFC8-CAF0-6EE0-35CA-91B764EFD90C}"/>
              </a:ext>
            </a:extLst>
          </p:cNvPr>
          <p:cNvGrpSpPr/>
          <p:nvPr/>
        </p:nvGrpSpPr>
        <p:grpSpPr>
          <a:xfrm>
            <a:off x="623150" y="3251307"/>
            <a:ext cx="10945701" cy="2790835"/>
            <a:chOff x="1408240" y="5828989"/>
            <a:chExt cx="32996439" cy="841313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73C2043-5C85-0406-7DF8-C7003893A6AC}"/>
                </a:ext>
              </a:extLst>
            </p:cNvPr>
            <p:cNvGrpSpPr/>
            <p:nvPr/>
          </p:nvGrpSpPr>
          <p:grpSpPr>
            <a:xfrm>
              <a:off x="14316453" y="6219903"/>
              <a:ext cx="7366832" cy="7368118"/>
              <a:chOff x="3875226" y="1554711"/>
              <a:chExt cx="4507938" cy="4508725"/>
            </a:xfrm>
            <a:gradFill flip="none" rotWithShape="1">
              <a:gsLst>
                <a:gs pos="66000">
                  <a:srgbClr val="2C82E2"/>
                </a:gs>
                <a:gs pos="33000">
                  <a:srgbClr val="04B4EF"/>
                </a:gs>
                <a:gs pos="0">
                  <a:srgbClr val="21DBAA"/>
                </a:gs>
                <a:gs pos="100000">
                  <a:srgbClr val="6F3EE9"/>
                </a:gs>
              </a:gsLst>
              <a:lin ang="18900000" scaled="1"/>
              <a:tileRect/>
            </a:gradFill>
          </p:grpSpPr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BD3C571E-A8B2-7887-0C42-A093868FBB1F}"/>
                  </a:ext>
                </a:extLst>
              </p:cNvPr>
              <p:cNvSpPr/>
              <p:nvPr/>
            </p:nvSpPr>
            <p:spPr bwMode="auto">
              <a:xfrm>
                <a:off x="3875226" y="1573677"/>
                <a:ext cx="1994748" cy="2378420"/>
              </a:xfrm>
              <a:custGeom>
                <a:avLst/>
                <a:gdLst>
                  <a:gd name="T0" fmla="*/ 414 w 414"/>
                  <a:gd name="T1" fmla="*/ 150 h 493"/>
                  <a:gd name="T2" fmla="*/ 374 w 414"/>
                  <a:gd name="T3" fmla="*/ 88 h 493"/>
                  <a:gd name="T4" fmla="*/ 411 w 414"/>
                  <a:gd name="T5" fmla="*/ 0 h 493"/>
                  <a:gd name="T6" fmla="*/ 207 w 414"/>
                  <a:gd name="T7" fmla="*/ 75 h 493"/>
                  <a:gd name="T8" fmla="*/ 59 w 414"/>
                  <a:gd name="T9" fmla="*/ 152 h 493"/>
                  <a:gd name="T10" fmla="*/ 56 w 414"/>
                  <a:gd name="T11" fmla="*/ 241 h 493"/>
                  <a:gd name="T12" fmla="*/ 0 w 414"/>
                  <a:gd name="T13" fmla="*/ 458 h 493"/>
                  <a:gd name="T14" fmla="*/ 82 w 414"/>
                  <a:gd name="T15" fmla="*/ 493 h 493"/>
                  <a:gd name="T16" fmla="*/ 149 w 414"/>
                  <a:gd name="T17" fmla="*/ 449 h 493"/>
                  <a:gd name="T18" fmla="*/ 178 w 414"/>
                  <a:gd name="T19" fmla="*/ 330 h 493"/>
                  <a:gd name="T20" fmla="*/ 298 w 414"/>
                  <a:gd name="T21" fmla="*/ 251 h 493"/>
                  <a:gd name="T22" fmla="*/ 307 w 414"/>
                  <a:gd name="T23" fmla="*/ 188 h 493"/>
                  <a:gd name="T24" fmla="*/ 414 w 414"/>
                  <a:gd name="T25" fmla="*/ 150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4" h="493">
                    <a:moveTo>
                      <a:pt x="414" y="150"/>
                    </a:moveTo>
                    <a:cubicBezTo>
                      <a:pt x="374" y="88"/>
                      <a:pt x="374" y="88"/>
                      <a:pt x="374" y="88"/>
                    </a:cubicBezTo>
                    <a:cubicBezTo>
                      <a:pt x="411" y="0"/>
                      <a:pt x="411" y="0"/>
                      <a:pt x="411" y="0"/>
                    </a:cubicBezTo>
                    <a:cubicBezTo>
                      <a:pt x="336" y="9"/>
                      <a:pt x="266" y="35"/>
                      <a:pt x="207" y="75"/>
                    </a:cubicBezTo>
                    <a:cubicBezTo>
                      <a:pt x="147" y="62"/>
                      <a:pt x="84" y="93"/>
                      <a:pt x="59" y="152"/>
                    </a:cubicBezTo>
                    <a:cubicBezTo>
                      <a:pt x="47" y="182"/>
                      <a:pt x="47" y="213"/>
                      <a:pt x="56" y="241"/>
                    </a:cubicBezTo>
                    <a:cubicBezTo>
                      <a:pt x="21" y="306"/>
                      <a:pt x="1" y="380"/>
                      <a:pt x="0" y="458"/>
                    </a:cubicBezTo>
                    <a:cubicBezTo>
                      <a:pt x="82" y="493"/>
                      <a:pt x="82" y="493"/>
                      <a:pt x="82" y="493"/>
                    </a:cubicBezTo>
                    <a:cubicBezTo>
                      <a:pt x="149" y="449"/>
                      <a:pt x="149" y="449"/>
                      <a:pt x="149" y="449"/>
                    </a:cubicBezTo>
                    <a:cubicBezTo>
                      <a:pt x="151" y="407"/>
                      <a:pt x="161" y="367"/>
                      <a:pt x="178" y="330"/>
                    </a:cubicBezTo>
                    <a:cubicBezTo>
                      <a:pt x="229" y="331"/>
                      <a:pt x="277" y="301"/>
                      <a:pt x="298" y="251"/>
                    </a:cubicBezTo>
                    <a:cubicBezTo>
                      <a:pt x="306" y="230"/>
                      <a:pt x="309" y="209"/>
                      <a:pt x="307" y="188"/>
                    </a:cubicBezTo>
                    <a:cubicBezTo>
                      <a:pt x="339" y="169"/>
                      <a:pt x="375" y="156"/>
                      <a:pt x="414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0338">
                  <a:defRPr/>
                </a:pPr>
                <a:endParaRPr lang="zh-CN" altLang="en-US" sz="7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8F30B12-5C7E-2DA4-A154-24C5FB4F2372}"/>
                  </a:ext>
                </a:extLst>
              </p:cNvPr>
              <p:cNvSpPr/>
              <p:nvPr/>
            </p:nvSpPr>
            <p:spPr bwMode="auto">
              <a:xfrm>
                <a:off x="5950584" y="1554711"/>
                <a:ext cx="2382000" cy="1909057"/>
              </a:xfrm>
              <a:custGeom>
                <a:avLst/>
                <a:gdLst>
                  <a:gd name="T0" fmla="*/ 409 w 494"/>
                  <a:gd name="T1" fmla="*/ 188 h 396"/>
                  <a:gd name="T2" fmla="*/ 331 w 494"/>
                  <a:gd name="T3" fmla="*/ 49 h 396"/>
                  <a:gd name="T4" fmla="*/ 238 w 494"/>
                  <a:gd name="T5" fmla="*/ 47 h 396"/>
                  <a:gd name="T6" fmla="*/ 36 w 494"/>
                  <a:gd name="T7" fmla="*/ 0 h 396"/>
                  <a:gd name="T8" fmla="*/ 0 w 494"/>
                  <a:gd name="T9" fmla="*/ 87 h 396"/>
                  <a:gd name="T10" fmla="*/ 40 w 494"/>
                  <a:gd name="T11" fmla="*/ 149 h 396"/>
                  <a:gd name="T12" fmla="*/ 152 w 494"/>
                  <a:gd name="T13" fmla="*/ 172 h 396"/>
                  <a:gd name="T14" fmla="*/ 232 w 494"/>
                  <a:gd name="T15" fmla="*/ 288 h 396"/>
                  <a:gd name="T16" fmla="*/ 302 w 494"/>
                  <a:gd name="T17" fmla="*/ 296 h 396"/>
                  <a:gd name="T18" fmla="*/ 344 w 494"/>
                  <a:gd name="T19" fmla="*/ 396 h 396"/>
                  <a:gd name="T20" fmla="*/ 413 w 494"/>
                  <a:gd name="T21" fmla="*/ 352 h 396"/>
                  <a:gd name="T22" fmla="*/ 494 w 494"/>
                  <a:gd name="T23" fmla="*/ 386 h 396"/>
                  <a:gd name="T24" fmla="*/ 409 w 494"/>
                  <a:gd name="T25" fmla="*/ 188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4" h="396">
                    <a:moveTo>
                      <a:pt x="409" y="188"/>
                    </a:moveTo>
                    <a:cubicBezTo>
                      <a:pt x="418" y="131"/>
                      <a:pt x="387" y="72"/>
                      <a:pt x="331" y="49"/>
                    </a:cubicBezTo>
                    <a:cubicBezTo>
                      <a:pt x="300" y="36"/>
                      <a:pt x="267" y="36"/>
                      <a:pt x="238" y="47"/>
                    </a:cubicBezTo>
                    <a:cubicBezTo>
                      <a:pt x="177" y="17"/>
                      <a:pt x="108" y="1"/>
                      <a:pt x="36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40" y="149"/>
                      <a:pt x="40" y="149"/>
                      <a:pt x="40" y="149"/>
                    </a:cubicBezTo>
                    <a:cubicBezTo>
                      <a:pt x="80" y="150"/>
                      <a:pt x="117" y="158"/>
                      <a:pt x="152" y="172"/>
                    </a:cubicBezTo>
                    <a:cubicBezTo>
                      <a:pt x="154" y="221"/>
                      <a:pt x="183" y="268"/>
                      <a:pt x="232" y="288"/>
                    </a:cubicBezTo>
                    <a:cubicBezTo>
                      <a:pt x="255" y="297"/>
                      <a:pt x="279" y="300"/>
                      <a:pt x="302" y="296"/>
                    </a:cubicBezTo>
                    <a:cubicBezTo>
                      <a:pt x="322" y="326"/>
                      <a:pt x="336" y="360"/>
                      <a:pt x="344" y="396"/>
                    </a:cubicBezTo>
                    <a:cubicBezTo>
                      <a:pt x="413" y="352"/>
                      <a:pt x="413" y="352"/>
                      <a:pt x="413" y="352"/>
                    </a:cubicBezTo>
                    <a:cubicBezTo>
                      <a:pt x="494" y="386"/>
                      <a:pt x="494" y="386"/>
                      <a:pt x="494" y="386"/>
                    </a:cubicBezTo>
                    <a:cubicBezTo>
                      <a:pt x="481" y="312"/>
                      <a:pt x="451" y="245"/>
                      <a:pt x="409" y="1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0338">
                  <a:defRPr/>
                </a:pPr>
                <a:endParaRPr lang="zh-CN" altLang="en-US" sz="7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24A86F70-6762-FFC8-770F-7D80A8E8058D}"/>
                  </a:ext>
                </a:extLst>
              </p:cNvPr>
              <p:cNvSpPr/>
              <p:nvPr/>
            </p:nvSpPr>
            <p:spPr bwMode="auto">
              <a:xfrm>
                <a:off x="6423191" y="3522241"/>
                <a:ext cx="1959973" cy="2496945"/>
              </a:xfrm>
              <a:custGeom>
                <a:avLst/>
                <a:gdLst>
                  <a:gd name="T0" fmla="*/ 370 w 406"/>
                  <a:gd name="T1" fmla="*/ 330 h 518"/>
                  <a:gd name="T2" fmla="*/ 370 w 406"/>
                  <a:gd name="T3" fmla="*/ 231 h 518"/>
                  <a:gd name="T4" fmla="*/ 402 w 406"/>
                  <a:gd name="T5" fmla="*/ 35 h 518"/>
                  <a:gd name="T6" fmla="*/ 320 w 406"/>
                  <a:gd name="T7" fmla="*/ 0 h 518"/>
                  <a:gd name="T8" fmla="*/ 254 w 406"/>
                  <a:gd name="T9" fmla="*/ 43 h 518"/>
                  <a:gd name="T10" fmla="*/ 240 w 406"/>
                  <a:gd name="T11" fmla="*/ 152 h 518"/>
                  <a:gd name="T12" fmla="*/ 132 w 406"/>
                  <a:gd name="T13" fmla="*/ 231 h 518"/>
                  <a:gd name="T14" fmla="*/ 126 w 406"/>
                  <a:gd name="T15" fmla="*/ 313 h 518"/>
                  <a:gd name="T16" fmla="*/ 0 w 406"/>
                  <a:gd name="T17" fmla="*/ 369 h 518"/>
                  <a:gd name="T18" fmla="*/ 47 w 406"/>
                  <a:gd name="T19" fmla="*/ 441 h 518"/>
                  <a:gd name="T20" fmla="*/ 14 w 406"/>
                  <a:gd name="T21" fmla="*/ 518 h 518"/>
                  <a:gd name="T22" fmla="*/ 243 w 406"/>
                  <a:gd name="T23" fmla="*/ 410 h 518"/>
                  <a:gd name="T24" fmla="*/ 370 w 406"/>
                  <a:gd name="T25" fmla="*/ 33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6" h="518">
                    <a:moveTo>
                      <a:pt x="370" y="330"/>
                    </a:moveTo>
                    <a:cubicBezTo>
                      <a:pt x="384" y="297"/>
                      <a:pt x="383" y="261"/>
                      <a:pt x="370" y="231"/>
                    </a:cubicBezTo>
                    <a:cubicBezTo>
                      <a:pt x="394" y="170"/>
                      <a:pt x="406" y="104"/>
                      <a:pt x="402" y="35"/>
                    </a:cubicBezTo>
                    <a:cubicBezTo>
                      <a:pt x="320" y="0"/>
                      <a:pt x="320" y="0"/>
                      <a:pt x="320" y="0"/>
                    </a:cubicBezTo>
                    <a:cubicBezTo>
                      <a:pt x="254" y="43"/>
                      <a:pt x="254" y="43"/>
                      <a:pt x="254" y="43"/>
                    </a:cubicBezTo>
                    <a:cubicBezTo>
                      <a:pt x="256" y="81"/>
                      <a:pt x="251" y="118"/>
                      <a:pt x="240" y="152"/>
                    </a:cubicBezTo>
                    <a:cubicBezTo>
                      <a:pt x="194" y="156"/>
                      <a:pt x="151" y="185"/>
                      <a:pt x="132" y="231"/>
                    </a:cubicBezTo>
                    <a:cubicBezTo>
                      <a:pt x="121" y="258"/>
                      <a:pt x="120" y="287"/>
                      <a:pt x="126" y="313"/>
                    </a:cubicBezTo>
                    <a:cubicBezTo>
                      <a:pt x="90" y="340"/>
                      <a:pt x="47" y="360"/>
                      <a:pt x="0" y="369"/>
                    </a:cubicBezTo>
                    <a:cubicBezTo>
                      <a:pt x="47" y="441"/>
                      <a:pt x="47" y="441"/>
                      <a:pt x="47" y="441"/>
                    </a:cubicBezTo>
                    <a:cubicBezTo>
                      <a:pt x="14" y="518"/>
                      <a:pt x="14" y="518"/>
                      <a:pt x="14" y="518"/>
                    </a:cubicBezTo>
                    <a:cubicBezTo>
                      <a:pt x="102" y="503"/>
                      <a:pt x="180" y="465"/>
                      <a:pt x="243" y="410"/>
                    </a:cubicBezTo>
                    <a:cubicBezTo>
                      <a:pt x="297" y="413"/>
                      <a:pt x="349" y="382"/>
                      <a:pt x="370" y="3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0338">
                  <a:defRPr/>
                </a:pPr>
                <a:endParaRPr lang="zh-CN" altLang="en-US" sz="7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160AA8E8-BB6E-D846-3A5D-DA03F5AA65A3}"/>
                  </a:ext>
                </a:extLst>
              </p:cNvPr>
              <p:cNvSpPr/>
              <p:nvPr/>
            </p:nvSpPr>
            <p:spPr bwMode="auto">
              <a:xfrm>
                <a:off x="3887871" y="4018470"/>
                <a:ext cx="2487901" cy="2044966"/>
              </a:xfrm>
              <a:custGeom>
                <a:avLst/>
                <a:gdLst>
                  <a:gd name="T0" fmla="*/ 470 w 516"/>
                  <a:gd name="T1" fmla="*/ 272 h 424"/>
                  <a:gd name="T2" fmla="*/ 339 w 516"/>
                  <a:gd name="T3" fmla="*/ 247 h 424"/>
                  <a:gd name="T4" fmla="*/ 259 w 516"/>
                  <a:gd name="T5" fmla="*/ 136 h 424"/>
                  <a:gd name="T6" fmla="*/ 196 w 516"/>
                  <a:gd name="T7" fmla="*/ 127 h 424"/>
                  <a:gd name="T8" fmla="*/ 149 w 516"/>
                  <a:gd name="T9" fmla="*/ 0 h 424"/>
                  <a:gd name="T10" fmla="*/ 84 w 516"/>
                  <a:gd name="T11" fmla="*/ 42 h 424"/>
                  <a:gd name="T12" fmla="*/ 0 w 516"/>
                  <a:gd name="T13" fmla="*/ 7 h 424"/>
                  <a:gd name="T14" fmla="*/ 84 w 516"/>
                  <a:gd name="T15" fmla="*/ 227 h 424"/>
                  <a:gd name="T16" fmla="*/ 161 w 516"/>
                  <a:gd name="T17" fmla="*/ 374 h 424"/>
                  <a:gd name="T18" fmla="*/ 259 w 516"/>
                  <a:gd name="T19" fmla="*/ 374 h 424"/>
                  <a:gd name="T20" fmla="*/ 483 w 516"/>
                  <a:gd name="T21" fmla="*/ 421 h 424"/>
                  <a:gd name="T22" fmla="*/ 516 w 516"/>
                  <a:gd name="T23" fmla="*/ 343 h 424"/>
                  <a:gd name="T24" fmla="*/ 470 w 516"/>
                  <a:gd name="T25" fmla="*/ 272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6" h="424">
                    <a:moveTo>
                      <a:pt x="470" y="272"/>
                    </a:moveTo>
                    <a:cubicBezTo>
                      <a:pt x="424" y="273"/>
                      <a:pt x="379" y="264"/>
                      <a:pt x="339" y="247"/>
                    </a:cubicBezTo>
                    <a:cubicBezTo>
                      <a:pt x="336" y="199"/>
                      <a:pt x="306" y="155"/>
                      <a:pt x="259" y="136"/>
                    </a:cubicBezTo>
                    <a:cubicBezTo>
                      <a:pt x="239" y="127"/>
                      <a:pt x="217" y="124"/>
                      <a:pt x="196" y="127"/>
                    </a:cubicBezTo>
                    <a:cubicBezTo>
                      <a:pt x="172" y="89"/>
                      <a:pt x="156" y="46"/>
                      <a:pt x="149" y="0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9" y="89"/>
                      <a:pt x="39" y="164"/>
                      <a:pt x="84" y="227"/>
                    </a:cubicBezTo>
                    <a:cubicBezTo>
                      <a:pt x="71" y="287"/>
                      <a:pt x="102" y="350"/>
                      <a:pt x="161" y="374"/>
                    </a:cubicBezTo>
                    <a:cubicBezTo>
                      <a:pt x="194" y="388"/>
                      <a:pt x="229" y="387"/>
                      <a:pt x="259" y="374"/>
                    </a:cubicBezTo>
                    <a:cubicBezTo>
                      <a:pt x="327" y="407"/>
                      <a:pt x="403" y="424"/>
                      <a:pt x="483" y="421"/>
                    </a:cubicBezTo>
                    <a:cubicBezTo>
                      <a:pt x="516" y="343"/>
                      <a:pt x="516" y="343"/>
                      <a:pt x="516" y="343"/>
                    </a:cubicBezTo>
                    <a:lnTo>
                      <a:pt x="470" y="2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0338">
                  <a:defRPr/>
                </a:pPr>
                <a:endParaRPr lang="zh-CN" altLang="en-US" sz="7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2E615618-9E24-0E31-6067-12C9D5437AD9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19869631" y="11187879"/>
              <a:ext cx="1080000" cy="1080000"/>
            </a:xfrm>
            <a:custGeom>
              <a:avLst/>
              <a:gdLst>
                <a:gd name="connsiteX0" fmla="*/ 547942 w 604873"/>
                <a:gd name="connsiteY0" fmla="*/ 48205 h 512847"/>
                <a:gd name="connsiteX1" fmla="*/ 556470 w 604873"/>
                <a:gd name="connsiteY1" fmla="*/ 52003 h 512847"/>
                <a:gd name="connsiteX2" fmla="*/ 601185 w 604873"/>
                <a:gd name="connsiteY2" fmla="*/ 96199 h 512847"/>
                <a:gd name="connsiteX3" fmla="*/ 604873 w 604873"/>
                <a:gd name="connsiteY3" fmla="*/ 104947 h 512847"/>
                <a:gd name="connsiteX4" fmla="*/ 601185 w 604873"/>
                <a:gd name="connsiteY4" fmla="*/ 113694 h 512847"/>
                <a:gd name="connsiteX5" fmla="*/ 319062 w 604873"/>
                <a:gd name="connsiteY5" fmla="*/ 395445 h 512847"/>
                <a:gd name="connsiteX6" fmla="*/ 310304 w 604873"/>
                <a:gd name="connsiteY6" fmla="*/ 399128 h 512847"/>
                <a:gd name="connsiteX7" fmla="*/ 301545 w 604873"/>
                <a:gd name="connsiteY7" fmla="*/ 395445 h 512847"/>
                <a:gd name="connsiteX8" fmla="*/ 166476 w 604873"/>
                <a:gd name="connsiteY8" fmla="*/ 260554 h 512847"/>
                <a:gd name="connsiteX9" fmla="*/ 163249 w 604873"/>
                <a:gd name="connsiteY9" fmla="*/ 252267 h 512847"/>
                <a:gd name="connsiteX10" fmla="*/ 166476 w 604873"/>
                <a:gd name="connsiteY10" fmla="*/ 243520 h 512847"/>
                <a:gd name="connsiteX11" fmla="*/ 211192 w 604873"/>
                <a:gd name="connsiteY11" fmla="*/ 198864 h 512847"/>
                <a:gd name="connsiteX12" fmla="*/ 228709 w 604873"/>
                <a:gd name="connsiteY12" fmla="*/ 198864 h 512847"/>
                <a:gd name="connsiteX13" fmla="*/ 310304 w 604873"/>
                <a:gd name="connsiteY13" fmla="*/ 280351 h 512847"/>
                <a:gd name="connsiteX14" fmla="*/ 539413 w 604873"/>
                <a:gd name="connsiteY14" fmla="*/ 52003 h 512847"/>
                <a:gd name="connsiteX15" fmla="*/ 547942 w 604873"/>
                <a:gd name="connsiteY15" fmla="*/ 48205 h 512847"/>
                <a:gd name="connsiteX16" fmla="*/ 12448 w 604873"/>
                <a:gd name="connsiteY16" fmla="*/ 0 h 512847"/>
                <a:gd name="connsiteX17" fmla="*/ 501600 w 604873"/>
                <a:gd name="connsiteY17" fmla="*/ 0 h 512847"/>
                <a:gd name="connsiteX18" fmla="*/ 513587 w 604873"/>
                <a:gd name="connsiteY18" fmla="*/ 11969 h 512847"/>
                <a:gd name="connsiteX19" fmla="*/ 461491 w 604873"/>
                <a:gd name="connsiteY19" fmla="*/ 61229 h 512847"/>
                <a:gd name="connsiteX20" fmla="*/ 61317 w 604873"/>
                <a:gd name="connsiteY20" fmla="*/ 61229 h 512847"/>
                <a:gd name="connsiteX21" fmla="*/ 61317 w 604873"/>
                <a:gd name="connsiteY21" fmla="*/ 451618 h 512847"/>
                <a:gd name="connsiteX22" fmla="*/ 452270 w 604873"/>
                <a:gd name="connsiteY22" fmla="*/ 451618 h 512847"/>
                <a:gd name="connsiteX23" fmla="*/ 452270 w 604873"/>
                <a:gd name="connsiteY23" fmla="*/ 332384 h 512847"/>
                <a:gd name="connsiteX24" fmla="*/ 513587 w 604873"/>
                <a:gd name="connsiteY24" fmla="*/ 267933 h 512847"/>
                <a:gd name="connsiteX25" fmla="*/ 513587 w 604873"/>
                <a:gd name="connsiteY25" fmla="*/ 500417 h 512847"/>
                <a:gd name="connsiteX26" fmla="*/ 501600 w 604873"/>
                <a:gd name="connsiteY26" fmla="*/ 512847 h 512847"/>
                <a:gd name="connsiteX27" fmla="*/ 12448 w 604873"/>
                <a:gd name="connsiteY27" fmla="*/ 512847 h 512847"/>
                <a:gd name="connsiteX28" fmla="*/ 0 w 604873"/>
                <a:gd name="connsiteY28" fmla="*/ 500417 h 512847"/>
                <a:gd name="connsiteX29" fmla="*/ 0 w 604873"/>
                <a:gd name="connsiteY29" fmla="*/ 11969 h 512847"/>
                <a:gd name="connsiteX30" fmla="*/ 12448 w 604873"/>
                <a:gd name="connsiteY30" fmla="*/ 0 h 5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4873" h="512847">
                  <a:moveTo>
                    <a:pt x="547942" y="48205"/>
                  </a:moveTo>
                  <a:cubicBezTo>
                    <a:pt x="551053" y="48205"/>
                    <a:pt x="554165" y="49471"/>
                    <a:pt x="556470" y="52003"/>
                  </a:cubicBezTo>
                  <a:lnTo>
                    <a:pt x="601185" y="96199"/>
                  </a:lnTo>
                  <a:cubicBezTo>
                    <a:pt x="603490" y="98501"/>
                    <a:pt x="604873" y="101724"/>
                    <a:pt x="604873" y="104947"/>
                  </a:cubicBezTo>
                  <a:cubicBezTo>
                    <a:pt x="604873" y="108169"/>
                    <a:pt x="603490" y="111392"/>
                    <a:pt x="601185" y="113694"/>
                  </a:cubicBezTo>
                  <a:lnTo>
                    <a:pt x="319062" y="395445"/>
                  </a:lnTo>
                  <a:cubicBezTo>
                    <a:pt x="316296" y="397747"/>
                    <a:pt x="313530" y="399128"/>
                    <a:pt x="310304" y="399128"/>
                  </a:cubicBezTo>
                  <a:cubicBezTo>
                    <a:pt x="307077" y="399128"/>
                    <a:pt x="303850" y="397747"/>
                    <a:pt x="301545" y="395445"/>
                  </a:cubicBezTo>
                  <a:lnTo>
                    <a:pt x="166476" y="260554"/>
                  </a:lnTo>
                  <a:cubicBezTo>
                    <a:pt x="164171" y="258252"/>
                    <a:pt x="163249" y="255490"/>
                    <a:pt x="163249" y="252267"/>
                  </a:cubicBezTo>
                  <a:cubicBezTo>
                    <a:pt x="163249" y="249045"/>
                    <a:pt x="164171" y="245822"/>
                    <a:pt x="166476" y="243520"/>
                  </a:cubicBezTo>
                  <a:lnTo>
                    <a:pt x="211192" y="198864"/>
                  </a:lnTo>
                  <a:cubicBezTo>
                    <a:pt x="215802" y="194260"/>
                    <a:pt x="223638" y="194260"/>
                    <a:pt x="228709" y="198864"/>
                  </a:cubicBezTo>
                  <a:lnTo>
                    <a:pt x="310304" y="280351"/>
                  </a:lnTo>
                  <a:lnTo>
                    <a:pt x="539413" y="52003"/>
                  </a:lnTo>
                  <a:cubicBezTo>
                    <a:pt x="541718" y="49471"/>
                    <a:pt x="544830" y="48205"/>
                    <a:pt x="547942" y="48205"/>
                  </a:cubicBezTo>
                  <a:close/>
                  <a:moveTo>
                    <a:pt x="12448" y="0"/>
                  </a:moveTo>
                  <a:lnTo>
                    <a:pt x="501600" y="0"/>
                  </a:lnTo>
                  <a:cubicBezTo>
                    <a:pt x="508055" y="0"/>
                    <a:pt x="513587" y="5524"/>
                    <a:pt x="513587" y="11969"/>
                  </a:cubicBezTo>
                  <a:lnTo>
                    <a:pt x="461491" y="61229"/>
                  </a:lnTo>
                  <a:lnTo>
                    <a:pt x="61317" y="61229"/>
                  </a:lnTo>
                  <a:lnTo>
                    <a:pt x="61317" y="451618"/>
                  </a:lnTo>
                  <a:lnTo>
                    <a:pt x="452270" y="451618"/>
                  </a:lnTo>
                  <a:lnTo>
                    <a:pt x="452270" y="332384"/>
                  </a:lnTo>
                  <a:lnTo>
                    <a:pt x="513587" y="267933"/>
                  </a:lnTo>
                  <a:lnTo>
                    <a:pt x="513587" y="500417"/>
                  </a:lnTo>
                  <a:cubicBezTo>
                    <a:pt x="513587" y="507323"/>
                    <a:pt x="508516" y="512847"/>
                    <a:pt x="501600" y="512847"/>
                  </a:cubicBezTo>
                  <a:lnTo>
                    <a:pt x="12448" y="512847"/>
                  </a:lnTo>
                  <a:cubicBezTo>
                    <a:pt x="5533" y="512847"/>
                    <a:pt x="0" y="507323"/>
                    <a:pt x="0" y="500417"/>
                  </a:cubicBezTo>
                  <a:lnTo>
                    <a:pt x="0" y="11969"/>
                  </a:lnTo>
                  <a:cubicBezTo>
                    <a:pt x="0" y="5524"/>
                    <a:pt x="5533" y="0"/>
                    <a:pt x="12448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3175"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52774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505547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758321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11095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263869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516642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769416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022190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5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29">
              <a:extLst>
                <a:ext uri="{FF2B5EF4-FFF2-40B4-BE49-F238E27FC236}">
                  <a16:creationId xmlns:a16="http://schemas.microsoft.com/office/drawing/2014/main" id="{781760BF-2C7D-8087-6F43-1DE47CB6B18E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15354838" y="7366990"/>
              <a:ext cx="791644" cy="914237"/>
            </a:xfrm>
            <a:custGeom>
              <a:avLst/>
              <a:gdLst>
                <a:gd name="T0" fmla="*/ 5028 w 11085"/>
                <a:gd name="T1" fmla="*/ 2342 h 12800"/>
                <a:gd name="T2" fmla="*/ 5028 w 11085"/>
                <a:gd name="T3" fmla="*/ 2685 h 12800"/>
                <a:gd name="T4" fmla="*/ 4856 w 11085"/>
                <a:gd name="T5" fmla="*/ 2743 h 12800"/>
                <a:gd name="T6" fmla="*/ 4685 w 11085"/>
                <a:gd name="T7" fmla="*/ 2685 h 12800"/>
                <a:gd name="T8" fmla="*/ 2799 w 11085"/>
                <a:gd name="T9" fmla="*/ 772 h 12800"/>
                <a:gd name="T10" fmla="*/ 2799 w 11085"/>
                <a:gd name="T11" fmla="*/ 12572 h 12800"/>
                <a:gd name="T12" fmla="*/ 2571 w 11085"/>
                <a:gd name="T13" fmla="*/ 12800 h 12800"/>
                <a:gd name="T14" fmla="*/ 2342 w 11085"/>
                <a:gd name="T15" fmla="*/ 12571 h 12800"/>
                <a:gd name="T16" fmla="*/ 2342 w 11085"/>
                <a:gd name="T17" fmla="*/ 772 h 12800"/>
                <a:gd name="T18" fmla="*/ 457 w 11085"/>
                <a:gd name="T19" fmla="*/ 2685 h 12800"/>
                <a:gd name="T20" fmla="*/ 114 w 11085"/>
                <a:gd name="T21" fmla="*/ 2685 h 12800"/>
                <a:gd name="T22" fmla="*/ 114 w 11085"/>
                <a:gd name="T23" fmla="*/ 2342 h 12800"/>
                <a:gd name="T24" fmla="*/ 2400 w 11085"/>
                <a:gd name="T25" fmla="*/ 56 h 12800"/>
                <a:gd name="T26" fmla="*/ 2486 w 11085"/>
                <a:gd name="T27" fmla="*/ 28 h 12800"/>
                <a:gd name="T28" fmla="*/ 2657 w 11085"/>
                <a:gd name="T29" fmla="*/ 28 h 12800"/>
                <a:gd name="T30" fmla="*/ 2715 w 11085"/>
                <a:gd name="T31" fmla="*/ 56 h 12800"/>
                <a:gd name="T32" fmla="*/ 2743 w 11085"/>
                <a:gd name="T33" fmla="*/ 56 h 12800"/>
                <a:gd name="T34" fmla="*/ 5028 w 11085"/>
                <a:gd name="T35" fmla="*/ 2342 h 12800"/>
                <a:gd name="T36" fmla="*/ 10628 w 11085"/>
                <a:gd name="T37" fmla="*/ 10115 h 12800"/>
                <a:gd name="T38" fmla="*/ 10971 w 11085"/>
                <a:gd name="T39" fmla="*/ 10115 h 12800"/>
                <a:gd name="T40" fmla="*/ 10971 w 11085"/>
                <a:gd name="T41" fmla="*/ 10458 h 12800"/>
                <a:gd name="T42" fmla="*/ 8685 w 11085"/>
                <a:gd name="T43" fmla="*/ 12742 h 12800"/>
                <a:gd name="T44" fmla="*/ 8599 w 11085"/>
                <a:gd name="T45" fmla="*/ 12772 h 12800"/>
                <a:gd name="T46" fmla="*/ 8513 w 11085"/>
                <a:gd name="T47" fmla="*/ 12800 h 12800"/>
                <a:gd name="T48" fmla="*/ 8429 w 11085"/>
                <a:gd name="T49" fmla="*/ 12772 h 12800"/>
                <a:gd name="T50" fmla="*/ 8371 w 11085"/>
                <a:gd name="T51" fmla="*/ 12744 h 12800"/>
                <a:gd name="T52" fmla="*/ 8343 w 11085"/>
                <a:gd name="T53" fmla="*/ 12744 h 12800"/>
                <a:gd name="T54" fmla="*/ 6057 w 11085"/>
                <a:gd name="T55" fmla="*/ 10458 h 12800"/>
                <a:gd name="T56" fmla="*/ 6057 w 11085"/>
                <a:gd name="T57" fmla="*/ 10115 h 12800"/>
                <a:gd name="T58" fmla="*/ 6400 w 11085"/>
                <a:gd name="T59" fmla="*/ 10115 h 12800"/>
                <a:gd name="T60" fmla="*/ 8285 w 11085"/>
                <a:gd name="T61" fmla="*/ 12029 h 12800"/>
                <a:gd name="T62" fmla="*/ 8285 w 11085"/>
                <a:gd name="T63" fmla="*/ 229 h 12800"/>
                <a:gd name="T64" fmla="*/ 8513 w 11085"/>
                <a:gd name="T65" fmla="*/ 0 h 12800"/>
                <a:gd name="T66" fmla="*/ 8742 w 11085"/>
                <a:gd name="T67" fmla="*/ 229 h 12800"/>
                <a:gd name="T68" fmla="*/ 8742 w 11085"/>
                <a:gd name="T69" fmla="*/ 12029 h 12800"/>
                <a:gd name="T70" fmla="*/ 10628 w 11085"/>
                <a:gd name="T71" fmla="*/ 10115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085" h="12800">
                  <a:moveTo>
                    <a:pt x="5028" y="2342"/>
                  </a:moveTo>
                  <a:cubicBezTo>
                    <a:pt x="5142" y="2456"/>
                    <a:pt x="5142" y="2572"/>
                    <a:pt x="5028" y="2685"/>
                  </a:cubicBezTo>
                  <a:cubicBezTo>
                    <a:pt x="4951" y="2724"/>
                    <a:pt x="4895" y="2743"/>
                    <a:pt x="4856" y="2743"/>
                  </a:cubicBezTo>
                  <a:cubicBezTo>
                    <a:pt x="4818" y="2743"/>
                    <a:pt x="4761" y="2725"/>
                    <a:pt x="4685" y="2685"/>
                  </a:cubicBezTo>
                  <a:lnTo>
                    <a:pt x="2799" y="772"/>
                  </a:lnTo>
                  <a:lnTo>
                    <a:pt x="2799" y="12572"/>
                  </a:lnTo>
                  <a:cubicBezTo>
                    <a:pt x="2799" y="12723"/>
                    <a:pt x="2724" y="12800"/>
                    <a:pt x="2571" y="12800"/>
                  </a:cubicBezTo>
                  <a:cubicBezTo>
                    <a:pt x="2419" y="12800"/>
                    <a:pt x="2342" y="12723"/>
                    <a:pt x="2342" y="12571"/>
                  </a:cubicBezTo>
                  <a:lnTo>
                    <a:pt x="2342" y="772"/>
                  </a:lnTo>
                  <a:lnTo>
                    <a:pt x="457" y="2685"/>
                  </a:lnTo>
                  <a:cubicBezTo>
                    <a:pt x="343" y="2799"/>
                    <a:pt x="228" y="2799"/>
                    <a:pt x="114" y="2685"/>
                  </a:cubicBezTo>
                  <a:cubicBezTo>
                    <a:pt x="0" y="2572"/>
                    <a:pt x="0" y="2456"/>
                    <a:pt x="114" y="2342"/>
                  </a:cubicBezTo>
                  <a:lnTo>
                    <a:pt x="2400" y="56"/>
                  </a:lnTo>
                  <a:cubicBezTo>
                    <a:pt x="2437" y="38"/>
                    <a:pt x="2466" y="28"/>
                    <a:pt x="2486" y="28"/>
                  </a:cubicBezTo>
                  <a:cubicBezTo>
                    <a:pt x="2543" y="10"/>
                    <a:pt x="2600" y="10"/>
                    <a:pt x="2657" y="28"/>
                  </a:cubicBezTo>
                  <a:cubicBezTo>
                    <a:pt x="2676" y="28"/>
                    <a:pt x="2696" y="38"/>
                    <a:pt x="2715" y="56"/>
                  </a:cubicBezTo>
                  <a:lnTo>
                    <a:pt x="2743" y="56"/>
                  </a:lnTo>
                  <a:lnTo>
                    <a:pt x="5028" y="2342"/>
                  </a:lnTo>
                  <a:close/>
                  <a:moveTo>
                    <a:pt x="10628" y="10115"/>
                  </a:moveTo>
                  <a:cubicBezTo>
                    <a:pt x="10742" y="10001"/>
                    <a:pt x="10857" y="10001"/>
                    <a:pt x="10971" y="10115"/>
                  </a:cubicBezTo>
                  <a:cubicBezTo>
                    <a:pt x="11085" y="10228"/>
                    <a:pt x="11085" y="10344"/>
                    <a:pt x="10971" y="10458"/>
                  </a:cubicBezTo>
                  <a:lnTo>
                    <a:pt x="8685" y="12742"/>
                  </a:lnTo>
                  <a:cubicBezTo>
                    <a:pt x="8648" y="12762"/>
                    <a:pt x="8618" y="12772"/>
                    <a:pt x="8599" y="12772"/>
                  </a:cubicBezTo>
                  <a:cubicBezTo>
                    <a:pt x="8581" y="12790"/>
                    <a:pt x="8552" y="12800"/>
                    <a:pt x="8513" y="12800"/>
                  </a:cubicBezTo>
                  <a:cubicBezTo>
                    <a:pt x="8476" y="12800"/>
                    <a:pt x="8447" y="12790"/>
                    <a:pt x="8429" y="12772"/>
                  </a:cubicBezTo>
                  <a:cubicBezTo>
                    <a:pt x="8409" y="12772"/>
                    <a:pt x="8390" y="12762"/>
                    <a:pt x="8371" y="12744"/>
                  </a:cubicBezTo>
                  <a:lnTo>
                    <a:pt x="8343" y="12744"/>
                  </a:lnTo>
                  <a:lnTo>
                    <a:pt x="6057" y="10458"/>
                  </a:lnTo>
                  <a:cubicBezTo>
                    <a:pt x="5943" y="10344"/>
                    <a:pt x="5943" y="10228"/>
                    <a:pt x="6057" y="10115"/>
                  </a:cubicBezTo>
                  <a:cubicBezTo>
                    <a:pt x="6171" y="10001"/>
                    <a:pt x="6286" y="10001"/>
                    <a:pt x="6400" y="10115"/>
                  </a:cubicBezTo>
                  <a:lnTo>
                    <a:pt x="8285" y="12029"/>
                  </a:lnTo>
                  <a:lnTo>
                    <a:pt x="8285" y="229"/>
                  </a:lnTo>
                  <a:cubicBezTo>
                    <a:pt x="8285" y="77"/>
                    <a:pt x="8361" y="0"/>
                    <a:pt x="8513" y="0"/>
                  </a:cubicBezTo>
                  <a:cubicBezTo>
                    <a:pt x="8665" y="0"/>
                    <a:pt x="8742" y="77"/>
                    <a:pt x="8742" y="229"/>
                  </a:cubicBezTo>
                  <a:lnTo>
                    <a:pt x="8742" y="12029"/>
                  </a:lnTo>
                  <a:lnTo>
                    <a:pt x="10628" y="10115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57150"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52774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505547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758321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11095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263869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516642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769416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022190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5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247852C-5821-F0E6-DB8F-EB1CA2CE3B3A}"/>
                </a:ext>
              </a:extLst>
            </p:cNvPr>
            <p:cNvGrpSpPr/>
            <p:nvPr/>
          </p:nvGrpSpPr>
          <p:grpSpPr>
            <a:xfrm>
              <a:off x="21983838" y="5828989"/>
              <a:ext cx="11379455" cy="3478462"/>
              <a:chOff x="21983838" y="4947250"/>
              <a:chExt cx="11379455" cy="3478462"/>
            </a:xfrm>
          </p:grpSpPr>
          <p:sp>
            <p:nvSpPr>
              <p:cNvPr id="19" name="文本框 15">
                <a:extLst>
                  <a:ext uri="{FF2B5EF4-FFF2-40B4-BE49-F238E27FC236}">
                    <a16:creationId xmlns:a16="http://schemas.microsoft.com/office/drawing/2014/main" id="{8963554D-974E-07D7-D794-0C86752A3DB5}"/>
                  </a:ext>
                </a:extLst>
              </p:cNvPr>
              <p:cNvSpPr txBox="1"/>
              <p:nvPr/>
            </p:nvSpPr>
            <p:spPr>
              <a:xfrm>
                <a:off x="21983838" y="4947250"/>
                <a:ext cx="1929072" cy="176283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6F3EE9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03</a:t>
                </a:r>
                <a:endParaRPr lang="zh-CN" altLang="en-US" sz="3200" b="1" dirty="0">
                  <a:solidFill>
                    <a:srgbClr val="6F3EE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文本框 4">
                <a:extLst>
                  <a:ext uri="{FF2B5EF4-FFF2-40B4-BE49-F238E27FC236}">
                    <a16:creationId xmlns:a16="http://schemas.microsoft.com/office/drawing/2014/main" id="{80F05A8C-0644-D8A9-5475-23943C3C6C49}"/>
                  </a:ext>
                </a:extLst>
              </p:cNvPr>
              <p:cNvSpPr txBox="1"/>
              <p:nvPr/>
            </p:nvSpPr>
            <p:spPr>
              <a:xfrm>
                <a:off x="21983838" y="6198967"/>
                <a:ext cx="11379455" cy="22267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避免“</a:t>
                </a:r>
                <a:r>
                  <a:rPr lang="zh-CN" altLang="en-US" sz="1600" b="1" dirty="0">
                    <a:solidFill>
                      <a:srgbClr val="6F3EE9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一招打天下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”的决策方式</a:t>
                </a:r>
                <a:endPara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区分可逆转与不可逆转的决策</a:t>
                </a:r>
                <a:endParaRPr lang="zh-CN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B3A3985-7489-3B9C-5DE0-D52CF6CA902B}"/>
                </a:ext>
              </a:extLst>
            </p:cNvPr>
            <p:cNvGrpSpPr/>
            <p:nvPr/>
          </p:nvGrpSpPr>
          <p:grpSpPr>
            <a:xfrm>
              <a:off x="21983838" y="10554369"/>
              <a:ext cx="12420841" cy="3589464"/>
              <a:chOff x="21983838" y="9672630"/>
              <a:chExt cx="12420841" cy="3589464"/>
            </a:xfrm>
          </p:grpSpPr>
          <p:sp>
            <p:nvSpPr>
              <p:cNvPr id="17" name="文本框 6">
                <a:extLst>
                  <a:ext uri="{FF2B5EF4-FFF2-40B4-BE49-F238E27FC236}">
                    <a16:creationId xmlns:a16="http://schemas.microsoft.com/office/drawing/2014/main" id="{F480C251-A504-9916-22A1-A31F9AC9D685}"/>
                  </a:ext>
                </a:extLst>
              </p:cNvPr>
              <p:cNvSpPr txBox="1"/>
              <p:nvPr/>
            </p:nvSpPr>
            <p:spPr>
              <a:xfrm>
                <a:off x="21983838" y="9672630"/>
                <a:ext cx="1929072" cy="176283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4B4E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04</a:t>
                </a:r>
                <a:endParaRPr lang="zh-CN" altLang="en-US" sz="3200" b="1" dirty="0">
                  <a:solidFill>
                    <a:srgbClr val="04B4E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文本框 8">
                <a:extLst>
                  <a:ext uri="{FF2B5EF4-FFF2-40B4-BE49-F238E27FC236}">
                    <a16:creationId xmlns:a16="http://schemas.microsoft.com/office/drawing/2014/main" id="{EFE19077-F3E6-A485-3527-69E2DD839D5E}"/>
                  </a:ext>
                </a:extLst>
              </p:cNvPr>
              <p:cNvSpPr txBox="1"/>
              <p:nvPr/>
            </p:nvSpPr>
            <p:spPr>
              <a:xfrm>
                <a:off x="21983838" y="11035349"/>
                <a:ext cx="12420841" cy="22267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避免简单基于</a:t>
                </a:r>
                <a:r>
                  <a:rPr lang="zh-CN" altLang="en-US" sz="1600" b="1" dirty="0">
                    <a:solidFill>
                      <a:srgbClr val="04B4E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个人经验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的判断</a:t>
                </a:r>
                <a:endPara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不要过度依赖于一些明星类或专家类人才的过往成功经验</a:t>
                </a:r>
                <a:endParaRPr lang="zh-CN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C6EE917-EEFD-F23A-5F7B-08F0115B8709}"/>
                </a:ext>
              </a:extLst>
            </p:cNvPr>
            <p:cNvGrpSpPr/>
            <p:nvPr/>
          </p:nvGrpSpPr>
          <p:grpSpPr>
            <a:xfrm>
              <a:off x="2438021" y="10554369"/>
              <a:ext cx="11475714" cy="3687750"/>
              <a:chOff x="2438021" y="9672630"/>
              <a:chExt cx="11475714" cy="3687750"/>
            </a:xfrm>
          </p:grpSpPr>
          <p:sp>
            <p:nvSpPr>
              <p:cNvPr id="15" name="文本框 9">
                <a:extLst>
                  <a:ext uri="{FF2B5EF4-FFF2-40B4-BE49-F238E27FC236}">
                    <a16:creationId xmlns:a16="http://schemas.microsoft.com/office/drawing/2014/main" id="{832D3AC1-9F1E-23A5-8D0F-15051FAEC84E}"/>
                  </a:ext>
                </a:extLst>
              </p:cNvPr>
              <p:cNvSpPr txBox="1"/>
              <p:nvPr/>
            </p:nvSpPr>
            <p:spPr>
              <a:xfrm>
                <a:off x="11984663" y="9672630"/>
                <a:ext cx="1929072" cy="176283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21DBA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02</a:t>
                </a:r>
                <a:endParaRPr lang="zh-CN" altLang="en-US" sz="3200" b="1" dirty="0">
                  <a:solidFill>
                    <a:srgbClr val="21DBAA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文本框 10">
                <a:extLst>
                  <a:ext uri="{FF2B5EF4-FFF2-40B4-BE49-F238E27FC236}">
                    <a16:creationId xmlns:a16="http://schemas.microsoft.com/office/drawing/2014/main" id="{E3DB22D0-06E4-CB85-894E-CACE065776D6}"/>
                  </a:ext>
                </a:extLst>
              </p:cNvPr>
              <p:cNvSpPr txBox="1"/>
              <p:nvPr/>
            </p:nvSpPr>
            <p:spPr>
              <a:xfrm>
                <a:off x="2438021" y="11133635"/>
                <a:ext cx="11475711" cy="22267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避免“</a:t>
                </a:r>
                <a:r>
                  <a:rPr lang="zh-CN" altLang="en-US" sz="1600" b="1" dirty="0">
                    <a:solidFill>
                      <a:srgbClr val="21DBAA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高管无所不知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”的陷阱</a:t>
                </a:r>
                <a:endPara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信任和授权下属进行决策</a:t>
                </a:r>
                <a:endParaRPr lang="zh-CN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71E517AB-D037-B7A0-8559-0AF990A5C5FB}"/>
                </a:ext>
              </a:extLst>
            </p:cNvPr>
            <p:cNvGrpSpPr/>
            <p:nvPr/>
          </p:nvGrpSpPr>
          <p:grpSpPr>
            <a:xfrm>
              <a:off x="1408240" y="5828989"/>
              <a:ext cx="12505493" cy="3478460"/>
              <a:chOff x="1408240" y="4947250"/>
              <a:chExt cx="12505493" cy="3478460"/>
            </a:xfrm>
          </p:grpSpPr>
          <p:sp>
            <p:nvSpPr>
              <p:cNvPr id="13" name="文本框 11">
                <a:extLst>
                  <a:ext uri="{FF2B5EF4-FFF2-40B4-BE49-F238E27FC236}">
                    <a16:creationId xmlns:a16="http://schemas.microsoft.com/office/drawing/2014/main" id="{B213FBAD-BDA9-2D26-0FD2-393B41957671}"/>
                  </a:ext>
                </a:extLst>
              </p:cNvPr>
              <p:cNvSpPr txBox="1"/>
              <p:nvPr/>
            </p:nvSpPr>
            <p:spPr>
              <a:xfrm>
                <a:off x="11984661" y="4947250"/>
                <a:ext cx="1929072" cy="176283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2C82E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01</a:t>
                </a:r>
                <a:endParaRPr lang="zh-CN" altLang="en-US" sz="3200" b="1" dirty="0">
                  <a:solidFill>
                    <a:srgbClr val="2C82E2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文本框 12">
                <a:extLst>
                  <a:ext uri="{FF2B5EF4-FFF2-40B4-BE49-F238E27FC236}">
                    <a16:creationId xmlns:a16="http://schemas.microsoft.com/office/drawing/2014/main" id="{B271914A-927A-E22D-5369-109032F27824}"/>
                  </a:ext>
                </a:extLst>
              </p:cNvPr>
              <p:cNvSpPr txBox="1"/>
              <p:nvPr/>
            </p:nvSpPr>
            <p:spPr>
              <a:xfrm>
                <a:off x="1408240" y="6198966"/>
                <a:ext cx="12505493" cy="222674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避免依赖</a:t>
                </a:r>
                <a:r>
                  <a:rPr lang="zh-CN" altLang="en-US" sz="1600" b="1" dirty="0">
                    <a:solidFill>
                      <a:srgbClr val="2C82E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长期、僵化、自上而下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的战略规划</a:t>
                </a:r>
                <a:endPara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zh-CN" altLang="en-US" sz="11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把战略规划看作是自上而下、自下而上反复学习的过程</a:t>
                </a:r>
                <a:endParaRPr lang="zh-CN" altLang="zh-CN" sz="11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iconfont-11206-5092017">
              <a:extLst>
                <a:ext uri="{FF2B5EF4-FFF2-40B4-BE49-F238E27FC236}">
                  <a16:creationId xmlns:a16="http://schemas.microsoft.com/office/drawing/2014/main" id="{9257B896-ABE7-9F5F-DAB9-B2F840C70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10782" y="7035341"/>
              <a:ext cx="828000" cy="1123943"/>
            </a:xfrm>
            <a:custGeom>
              <a:avLst/>
              <a:gdLst>
                <a:gd name="T0" fmla="*/ 7386 w 7466"/>
                <a:gd name="T1" fmla="*/ 1840 h 10134"/>
                <a:gd name="T2" fmla="*/ 5333 w 7466"/>
                <a:gd name="T3" fmla="*/ 54 h 10134"/>
                <a:gd name="T4" fmla="*/ 5173 w 7466"/>
                <a:gd name="T5" fmla="*/ 0 h 10134"/>
                <a:gd name="T6" fmla="*/ 2293 w 7466"/>
                <a:gd name="T7" fmla="*/ 0 h 10134"/>
                <a:gd name="T8" fmla="*/ 2106 w 7466"/>
                <a:gd name="T9" fmla="*/ 54 h 10134"/>
                <a:gd name="T10" fmla="*/ 80 w 7466"/>
                <a:gd name="T11" fmla="*/ 1814 h 10134"/>
                <a:gd name="T12" fmla="*/ 0 w 7466"/>
                <a:gd name="T13" fmla="*/ 2027 h 10134"/>
                <a:gd name="T14" fmla="*/ 0 w 7466"/>
                <a:gd name="T15" fmla="*/ 4640 h 10134"/>
                <a:gd name="T16" fmla="*/ 53 w 7466"/>
                <a:gd name="T17" fmla="*/ 4827 h 10134"/>
                <a:gd name="T18" fmla="*/ 1786 w 7466"/>
                <a:gd name="T19" fmla="*/ 6827 h 10134"/>
                <a:gd name="T20" fmla="*/ 2266 w 7466"/>
                <a:gd name="T21" fmla="*/ 8027 h 10134"/>
                <a:gd name="T22" fmla="*/ 1866 w 7466"/>
                <a:gd name="T23" fmla="*/ 8027 h 10134"/>
                <a:gd name="T24" fmla="*/ 1866 w 7466"/>
                <a:gd name="T25" fmla="*/ 8560 h 10134"/>
                <a:gd name="T26" fmla="*/ 5600 w 7466"/>
                <a:gd name="T27" fmla="*/ 8560 h 10134"/>
                <a:gd name="T28" fmla="*/ 5600 w 7466"/>
                <a:gd name="T29" fmla="*/ 8027 h 10134"/>
                <a:gd name="T30" fmla="*/ 5200 w 7466"/>
                <a:gd name="T31" fmla="*/ 8027 h 10134"/>
                <a:gd name="T32" fmla="*/ 5680 w 7466"/>
                <a:gd name="T33" fmla="*/ 6827 h 10134"/>
                <a:gd name="T34" fmla="*/ 7413 w 7466"/>
                <a:gd name="T35" fmla="*/ 4827 h 10134"/>
                <a:gd name="T36" fmla="*/ 7466 w 7466"/>
                <a:gd name="T37" fmla="*/ 4640 h 10134"/>
                <a:gd name="T38" fmla="*/ 7466 w 7466"/>
                <a:gd name="T39" fmla="*/ 2027 h 10134"/>
                <a:gd name="T40" fmla="*/ 7386 w 7466"/>
                <a:gd name="T41" fmla="*/ 1840 h 10134"/>
                <a:gd name="T42" fmla="*/ 3733 w 7466"/>
                <a:gd name="T43" fmla="*/ 5787 h 10134"/>
                <a:gd name="T44" fmla="*/ 3013 w 7466"/>
                <a:gd name="T45" fmla="*/ 4667 h 10134"/>
                <a:gd name="T46" fmla="*/ 4426 w 7466"/>
                <a:gd name="T47" fmla="*/ 4667 h 10134"/>
                <a:gd name="T48" fmla="*/ 3733 w 7466"/>
                <a:gd name="T49" fmla="*/ 5787 h 10134"/>
                <a:gd name="T50" fmla="*/ 6933 w 7466"/>
                <a:gd name="T51" fmla="*/ 4534 h 10134"/>
                <a:gd name="T52" fmla="*/ 5226 w 7466"/>
                <a:gd name="T53" fmla="*/ 6480 h 10134"/>
                <a:gd name="T54" fmla="*/ 5173 w 7466"/>
                <a:gd name="T55" fmla="*/ 6560 h 10134"/>
                <a:gd name="T56" fmla="*/ 4613 w 7466"/>
                <a:gd name="T57" fmla="*/ 8000 h 10134"/>
                <a:gd name="T58" fmla="*/ 4000 w 7466"/>
                <a:gd name="T59" fmla="*/ 8000 h 10134"/>
                <a:gd name="T60" fmla="*/ 4000 w 7466"/>
                <a:gd name="T61" fmla="*/ 6347 h 10134"/>
                <a:gd name="T62" fmla="*/ 5146 w 7466"/>
                <a:gd name="T63" fmla="*/ 4534 h 10134"/>
                <a:gd name="T64" fmla="*/ 5146 w 7466"/>
                <a:gd name="T65" fmla="*/ 4267 h 10134"/>
                <a:gd name="T66" fmla="*/ 4906 w 7466"/>
                <a:gd name="T67" fmla="*/ 4134 h 10134"/>
                <a:gd name="T68" fmla="*/ 2506 w 7466"/>
                <a:gd name="T69" fmla="*/ 4134 h 10134"/>
                <a:gd name="T70" fmla="*/ 2266 w 7466"/>
                <a:gd name="T71" fmla="*/ 4267 h 10134"/>
                <a:gd name="T72" fmla="*/ 2266 w 7466"/>
                <a:gd name="T73" fmla="*/ 4534 h 10134"/>
                <a:gd name="T74" fmla="*/ 3413 w 7466"/>
                <a:gd name="T75" fmla="*/ 6347 h 10134"/>
                <a:gd name="T76" fmla="*/ 3413 w 7466"/>
                <a:gd name="T77" fmla="*/ 8000 h 10134"/>
                <a:gd name="T78" fmla="*/ 2800 w 7466"/>
                <a:gd name="T79" fmla="*/ 8000 h 10134"/>
                <a:gd name="T80" fmla="*/ 2240 w 7466"/>
                <a:gd name="T81" fmla="*/ 6560 h 10134"/>
                <a:gd name="T82" fmla="*/ 2186 w 7466"/>
                <a:gd name="T83" fmla="*/ 6480 h 10134"/>
                <a:gd name="T84" fmla="*/ 533 w 7466"/>
                <a:gd name="T85" fmla="*/ 4534 h 10134"/>
                <a:gd name="T86" fmla="*/ 533 w 7466"/>
                <a:gd name="T87" fmla="*/ 2160 h 10134"/>
                <a:gd name="T88" fmla="*/ 2400 w 7466"/>
                <a:gd name="T89" fmla="*/ 534 h 10134"/>
                <a:gd name="T90" fmla="*/ 5066 w 7466"/>
                <a:gd name="T91" fmla="*/ 534 h 10134"/>
                <a:gd name="T92" fmla="*/ 6933 w 7466"/>
                <a:gd name="T93" fmla="*/ 2160 h 10134"/>
                <a:gd name="T94" fmla="*/ 6933 w 7466"/>
                <a:gd name="T95" fmla="*/ 4534 h 10134"/>
                <a:gd name="T96" fmla="*/ 2133 w 7466"/>
                <a:gd name="T97" fmla="*/ 8800 h 10134"/>
                <a:gd name="T98" fmla="*/ 5333 w 7466"/>
                <a:gd name="T99" fmla="*/ 8800 h 10134"/>
                <a:gd name="T100" fmla="*/ 5333 w 7466"/>
                <a:gd name="T101" fmla="*/ 9334 h 10134"/>
                <a:gd name="T102" fmla="*/ 2133 w 7466"/>
                <a:gd name="T103" fmla="*/ 9334 h 10134"/>
                <a:gd name="T104" fmla="*/ 2133 w 7466"/>
                <a:gd name="T105" fmla="*/ 8800 h 10134"/>
                <a:gd name="T106" fmla="*/ 2666 w 7466"/>
                <a:gd name="T107" fmla="*/ 9600 h 10134"/>
                <a:gd name="T108" fmla="*/ 4800 w 7466"/>
                <a:gd name="T109" fmla="*/ 9600 h 10134"/>
                <a:gd name="T110" fmla="*/ 4800 w 7466"/>
                <a:gd name="T111" fmla="*/ 10134 h 10134"/>
                <a:gd name="T112" fmla="*/ 2666 w 7466"/>
                <a:gd name="T113" fmla="*/ 10134 h 10134"/>
                <a:gd name="T114" fmla="*/ 2666 w 7466"/>
                <a:gd name="T115" fmla="*/ 9600 h 10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66" h="10134">
                  <a:moveTo>
                    <a:pt x="7386" y="1840"/>
                  </a:moveTo>
                  <a:lnTo>
                    <a:pt x="5333" y="54"/>
                  </a:lnTo>
                  <a:cubicBezTo>
                    <a:pt x="5306" y="27"/>
                    <a:pt x="5226" y="0"/>
                    <a:pt x="5173" y="0"/>
                  </a:cubicBezTo>
                  <a:lnTo>
                    <a:pt x="2293" y="0"/>
                  </a:lnTo>
                  <a:cubicBezTo>
                    <a:pt x="2240" y="0"/>
                    <a:pt x="2160" y="27"/>
                    <a:pt x="2106" y="54"/>
                  </a:cubicBezTo>
                  <a:lnTo>
                    <a:pt x="80" y="1814"/>
                  </a:lnTo>
                  <a:cubicBezTo>
                    <a:pt x="26" y="1867"/>
                    <a:pt x="0" y="1947"/>
                    <a:pt x="0" y="2027"/>
                  </a:cubicBezTo>
                  <a:lnTo>
                    <a:pt x="0" y="4640"/>
                  </a:lnTo>
                  <a:cubicBezTo>
                    <a:pt x="0" y="4694"/>
                    <a:pt x="26" y="4774"/>
                    <a:pt x="53" y="4827"/>
                  </a:cubicBezTo>
                  <a:lnTo>
                    <a:pt x="1786" y="6827"/>
                  </a:lnTo>
                  <a:lnTo>
                    <a:pt x="2266" y="8027"/>
                  </a:lnTo>
                  <a:lnTo>
                    <a:pt x="1866" y="8027"/>
                  </a:lnTo>
                  <a:lnTo>
                    <a:pt x="1866" y="8560"/>
                  </a:lnTo>
                  <a:lnTo>
                    <a:pt x="5600" y="8560"/>
                  </a:lnTo>
                  <a:lnTo>
                    <a:pt x="5600" y="8027"/>
                  </a:lnTo>
                  <a:lnTo>
                    <a:pt x="5200" y="8027"/>
                  </a:lnTo>
                  <a:lnTo>
                    <a:pt x="5680" y="6827"/>
                  </a:lnTo>
                  <a:lnTo>
                    <a:pt x="7413" y="4827"/>
                  </a:lnTo>
                  <a:cubicBezTo>
                    <a:pt x="7466" y="4774"/>
                    <a:pt x="7466" y="4720"/>
                    <a:pt x="7466" y="4640"/>
                  </a:cubicBezTo>
                  <a:lnTo>
                    <a:pt x="7466" y="2027"/>
                  </a:lnTo>
                  <a:cubicBezTo>
                    <a:pt x="7466" y="1947"/>
                    <a:pt x="7440" y="1867"/>
                    <a:pt x="7386" y="1840"/>
                  </a:cubicBezTo>
                  <a:close/>
                  <a:moveTo>
                    <a:pt x="3733" y="5787"/>
                  </a:moveTo>
                  <a:lnTo>
                    <a:pt x="3013" y="4667"/>
                  </a:lnTo>
                  <a:lnTo>
                    <a:pt x="4426" y="4667"/>
                  </a:lnTo>
                  <a:lnTo>
                    <a:pt x="3733" y="5787"/>
                  </a:lnTo>
                  <a:close/>
                  <a:moveTo>
                    <a:pt x="6933" y="4534"/>
                  </a:moveTo>
                  <a:lnTo>
                    <a:pt x="5226" y="6480"/>
                  </a:lnTo>
                  <a:cubicBezTo>
                    <a:pt x="5200" y="6507"/>
                    <a:pt x="5200" y="6534"/>
                    <a:pt x="5173" y="6560"/>
                  </a:cubicBezTo>
                  <a:lnTo>
                    <a:pt x="4613" y="8000"/>
                  </a:lnTo>
                  <a:lnTo>
                    <a:pt x="4000" y="8000"/>
                  </a:lnTo>
                  <a:lnTo>
                    <a:pt x="4000" y="6347"/>
                  </a:lnTo>
                  <a:lnTo>
                    <a:pt x="5146" y="4534"/>
                  </a:lnTo>
                  <a:cubicBezTo>
                    <a:pt x="5200" y="4454"/>
                    <a:pt x="5200" y="4347"/>
                    <a:pt x="5146" y="4267"/>
                  </a:cubicBezTo>
                  <a:cubicBezTo>
                    <a:pt x="5093" y="4187"/>
                    <a:pt x="5013" y="4134"/>
                    <a:pt x="4906" y="4134"/>
                  </a:cubicBezTo>
                  <a:lnTo>
                    <a:pt x="2506" y="4134"/>
                  </a:lnTo>
                  <a:cubicBezTo>
                    <a:pt x="2400" y="4134"/>
                    <a:pt x="2320" y="4187"/>
                    <a:pt x="2266" y="4267"/>
                  </a:cubicBezTo>
                  <a:cubicBezTo>
                    <a:pt x="2213" y="4347"/>
                    <a:pt x="2213" y="4454"/>
                    <a:pt x="2266" y="4534"/>
                  </a:cubicBezTo>
                  <a:lnTo>
                    <a:pt x="3413" y="6347"/>
                  </a:lnTo>
                  <a:lnTo>
                    <a:pt x="3413" y="8000"/>
                  </a:lnTo>
                  <a:lnTo>
                    <a:pt x="2800" y="8000"/>
                  </a:lnTo>
                  <a:lnTo>
                    <a:pt x="2240" y="6560"/>
                  </a:lnTo>
                  <a:cubicBezTo>
                    <a:pt x="2240" y="6534"/>
                    <a:pt x="2213" y="6507"/>
                    <a:pt x="2186" y="6480"/>
                  </a:cubicBezTo>
                  <a:lnTo>
                    <a:pt x="533" y="4534"/>
                  </a:lnTo>
                  <a:lnTo>
                    <a:pt x="533" y="2160"/>
                  </a:lnTo>
                  <a:lnTo>
                    <a:pt x="2400" y="534"/>
                  </a:lnTo>
                  <a:lnTo>
                    <a:pt x="5066" y="534"/>
                  </a:lnTo>
                  <a:lnTo>
                    <a:pt x="6933" y="2160"/>
                  </a:lnTo>
                  <a:lnTo>
                    <a:pt x="6933" y="4534"/>
                  </a:lnTo>
                  <a:close/>
                  <a:moveTo>
                    <a:pt x="2133" y="8800"/>
                  </a:moveTo>
                  <a:lnTo>
                    <a:pt x="5333" y="8800"/>
                  </a:lnTo>
                  <a:lnTo>
                    <a:pt x="5333" y="9334"/>
                  </a:lnTo>
                  <a:lnTo>
                    <a:pt x="2133" y="9334"/>
                  </a:lnTo>
                  <a:lnTo>
                    <a:pt x="2133" y="8800"/>
                  </a:lnTo>
                  <a:close/>
                  <a:moveTo>
                    <a:pt x="2666" y="9600"/>
                  </a:moveTo>
                  <a:lnTo>
                    <a:pt x="4800" y="9600"/>
                  </a:lnTo>
                  <a:lnTo>
                    <a:pt x="4800" y="10134"/>
                  </a:lnTo>
                  <a:lnTo>
                    <a:pt x="2666" y="10134"/>
                  </a:lnTo>
                  <a:lnTo>
                    <a:pt x="2666" y="960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2" name="male-user-manager_70850">
              <a:extLst>
                <a:ext uri="{FF2B5EF4-FFF2-40B4-BE49-F238E27FC236}">
                  <a16:creationId xmlns:a16="http://schemas.microsoft.com/office/drawing/2014/main" id="{F526BBBE-B5EA-E3F7-CB76-679B7A62E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506679" y="11700874"/>
              <a:ext cx="936000" cy="988756"/>
            </a:xfrm>
            <a:custGeom>
              <a:avLst/>
              <a:gdLst>
                <a:gd name="T0" fmla="*/ 3226 w 4805"/>
                <a:gd name="T1" fmla="*/ 2963 h 5821"/>
                <a:gd name="T2" fmla="*/ 3265 w 4805"/>
                <a:gd name="T3" fmla="*/ 2628 h 5821"/>
                <a:gd name="T4" fmla="*/ 3556 w 4805"/>
                <a:gd name="T5" fmla="*/ 2031 h 5821"/>
                <a:gd name="T6" fmla="*/ 3671 w 4805"/>
                <a:gd name="T7" fmla="*/ 1553 h 5821"/>
                <a:gd name="T8" fmla="*/ 3611 w 4805"/>
                <a:gd name="T9" fmla="*/ 1040 h 5821"/>
                <a:gd name="T10" fmla="*/ 2234 w 4805"/>
                <a:gd name="T11" fmla="*/ 0 h 5821"/>
                <a:gd name="T12" fmla="*/ 1194 w 4805"/>
                <a:gd name="T13" fmla="*/ 1367 h 5821"/>
                <a:gd name="T14" fmla="*/ 1134 w 4805"/>
                <a:gd name="T15" fmla="*/ 1785 h 5821"/>
                <a:gd name="T16" fmla="*/ 1316 w 4805"/>
                <a:gd name="T17" fmla="*/ 2208 h 5821"/>
                <a:gd name="T18" fmla="*/ 1692 w 4805"/>
                <a:gd name="T19" fmla="*/ 2822 h 5821"/>
                <a:gd name="T20" fmla="*/ 837 w 4805"/>
                <a:gd name="T21" fmla="*/ 3187 h 5821"/>
                <a:gd name="T22" fmla="*/ 2 w 4805"/>
                <a:gd name="T23" fmla="*/ 5593 h 5821"/>
                <a:gd name="T24" fmla="*/ 197 w 4805"/>
                <a:gd name="T25" fmla="*/ 5821 h 5821"/>
                <a:gd name="T26" fmla="*/ 4805 w 4805"/>
                <a:gd name="T27" fmla="*/ 5624 h 5821"/>
                <a:gd name="T28" fmla="*/ 2223 w 4805"/>
                <a:gd name="T29" fmla="*/ 3365 h 5821"/>
                <a:gd name="T30" fmla="*/ 2203 w 4805"/>
                <a:gd name="T31" fmla="*/ 3771 h 5821"/>
                <a:gd name="T32" fmla="*/ 2137 w 4805"/>
                <a:gd name="T33" fmla="*/ 3831 h 5821"/>
                <a:gd name="T34" fmla="*/ 1896 w 4805"/>
                <a:gd name="T35" fmla="*/ 3556 h 5821"/>
                <a:gd name="T36" fmla="*/ 1883 w 4805"/>
                <a:gd name="T37" fmla="*/ 3118 h 5821"/>
                <a:gd name="T38" fmla="*/ 1981 w 4805"/>
                <a:gd name="T39" fmla="*/ 3059 h 5821"/>
                <a:gd name="T40" fmla="*/ 2197 w 4805"/>
                <a:gd name="T41" fmla="*/ 3182 h 5821"/>
                <a:gd name="T42" fmla="*/ 2223 w 4805"/>
                <a:gd name="T43" fmla="*/ 3365 h 5821"/>
                <a:gd name="T44" fmla="*/ 2582 w 4805"/>
                <a:gd name="T45" fmla="*/ 3365 h 5821"/>
                <a:gd name="T46" fmla="*/ 2607 w 4805"/>
                <a:gd name="T47" fmla="*/ 3182 h 5821"/>
                <a:gd name="T48" fmla="*/ 2824 w 4805"/>
                <a:gd name="T49" fmla="*/ 3059 h 5821"/>
                <a:gd name="T50" fmla="*/ 2922 w 4805"/>
                <a:gd name="T51" fmla="*/ 3118 h 5821"/>
                <a:gd name="T52" fmla="*/ 2909 w 4805"/>
                <a:gd name="T53" fmla="*/ 3556 h 5821"/>
                <a:gd name="T54" fmla="*/ 2668 w 4805"/>
                <a:gd name="T55" fmla="*/ 3831 h 5821"/>
                <a:gd name="T56" fmla="*/ 2602 w 4805"/>
                <a:gd name="T57" fmla="*/ 3771 h 5821"/>
                <a:gd name="T58" fmla="*/ 1589 w 4805"/>
                <a:gd name="T59" fmla="*/ 1869 h 5821"/>
                <a:gd name="T60" fmla="*/ 1521 w 4805"/>
                <a:gd name="T61" fmla="*/ 1799 h 5821"/>
                <a:gd name="T62" fmla="*/ 1491 w 4805"/>
                <a:gd name="T63" fmla="*/ 1634 h 5821"/>
                <a:gd name="T64" fmla="*/ 1584 w 4805"/>
                <a:gd name="T65" fmla="*/ 1567 h 5821"/>
                <a:gd name="T66" fmla="*/ 1621 w 4805"/>
                <a:gd name="T67" fmla="*/ 1388 h 5821"/>
                <a:gd name="T68" fmla="*/ 2455 w 4805"/>
                <a:gd name="T69" fmla="*/ 1414 h 5821"/>
                <a:gd name="T70" fmla="*/ 3126 w 4805"/>
                <a:gd name="T71" fmla="*/ 1540 h 5821"/>
                <a:gd name="T72" fmla="*/ 3211 w 4805"/>
                <a:gd name="T73" fmla="*/ 1567 h 5821"/>
                <a:gd name="T74" fmla="*/ 3314 w 4805"/>
                <a:gd name="T75" fmla="*/ 1634 h 5821"/>
                <a:gd name="T76" fmla="*/ 3284 w 4805"/>
                <a:gd name="T77" fmla="*/ 1799 h 5821"/>
                <a:gd name="T78" fmla="*/ 3216 w 4805"/>
                <a:gd name="T79" fmla="*/ 1869 h 5821"/>
                <a:gd name="T80" fmla="*/ 2582 w 4805"/>
                <a:gd name="T81" fmla="*/ 2763 h 5821"/>
                <a:gd name="T82" fmla="*/ 1828 w 4805"/>
                <a:gd name="T83" fmla="*/ 2421 h 5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05" h="5821">
                  <a:moveTo>
                    <a:pt x="3967" y="3187"/>
                  </a:moveTo>
                  <a:lnTo>
                    <a:pt x="3226" y="2963"/>
                  </a:lnTo>
                  <a:cubicBezTo>
                    <a:pt x="3208" y="2908"/>
                    <a:pt x="3168" y="2861"/>
                    <a:pt x="3113" y="2822"/>
                  </a:cubicBezTo>
                  <a:cubicBezTo>
                    <a:pt x="3174" y="2754"/>
                    <a:pt x="3225" y="2685"/>
                    <a:pt x="3265" y="2628"/>
                  </a:cubicBezTo>
                  <a:cubicBezTo>
                    <a:pt x="3358" y="2493"/>
                    <a:pt x="3435" y="2348"/>
                    <a:pt x="3489" y="2208"/>
                  </a:cubicBezTo>
                  <a:cubicBezTo>
                    <a:pt x="3515" y="2149"/>
                    <a:pt x="3538" y="2089"/>
                    <a:pt x="3556" y="2031"/>
                  </a:cubicBezTo>
                  <a:cubicBezTo>
                    <a:pt x="3628" y="1970"/>
                    <a:pt x="3671" y="1880"/>
                    <a:pt x="3671" y="1785"/>
                  </a:cubicBezTo>
                  <a:lnTo>
                    <a:pt x="3671" y="1553"/>
                  </a:lnTo>
                  <a:cubicBezTo>
                    <a:pt x="3671" y="1486"/>
                    <a:pt x="3650" y="1421"/>
                    <a:pt x="3611" y="1367"/>
                  </a:cubicBezTo>
                  <a:lnTo>
                    <a:pt x="3611" y="1040"/>
                  </a:lnTo>
                  <a:cubicBezTo>
                    <a:pt x="3611" y="467"/>
                    <a:pt x="3144" y="0"/>
                    <a:pt x="2571" y="0"/>
                  </a:cubicBezTo>
                  <a:lnTo>
                    <a:pt x="2234" y="0"/>
                  </a:lnTo>
                  <a:cubicBezTo>
                    <a:pt x="1660" y="0"/>
                    <a:pt x="1194" y="467"/>
                    <a:pt x="1194" y="1040"/>
                  </a:cubicBezTo>
                  <a:lnTo>
                    <a:pt x="1194" y="1367"/>
                  </a:lnTo>
                  <a:cubicBezTo>
                    <a:pt x="1155" y="1421"/>
                    <a:pt x="1134" y="1486"/>
                    <a:pt x="1134" y="1553"/>
                  </a:cubicBezTo>
                  <a:lnTo>
                    <a:pt x="1134" y="1785"/>
                  </a:lnTo>
                  <a:cubicBezTo>
                    <a:pt x="1134" y="1880"/>
                    <a:pt x="1177" y="1970"/>
                    <a:pt x="1249" y="2031"/>
                  </a:cubicBezTo>
                  <a:cubicBezTo>
                    <a:pt x="1267" y="2089"/>
                    <a:pt x="1290" y="2149"/>
                    <a:pt x="1316" y="2208"/>
                  </a:cubicBezTo>
                  <a:cubicBezTo>
                    <a:pt x="1370" y="2348"/>
                    <a:pt x="1447" y="2493"/>
                    <a:pt x="1540" y="2628"/>
                  </a:cubicBezTo>
                  <a:cubicBezTo>
                    <a:pt x="1579" y="2685"/>
                    <a:pt x="1631" y="2754"/>
                    <a:pt x="1692" y="2822"/>
                  </a:cubicBezTo>
                  <a:cubicBezTo>
                    <a:pt x="1637" y="2861"/>
                    <a:pt x="1597" y="2908"/>
                    <a:pt x="1579" y="2963"/>
                  </a:cubicBezTo>
                  <a:lnTo>
                    <a:pt x="837" y="3187"/>
                  </a:lnTo>
                  <a:cubicBezTo>
                    <a:pt x="315" y="3337"/>
                    <a:pt x="2" y="5593"/>
                    <a:pt x="2" y="5593"/>
                  </a:cubicBezTo>
                  <a:lnTo>
                    <a:pt x="2" y="5593"/>
                  </a:lnTo>
                  <a:cubicBezTo>
                    <a:pt x="1" y="5603"/>
                    <a:pt x="0" y="5613"/>
                    <a:pt x="0" y="5624"/>
                  </a:cubicBezTo>
                  <a:cubicBezTo>
                    <a:pt x="0" y="5733"/>
                    <a:pt x="88" y="5821"/>
                    <a:pt x="197" y="5821"/>
                  </a:cubicBezTo>
                  <a:lnTo>
                    <a:pt x="4608" y="5821"/>
                  </a:lnTo>
                  <a:cubicBezTo>
                    <a:pt x="4717" y="5821"/>
                    <a:pt x="4805" y="5733"/>
                    <a:pt x="4805" y="5624"/>
                  </a:cubicBezTo>
                  <a:cubicBezTo>
                    <a:pt x="4805" y="5530"/>
                    <a:pt x="4490" y="3337"/>
                    <a:pt x="3967" y="3187"/>
                  </a:cubicBezTo>
                  <a:close/>
                  <a:moveTo>
                    <a:pt x="2223" y="3365"/>
                  </a:moveTo>
                  <a:cubicBezTo>
                    <a:pt x="2235" y="3379"/>
                    <a:pt x="2241" y="3398"/>
                    <a:pt x="2239" y="3417"/>
                  </a:cubicBezTo>
                  <a:lnTo>
                    <a:pt x="2203" y="3771"/>
                  </a:lnTo>
                  <a:cubicBezTo>
                    <a:pt x="2200" y="3799"/>
                    <a:pt x="2181" y="3821"/>
                    <a:pt x="2154" y="3829"/>
                  </a:cubicBezTo>
                  <a:cubicBezTo>
                    <a:pt x="2148" y="3830"/>
                    <a:pt x="2142" y="3831"/>
                    <a:pt x="2137" y="3831"/>
                  </a:cubicBezTo>
                  <a:cubicBezTo>
                    <a:pt x="2116" y="3831"/>
                    <a:pt x="2096" y="3822"/>
                    <a:pt x="2083" y="3805"/>
                  </a:cubicBezTo>
                  <a:lnTo>
                    <a:pt x="1896" y="3556"/>
                  </a:lnTo>
                  <a:cubicBezTo>
                    <a:pt x="1887" y="3545"/>
                    <a:pt x="1882" y="3530"/>
                    <a:pt x="1883" y="3516"/>
                  </a:cubicBezTo>
                  <a:lnTo>
                    <a:pt x="1883" y="3118"/>
                  </a:lnTo>
                  <a:cubicBezTo>
                    <a:pt x="1883" y="3094"/>
                    <a:pt x="1895" y="3073"/>
                    <a:pt x="1915" y="3060"/>
                  </a:cubicBezTo>
                  <a:cubicBezTo>
                    <a:pt x="1935" y="3048"/>
                    <a:pt x="1960" y="3048"/>
                    <a:pt x="1981" y="3059"/>
                  </a:cubicBezTo>
                  <a:cubicBezTo>
                    <a:pt x="2035" y="3087"/>
                    <a:pt x="2090" y="3107"/>
                    <a:pt x="2142" y="3116"/>
                  </a:cubicBezTo>
                  <a:cubicBezTo>
                    <a:pt x="2174" y="3122"/>
                    <a:pt x="2197" y="3150"/>
                    <a:pt x="2197" y="3182"/>
                  </a:cubicBezTo>
                  <a:lnTo>
                    <a:pt x="2197" y="3348"/>
                  </a:lnTo>
                  <a:cubicBezTo>
                    <a:pt x="2207" y="3352"/>
                    <a:pt x="2216" y="3358"/>
                    <a:pt x="2223" y="3365"/>
                  </a:cubicBezTo>
                  <a:close/>
                  <a:moveTo>
                    <a:pt x="2565" y="3417"/>
                  </a:moveTo>
                  <a:cubicBezTo>
                    <a:pt x="2563" y="3398"/>
                    <a:pt x="2570" y="3379"/>
                    <a:pt x="2582" y="3365"/>
                  </a:cubicBezTo>
                  <a:cubicBezTo>
                    <a:pt x="2589" y="3358"/>
                    <a:pt x="2598" y="3352"/>
                    <a:pt x="2607" y="3348"/>
                  </a:cubicBezTo>
                  <a:lnTo>
                    <a:pt x="2607" y="3182"/>
                  </a:lnTo>
                  <a:cubicBezTo>
                    <a:pt x="2607" y="3150"/>
                    <a:pt x="2631" y="3122"/>
                    <a:pt x="2662" y="3116"/>
                  </a:cubicBezTo>
                  <a:cubicBezTo>
                    <a:pt x="2715" y="3107"/>
                    <a:pt x="2770" y="3087"/>
                    <a:pt x="2824" y="3059"/>
                  </a:cubicBezTo>
                  <a:cubicBezTo>
                    <a:pt x="2845" y="3048"/>
                    <a:pt x="2870" y="3048"/>
                    <a:pt x="2890" y="3061"/>
                  </a:cubicBezTo>
                  <a:cubicBezTo>
                    <a:pt x="2910" y="3073"/>
                    <a:pt x="2922" y="3094"/>
                    <a:pt x="2922" y="3118"/>
                  </a:cubicBezTo>
                  <a:lnTo>
                    <a:pt x="2922" y="3516"/>
                  </a:lnTo>
                  <a:cubicBezTo>
                    <a:pt x="2922" y="3530"/>
                    <a:pt x="2917" y="3545"/>
                    <a:pt x="2909" y="3556"/>
                  </a:cubicBezTo>
                  <a:lnTo>
                    <a:pt x="2721" y="3804"/>
                  </a:lnTo>
                  <a:cubicBezTo>
                    <a:pt x="2709" y="3821"/>
                    <a:pt x="2689" y="3831"/>
                    <a:pt x="2668" y="3831"/>
                  </a:cubicBezTo>
                  <a:cubicBezTo>
                    <a:pt x="2662" y="3831"/>
                    <a:pt x="2656" y="3830"/>
                    <a:pt x="2650" y="3829"/>
                  </a:cubicBezTo>
                  <a:cubicBezTo>
                    <a:pt x="2624" y="3821"/>
                    <a:pt x="2605" y="3798"/>
                    <a:pt x="2602" y="3771"/>
                  </a:cubicBezTo>
                  <a:lnTo>
                    <a:pt x="2565" y="3417"/>
                  </a:lnTo>
                  <a:close/>
                  <a:moveTo>
                    <a:pt x="1589" y="1869"/>
                  </a:moveTo>
                  <a:lnTo>
                    <a:pt x="1586" y="1841"/>
                  </a:lnTo>
                  <a:lnTo>
                    <a:pt x="1521" y="1799"/>
                  </a:lnTo>
                  <a:cubicBezTo>
                    <a:pt x="1502" y="1787"/>
                    <a:pt x="1491" y="1766"/>
                    <a:pt x="1491" y="1743"/>
                  </a:cubicBezTo>
                  <a:lnTo>
                    <a:pt x="1491" y="1634"/>
                  </a:lnTo>
                  <a:cubicBezTo>
                    <a:pt x="1491" y="1597"/>
                    <a:pt x="1520" y="1567"/>
                    <a:pt x="1557" y="1567"/>
                  </a:cubicBezTo>
                  <a:lnTo>
                    <a:pt x="1584" y="1567"/>
                  </a:lnTo>
                  <a:lnTo>
                    <a:pt x="1584" y="1448"/>
                  </a:lnTo>
                  <a:cubicBezTo>
                    <a:pt x="1584" y="1423"/>
                    <a:pt x="1599" y="1400"/>
                    <a:pt x="1621" y="1388"/>
                  </a:cubicBezTo>
                  <a:cubicBezTo>
                    <a:pt x="1713" y="1343"/>
                    <a:pt x="1895" y="1266"/>
                    <a:pt x="2084" y="1266"/>
                  </a:cubicBezTo>
                  <a:cubicBezTo>
                    <a:pt x="2234" y="1266"/>
                    <a:pt x="2359" y="1316"/>
                    <a:pt x="2455" y="1414"/>
                  </a:cubicBezTo>
                  <a:cubicBezTo>
                    <a:pt x="2574" y="1538"/>
                    <a:pt x="2711" y="1600"/>
                    <a:pt x="2863" y="1600"/>
                  </a:cubicBezTo>
                  <a:cubicBezTo>
                    <a:pt x="2949" y="1600"/>
                    <a:pt x="3037" y="1580"/>
                    <a:pt x="3126" y="1540"/>
                  </a:cubicBezTo>
                  <a:cubicBezTo>
                    <a:pt x="3147" y="1530"/>
                    <a:pt x="3171" y="1532"/>
                    <a:pt x="3190" y="1545"/>
                  </a:cubicBezTo>
                  <a:cubicBezTo>
                    <a:pt x="3199" y="1550"/>
                    <a:pt x="3206" y="1558"/>
                    <a:pt x="3211" y="1567"/>
                  </a:cubicBezTo>
                  <a:lnTo>
                    <a:pt x="3248" y="1567"/>
                  </a:lnTo>
                  <a:cubicBezTo>
                    <a:pt x="3284" y="1567"/>
                    <a:pt x="3314" y="1597"/>
                    <a:pt x="3314" y="1634"/>
                  </a:cubicBezTo>
                  <a:lnTo>
                    <a:pt x="3314" y="1743"/>
                  </a:lnTo>
                  <a:cubicBezTo>
                    <a:pt x="3314" y="1766"/>
                    <a:pt x="3303" y="1787"/>
                    <a:pt x="3284" y="1799"/>
                  </a:cubicBezTo>
                  <a:lnTo>
                    <a:pt x="3219" y="1841"/>
                  </a:lnTo>
                  <a:lnTo>
                    <a:pt x="3216" y="1869"/>
                  </a:lnTo>
                  <a:cubicBezTo>
                    <a:pt x="3195" y="2028"/>
                    <a:pt x="3105" y="2235"/>
                    <a:pt x="2976" y="2421"/>
                  </a:cubicBezTo>
                  <a:cubicBezTo>
                    <a:pt x="2813" y="2658"/>
                    <a:pt x="2661" y="2763"/>
                    <a:pt x="2582" y="2763"/>
                  </a:cubicBezTo>
                  <a:lnTo>
                    <a:pt x="2223" y="2763"/>
                  </a:lnTo>
                  <a:cubicBezTo>
                    <a:pt x="2144" y="2763"/>
                    <a:pt x="1991" y="2658"/>
                    <a:pt x="1828" y="2421"/>
                  </a:cubicBezTo>
                  <a:cubicBezTo>
                    <a:pt x="1700" y="2235"/>
                    <a:pt x="1610" y="2028"/>
                    <a:pt x="1589" y="18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F1F82C4-5308-29B4-A3E4-DF4CFBD866FE}"/>
              </a:ext>
            </a:extLst>
          </p:cNvPr>
          <p:cNvSpPr txBox="1"/>
          <p:nvPr/>
        </p:nvSpPr>
        <p:spPr>
          <a:xfrm>
            <a:off x="2539919" y="571105"/>
            <a:ext cx="87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如何提升战略敏捷</a:t>
            </a:r>
          </a:p>
        </p:txBody>
      </p:sp>
    </p:spTree>
    <p:extLst>
      <p:ext uri="{BB962C8B-B14F-4D97-AF65-F5344CB8AC3E}">
        <p14:creationId xmlns:p14="http://schemas.microsoft.com/office/powerpoint/2010/main" val="3868170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2">
            <a:extLst>
              <a:ext uri="{FF2B5EF4-FFF2-40B4-BE49-F238E27FC236}">
                <a16:creationId xmlns:a16="http://schemas.microsoft.com/office/drawing/2014/main" id="{BAD6EE52-7664-6995-3D70-8D86D2DB03E5}"/>
              </a:ext>
            </a:extLst>
          </p:cNvPr>
          <p:cNvSpPr/>
          <p:nvPr/>
        </p:nvSpPr>
        <p:spPr>
          <a:xfrm>
            <a:off x="594024" y="1444044"/>
            <a:ext cx="11003951" cy="848114"/>
          </a:xfrm>
          <a:prstGeom prst="round2DiagRect">
            <a:avLst>
              <a:gd name="adj1" fmla="val 8681"/>
              <a:gd name="adj2" fmla="val 0"/>
            </a:avLst>
          </a:prstGeom>
          <a:noFill/>
          <a:effectLst>
            <a:outerShdw blurRad="508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08000" rIns="180000" bIns="108000" anchor="ctr">
            <a:no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能够快速轻松地成立和解散团队；让人才在不同部门和层级间自由流动；与内部和外部团队顺畅地合作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6A8D1F-3FBD-AE5A-B7CE-E30A7C481532}"/>
              </a:ext>
            </a:extLst>
          </p:cNvPr>
          <p:cNvGrpSpPr/>
          <p:nvPr/>
        </p:nvGrpSpPr>
        <p:grpSpPr>
          <a:xfrm>
            <a:off x="7746900" y="2946922"/>
            <a:ext cx="4129688" cy="3751814"/>
            <a:chOff x="23462222" y="6770512"/>
            <a:chExt cx="10488761" cy="9529016"/>
          </a:xfrm>
        </p:grpSpPr>
        <p:sp>
          <p:nvSpPr>
            <p:cNvPr id="4" name="文本框 12">
              <a:extLst>
                <a:ext uri="{FF2B5EF4-FFF2-40B4-BE49-F238E27FC236}">
                  <a16:creationId xmlns:a16="http://schemas.microsoft.com/office/drawing/2014/main" id="{B016F9CF-EB92-8B4F-756C-E267045BCFD0}"/>
                </a:ext>
              </a:extLst>
            </p:cNvPr>
            <p:cNvSpPr txBox="1"/>
            <p:nvPr/>
          </p:nvSpPr>
          <p:spPr>
            <a:xfrm>
              <a:off x="23462222" y="9225107"/>
              <a:ext cx="10488761" cy="70744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  <a:spcAft>
                  <a:spcPts val="1800"/>
                </a:spcAft>
              </a:pPr>
              <a:r>
                <a:rPr lang="zh-CN" altLang="en-US" sz="2000" b="1" dirty="0">
                  <a:solidFill>
                    <a:srgbClr val="B6AE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              生态</a:t>
              </a:r>
              <a:r>
                <a:rPr lang="en-US" altLang="zh-CN" sz="2000" b="1" dirty="0">
                  <a:solidFill>
                    <a:srgbClr val="B6AE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&gt; </a:t>
              </a:r>
              <a:r>
                <a:rPr lang="zh-CN" altLang="en-US" sz="2000" b="1" dirty="0">
                  <a:solidFill>
                    <a:srgbClr val="B6AE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层级</a:t>
              </a:r>
              <a:endParaRPr lang="en-US" altLang="zh-CN" sz="2000" b="1" dirty="0">
                <a:solidFill>
                  <a:srgbClr val="B6AEF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强大平台、技术、数据、营销、供应链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……</a:t>
              </a:r>
            </a:p>
            <a:p>
              <a:pPr marL="171450" indent="-171450">
                <a:lnSpc>
                  <a:spcPct val="130000"/>
                </a:lnSpc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敏捷授权的跨职能团队进行尝试和创新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快速简易地组建和解散团队；端到端的权责闭环，减少跨部门的协调沟通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50">
              <a:extLst>
                <a:ext uri="{FF2B5EF4-FFF2-40B4-BE49-F238E27FC236}">
                  <a16:creationId xmlns:a16="http://schemas.microsoft.com/office/drawing/2014/main" id="{5BF0CCD9-387D-FEF6-DE00-35149A7E11F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7271637" y="6770512"/>
              <a:ext cx="2124000" cy="2120547"/>
            </a:xfrm>
            <a:custGeom>
              <a:avLst/>
              <a:gdLst>
                <a:gd name="T0" fmla="*/ 5265 w 6536"/>
                <a:gd name="T1" fmla="*/ 3041 h 6536"/>
                <a:gd name="T2" fmla="*/ 4284 w 6536"/>
                <a:gd name="T3" fmla="*/ 2572 h 6536"/>
                <a:gd name="T4" fmla="*/ 5579 w 6536"/>
                <a:gd name="T5" fmla="*/ 1885 h 6536"/>
                <a:gd name="T6" fmla="*/ 4651 w 6536"/>
                <a:gd name="T7" fmla="*/ 957 h 6536"/>
                <a:gd name="T8" fmla="*/ 3964 w 6536"/>
                <a:gd name="T9" fmla="*/ 2252 h 6536"/>
                <a:gd name="T10" fmla="*/ 3495 w 6536"/>
                <a:gd name="T11" fmla="*/ 1271 h 6536"/>
                <a:gd name="T12" fmla="*/ 3268 w 6536"/>
                <a:gd name="T13" fmla="*/ 0 h 6536"/>
                <a:gd name="T14" fmla="*/ 3041 w 6536"/>
                <a:gd name="T15" fmla="*/ 1271 h 6536"/>
                <a:gd name="T16" fmla="*/ 2572 w 6536"/>
                <a:gd name="T17" fmla="*/ 2252 h 6536"/>
                <a:gd name="T18" fmla="*/ 1885 w 6536"/>
                <a:gd name="T19" fmla="*/ 957 h 6536"/>
                <a:gd name="T20" fmla="*/ 957 w 6536"/>
                <a:gd name="T21" fmla="*/ 1885 h 6536"/>
                <a:gd name="T22" fmla="*/ 2252 w 6536"/>
                <a:gd name="T23" fmla="*/ 2572 h 6536"/>
                <a:gd name="T24" fmla="*/ 1271 w 6536"/>
                <a:gd name="T25" fmla="*/ 3041 h 6536"/>
                <a:gd name="T26" fmla="*/ 0 w 6536"/>
                <a:gd name="T27" fmla="*/ 3268 h 6536"/>
                <a:gd name="T28" fmla="*/ 1271 w 6536"/>
                <a:gd name="T29" fmla="*/ 3495 h 6536"/>
                <a:gd name="T30" fmla="*/ 2252 w 6536"/>
                <a:gd name="T31" fmla="*/ 3964 h 6536"/>
                <a:gd name="T32" fmla="*/ 957 w 6536"/>
                <a:gd name="T33" fmla="*/ 4651 h 6536"/>
                <a:gd name="T34" fmla="*/ 1885 w 6536"/>
                <a:gd name="T35" fmla="*/ 5579 h 6536"/>
                <a:gd name="T36" fmla="*/ 2572 w 6536"/>
                <a:gd name="T37" fmla="*/ 4284 h 6536"/>
                <a:gd name="T38" fmla="*/ 3041 w 6536"/>
                <a:gd name="T39" fmla="*/ 5265 h 6536"/>
                <a:gd name="T40" fmla="*/ 3268 w 6536"/>
                <a:gd name="T41" fmla="*/ 6536 h 6536"/>
                <a:gd name="T42" fmla="*/ 3495 w 6536"/>
                <a:gd name="T43" fmla="*/ 5265 h 6536"/>
                <a:gd name="T44" fmla="*/ 3964 w 6536"/>
                <a:gd name="T45" fmla="*/ 4284 h 6536"/>
                <a:gd name="T46" fmla="*/ 4651 w 6536"/>
                <a:gd name="T47" fmla="*/ 5579 h 6536"/>
                <a:gd name="T48" fmla="*/ 5579 w 6536"/>
                <a:gd name="T49" fmla="*/ 4651 h 6536"/>
                <a:gd name="T50" fmla="*/ 4284 w 6536"/>
                <a:gd name="T51" fmla="*/ 3964 h 6536"/>
                <a:gd name="T52" fmla="*/ 5265 w 6536"/>
                <a:gd name="T53" fmla="*/ 3495 h 6536"/>
                <a:gd name="T54" fmla="*/ 6536 w 6536"/>
                <a:gd name="T55" fmla="*/ 3268 h 6536"/>
                <a:gd name="T56" fmla="*/ 3677 w 6536"/>
                <a:gd name="T57" fmla="*/ 3679 h 6536"/>
                <a:gd name="T58" fmla="*/ 2856 w 6536"/>
                <a:gd name="T59" fmla="*/ 3679 h 6536"/>
                <a:gd name="T60" fmla="*/ 2856 w 6536"/>
                <a:gd name="T61" fmla="*/ 2857 h 6536"/>
                <a:gd name="T62" fmla="*/ 3677 w 6536"/>
                <a:gd name="T63" fmla="*/ 2857 h 6536"/>
                <a:gd name="T64" fmla="*/ 3677 w 6536"/>
                <a:gd name="T65" fmla="*/ 3679 h 6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36" h="6536">
                  <a:moveTo>
                    <a:pt x="5880" y="2612"/>
                  </a:moveTo>
                  <a:cubicBezTo>
                    <a:pt x="5597" y="2612"/>
                    <a:pt x="5357" y="2791"/>
                    <a:pt x="5265" y="3041"/>
                  </a:cubicBezTo>
                  <a:lnTo>
                    <a:pt x="4479" y="3041"/>
                  </a:lnTo>
                  <a:cubicBezTo>
                    <a:pt x="4448" y="2872"/>
                    <a:pt x="4381" y="2713"/>
                    <a:pt x="4284" y="2572"/>
                  </a:cubicBezTo>
                  <a:lnTo>
                    <a:pt x="4840" y="2016"/>
                  </a:lnTo>
                  <a:cubicBezTo>
                    <a:pt x="5083" y="2128"/>
                    <a:pt x="5379" y="2085"/>
                    <a:pt x="5579" y="1885"/>
                  </a:cubicBezTo>
                  <a:cubicBezTo>
                    <a:pt x="5835" y="1629"/>
                    <a:pt x="5835" y="1213"/>
                    <a:pt x="5579" y="957"/>
                  </a:cubicBezTo>
                  <a:cubicBezTo>
                    <a:pt x="5323" y="701"/>
                    <a:pt x="4907" y="701"/>
                    <a:pt x="4651" y="957"/>
                  </a:cubicBezTo>
                  <a:cubicBezTo>
                    <a:pt x="4451" y="1157"/>
                    <a:pt x="4408" y="1453"/>
                    <a:pt x="4520" y="1696"/>
                  </a:cubicBezTo>
                  <a:lnTo>
                    <a:pt x="3964" y="2252"/>
                  </a:lnTo>
                  <a:cubicBezTo>
                    <a:pt x="3823" y="2155"/>
                    <a:pt x="3664" y="2089"/>
                    <a:pt x="3495" y="2057"/>
                  </a:cubicBezTo>
                  <a:lnTo>
                    <a:pt x="3495" y="1271"/>
                  </a:lnTo>
                  <a:cubicBezTo>
                    <a:pt x="3745" y="1179"/>
                    <a:pt x="3924" y="939"/>
                    <a:pt x="3924" y="656"/>
                  </a:cubicBezTo>
                  <a:cubicBezTo>
                    <a:pt x="3924" y="293"/>
                    <a:pt x="3631" y="0"/>
                    <a:pt x="3268" y="0"/>
                  </a:cubicBezTo>
                  <a:cubicBezTo>
                    <a:pt x="2905" y="0"/>
                    <a:pt x="2612" y="293"/>
                    <a:pt x="2612" y="656"/>
                  </a:cubicBezTo>
                  <a:cubicBezTo>
                    <a:pt x="2612" y="939"/>
                    <a:pt x="2791" y="1179"/>
                    <a:pt x="3041" y="1271"/>
                  </a:cubicBezTo>
                  <a:lnTo>
                    <a:pt x="3041" y="2057"/>
                  </a:lnTo>
                  <a:cubicBezTo>
                    <a:pt x="2872" y="2088"/>
                    <a:pt x="2713" y="2155"/>
                    <a:pt x="2572" y="2252"/>
                  </a:cubicBezTo>
                  <a:lnTo>
                    <a:pt x="2016" y="1696"/>
                  </a:lnTo>
                  <a:cubicBezTo>
                    <a:pt x="2128" y="1453"/>
                    <a:pt x="2085" y="1157"/>
                    <a:pt x="1885" y="957"/>
                  </a:cubicBezTo>
                  <a:cubicBezTo>
                    <a:pt x="1629" y="701"/>
                    <a:pt x="1213" y="701"/>
                    <a:pt x="957" y="957"/>
                  </a:cubicBezTo>
                  <a:cubicBezTo>
                    <a:pt x="701" y="1213"/>
                    <a:pt x="701" y="1629"/>
                    <a:pt x="957" y="1885"/>
                  </a:cubicBezTo>
                  <a:cubicBezTo>
                    <a:pt x="1157" y="2085"/>
                    <a:pt x="1453" y="2128"/>
                    <a:pt x="1696" y="2016"/>
                  </a:cubicBezTo>
                  <a:lnTo>
                    <a:pt x="2252" y="2572"/>
                  </a:lnTo>
                  <a:cubicBezTo>
                    <a:pt x="2155" y="2713"/>
                    <a:pt x="2089" y="2872"/>
                    <a:pt x="2057" y="3041"/>
                  </a:cubicBezTo>
                  <a:lnTo>
                    <a:pt x="1271" y="3041"/>
                  </a:lnTo>
                  <a:cubicBezTo>
                    <a:pt x="1179" y="2791"/>
                    <a:pt x="939" y="2612"/>
                    <a:pt x="656" y="2612"/>
                  </a:cubicBezTo>
                  <a:cubicBezTo>
                    <a:pt x="293" y="2612"/>
                    <a:pt x="0" y="2905"/>
                    <a:pt x="0" y="3268"/>
                  </a:cubicBezTo>
                  <a:cubicBezTo>
                    <a:pt x="0" y="3631"/>
                    <a:pt x="293" y="3924"/>
                    <a:pt x="656" y="3924"/>
                  </a:cubicBezTo>
                  <a:cubicBezTo>
                    <a:pt x="939" y="3924"/>
                    <a:pt x="1179" y="3745"/>
                    <a:pt x="1271" y="3495"/>
                  </a:cubicBezTo>
                  <a:lnTo>
                    <a:pt x="2057" y="3495"/>
                  </a:lnTo>
                  <a:cubicBezTo>
                    <a:pt x="2088" y="3663"/>
                    <a:pt x="2155" y="3823"/>
                    <a:pt x="2252" y="3964"/>
                  </a:cubicBezTo>
                  <a:lnTo>
                    <a:pt x="1696" y="4520"/>
                  </a:lnTo>
                  <a:cubicBezTo>
                    <a:pt x="1453" y="4408"/>
                    <a:pt x="1157" y="4451"/>
                    <a:pt x="957" y="4651"/>
                  </a:cubicBezTo>
                  <a:cubicBezTo>
                    <a:pt x="701" y="4907"/>
                    <a:pt x="701" y="5323"/>
                    <a:pt x="957" y="5579"/>
                  </a:cubicBezTo>
                  <a:cubicBezTo>
                    <a:pt x="1213" y="5835"/>
                    <a:pt x="1629" y="5835"/>
                    <a:pt x="1885" y="5579"/>
                  </a:cubicBezTo>
                  <a:cubicBezTo>
                    <a:pt x="2085" y="5379"/>
                    <a:pt x="2128" y="5083"/>
                    <a:pt x="2016" y="4840"/>
                  </a:cubicBezTo>
                  <a:lnTo>
                    <a:pt x="2572" y="4284"/>
                  </a:lnTo>
                  <a:cubicBezTo>
                    <a:pt x="2713" y="4381"/>
                    <a:pt x="2872" y="4447"/>
                    <a:pt x="3041" y="4479"/>
                  </a:cubicBezTo>
                  <a:lnTo>
                    <a:pt x="3041" y="5265"/>
                  </a:lnTo>
                  <a:cubicBezTo>
                    <a:pt x="2791" y="5357"/>
                    <a:pt x="2612" y="5597"/>
                    <a:pt x="2612" y="5880"/>
                  </a:cubicBezTo>
                  <a:cubicBezTo>
                    <a:pt x="2612" y="6243"/>
                    <a:pt x="2905" y="6536"/>
                    <a:pt x="3268" y="6536"/>
                  </a:cubicBezTo>
                  <a:cubicBezTo>
                    <a:pt x="3631" y="6536"/>
                    <a:pt x="3924" y="6243"/>
                    <a:pt x="3924" y="5880"/>
                  </a:cubicBezTo>
                  <a:cubicBezTo>
                    <a:pt x="3924" y="5597"/>
                    <a:pt x="3745" y="5357"/>
                    <a:pt x="3495" y="5265"/>
                  </a:cubicBezTo>
                  <a:lnTo>
                    <a:pt x="3495" y="4479"/>
                  </a:lnTo>
                  <a:cubicBezTo>
                    <a:pt x="3663" y="4448"/>
                    <a:pt x="3823" y="4381"/>
                    <a:pt x="3964" y="4284"/>
                  </a:cubicBezTo>
                  <a:lnTo>
                    <a:pt x="4520" y="4840"/>
                  </a:lnTo>
                  <a:cubicBezTo>
                    <a:pt x="4408" y="5083"/>
                    <a:pt x="4451" y="5379"/>
                    <a:pt x="4651" y="5579"/>
                  </a:cubicBezTo>
                  <a:cubicBezTo>
                    <a:pt x="4907" y="5835"/>
                    <a:pt x="5323" y="5835"/>
                    <a:pt x="5579" y="5579"/>
                  </a:cubicBezTo>
                  <a:cubicBezTo>
                    <a:pt x="5835" y="5323"/>
                    <a:pt x="5835" y="4907"/>
                    <a:pt x="5579" y="4651"/>
                  </a:cubicBezTo>
                  <a:cubicBezTo>
                    <a:pt x="5379" y="4451"/>
                    <a:pt x="5083" y="4408"/>
                    <a:pt x="4840" y="4520"/>
                  </a:cubicBezTo>
                  <a:lnTo>
                    <a:pt x="4284" y="3964"/>
                  </a:lnTo>
                  <a:cubicBezTo>
                    <a:pt x="4381" y="3823"/>
                    <a:pt x="4447" y="3664"/>
                    <a:pt x="4479" y="3495"/>
                  </a:cubicBezTo>
                  <a:lnTo>
                    <a:pt x="5265" y="3495"/>
                  </a:lnTo>
                  <a:cubicBezTo>
                    <a:pt x="5357" y="3745"/>
                    <a:pt x="5597" y="3924"/>
                    <a:pt x="5880" y="3924"/>
                  </a:cubicBezTo>
                  <a:cubicBezTo>
                    <a:pt x="6243" y="3924"/>
                    <a:pt x="6536" y="3631"/>
                    <a:pt x="6536" y="3268"/>
                  </a:cubicBezTo>
                  <a:cubicBezTo>
                    <a:pt x="6536" y="2905"/>
                    <a:pt x="6243" y="2612"/>
                    <a:pt x="5880" y="2612"/>
                  </a:cubicBezTo>
                  <a:close/>
                  <a:moveTo>
                    <a:pt x="3677" y="3679"/>
                  </a:moveTo>
                  <a:cubicBezTo>
                    <a:pt x="3568" y="3788"/>
                    <a:pt x="3421" y="3849"/>
                    <a:pt x="3267" y="3849"/>
                  </a:cubicBezTo>
                  <a:cubicBezTo>
                    <a:pt x="3112" y="3849"/>
                    <a:pt x="2965" y="3789"/>
                    <a:pt x="2856" y="3679"/>
                  </a:cubicBezTo>
                  <a:cubicBezTo>
                    <a:pt x="2747" y="3569"/>
                    <a:pt x="2685" y="3423"/>
                    <a:pt x="2685" y="3268"/>
                  </a:cubicBezTo>
                  <a:cubicBezTo>
                    <a:pt x="2685" y="3112"/>
                    <a:pt x="2745" y="2967"/>
                    <a:pt x="2856" y="2857"/>
                  </a:cubicBezTo>
                  <a:cubicBezTo>
                    <a:pt x="2965" y="2748"/>
                    <a:pt x="3112" y="2687"/>
                    <a:pt x="3267" y="2687"/>
                  </a:cubicBezTo>
                  <a:cubicBezTo>
                    <a:pt x="3421" y="2687"/>
                    <a:pt x="3568" y="2747"/>
                    <a:pt x="3677" y="2857"/>
                  </a:cubicBezTo>
                  <a:cubicBezTo>
                    <a:pt x="3787" y="2967"/>
                    <a:pt x="3848" y="3113"/>
                    <a:pt x="3848" y="3268"/>
                  </a:cubicBezTo>
                  <a:cubicBezTo>
                    <a:pt x="3848" y="3423"/>
                    <a:pt x="3788" y="3569"/>
                    <a:pt x="3677" y="3679"/>
                  </a:cubicBezTo>
                  <a:close/>
                </a:path>
              </a:pathLst>
            </a:custGeom>
            <a:solidFill>
              <a:srgbClr val="B6AEF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52774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505547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758321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011095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263869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516642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769416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022190" algn="l" defTabSz="2505547" rtl="0" eaLnBrk="1" latinLnBrk="0" hangingPunct="1">
                <a:defRPr sz="493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657C9B4-9258-3D9B-C4E8-1DF46D877361}"/>
              </a:ext>
            </a:extLst>
          </p:cNvPr>
          <p:cNvGrpSpPr/>
          <p:nvPr/>
        </p:nvGrpSpPr>
        <p:grpSpPr>
          <a:xfrm>
            <a:off x="4469077" y="2946922"/>
            <a:ext cx="2804125" cy="3094812"/>
            <a:chOff x="13798605" y="6813250"/>
            <a:chExt cx="7199982" cy="7860334"/>
          </a:xfrm>
        </p:grpSpPr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97EA2514-6B9B-C694-701A-336A1251B2BF}"/>
                </a:ext>
              </a:extLst>
            </p:cNvPr>
            <p:cNvSpPr txBox="1"/>
            <p:nvPr/>
          </p:nvSpPr>
          <p:spPr>
            <a:xfrm>
              <a:off x="13798605" y="9225107"/>
              <a:ext cx="7199982" cy="54484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  <a:spcAft>
                  <a:spcPts val="1800"/>
                </a:spcAft>
              </a:pPr>
              <a:r>
                <a:rPr lang="zh-CN" altLang="en-US" sz="2000" b="1" dirty="0">
                  <a:solidFill>
                    <a:srgbClr val="13A1E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        交流</a:t>
              </a:r>
              <a:r>
                <a:rPr lang="en-US" altLang="zh-CN" sz="2000" b="1" dirty="0">
                  <a:solidFill>
                    <a:srgbClr val="13A1E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&gt; </a:t>
              </a:r>
              <a:r>
                <a:rPr lang="zh-CN" altLang="en-US" sz="2000" b="1" dirty="0">
                  <a:solidFill>
                    <a:srgbClr val="13A1E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控制</a:t>
              </a:r>
              <a:endParaRPr lang="en-US" altLang="zh-CN" sz="2000" b="1" dirty="0">
                <a:solidFill>
                  <a:srgbClr val="13A1E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一致目标和松散耦合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技术、数据、内容共享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lnSpc>
                  <a:spcPct val="130000"/>
                </a:lnSpc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OKR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目标管理和反馈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6">
              <a:extLst>
                <a:ext uri="{FF2B5EF4-FFF2-40B4-BE49-F238E27FC236}">
                  <a16:creationId xmlns:a16="http://schemas.microsoft.com/office/drawing/2014/main" id="{94C54E54-AC75-50BD-DB76-B2A6B61C483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6471348" y="6813250"/>
              <a:ext cx="2035071" cy="2035071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1 w 200"/>
                <a:gd name="T11" fmla="*/ 40 h 200"/>
                <a:gd name="T12" fmla="*/ 113 w 200"/>
                <a:gd name="T13" fmla="*/ 52 h 200"/>
                <a:gd name="T14" fmla="*/ 101 w 200"/>
                <a:gd name="T15" fmla="*/ 64 h 200"/>
                <a:gd name="T16" fmla="*/ 89 w 200"/>
                <a:gd name="T17" fmla="*/ 52 h 200"/>
                <a:gd name="T18" fmla="*/ 101 w 200"/>
                <a:gd name="T19" fmla="*/ 40 h 200"/>
                <a:gd name="T20" fmla="*/ 117 w 200"/>
                <a:gd name="T21" fmla="*/ 156 h 200"/>
                <a:gd name="T22" fmla="*/ 85 w 200"/>
                <a:gd name="T23" fmla="*/ 156 h 200"/>
                <a:gd name="T24" fmla="*/ 85 w 200"/>
                <a:gd name="T25" fmla="*/ 148 h 200"/>
                <a:gd name="T26" fmla="*/ 93 w 200"/>
                <a:gd name="T27" fmla="*/ 148 h 200"/>
                <a:gd name="T28" fmla="*/ 93 w 200"/>
                <a:gd name="T29" fmla="*/ 80 h 200"/>
                <a:gd name="T30" fmla="*/ 85 w 200"/>
                <a:gd name="T31" fmla="*/ 80 h 200"/>
                <a:gd name="T32" fmla="*/ 85 w 200"/>
                <a:gd name="T33" fmla="*/ 72 h 200"/>
                <a:gd name="T34" fmla="*/ 109 w 200"/>
                <a:gd name="T35" fmla="*/ 72 h 200"/>
                <a:gd name="T36" fmla="*/ 109 w 200"/>
                <a:gd name="T37" fmla="*/ 75 h 200"/>
                <a:gd name="T38" fmla="*/ 109 w 200"/>
                <a:gd name="T39" fmla="*/ 80 h 200"/>
                <a:gd name="T40" fmla="*/ 109 w 200"/>
                <a:gd name="T41" fmla="*/ 148 h 200"/>
                <a:gd name="T42" fmla="*/ 117 w 200"/>
                <a:gd name="T43" fmla="*/ 148 h 200"/>
                <a:gd name="T44" fmla="*/ 117 w 200"/>
                <a:gd name="T45" fmla="*/ 15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56" y="200"/>
                    <a:pt x="200" y="155"/>
                    <a:pt x="200" y="100"/>
                  </a:cubicBezTo>
                  <a:cubicBezTo>
                    <a:pt x="200" y="45"/>
                    <a:pt x="156" y="0"/>
                    <a:pt x="100" y="0"/>
                  </a:cubicBezTo>
                  <a:close/>
                  <a:moveTo>
                    <a:pt x="101" y="40"/>
                  </a:moveTo>
                  <a:cubicBezTo>
                    <a:pt x="108" y="40"/>
                    <a:pt x="113" y="45"/>
                    <a:pt x="113" y="52"/>
                  </a:cubicBezTo>
                  <a:cubicBezTo>
                    <a:pt x="113" y="58"/>
                    <a:pt x="108" y="64"/>
                    <a:pt x="101" y="64"/>
                  </a:cubicBezTo>
                  <a:cubicBezTo>
                    <a:pt x="94" y="64"/>
                    <a:pt x="89" y="58"/>
                    <a:pt x="89" y="52"/>
                  </a:cubicBezTo>
                  <a:cubicBezTo>
                    <a:pt x="89" y="45"/>
                    <a:pt x="94" y="40"/>
                    <a:pt x="101" y="40"/>
                  </a:cubicBezTo>
                  <a:close/>
                  <a:moveTo>
                    <a:pt x="117" y="156"/>
                  </a:moveTo>
                  <a:cubicBezTo>
                    <a:pt x="85" y="156"/>
                    <a:pt x="85" y="156"/>
                    <a:pt x="85" y="156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117" y="148"/>
                    <a:pt x="117" y="148"/>
                    <a:pt x="117" y="148"/>
                  </a:cubicBezTo>
                  <a:lnTo>
                    <a:pt x="117" y="156"/>
                  </a:lnTo>
                  <a:close/>
                </a:path>
              </a:pathLst>
            </a:custGeom>
            <a:solidFill>
              <a:srgbClr val="13A1E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90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0259E32-AA69-B28E-F4E3-414038383712}"/>
              </a:ext>
            </a:extLst>
          </p:cNvPr>
          <p:cNvGrpSpPr/>
          <p:nvPr/>
        </p:nvGrpSpPr>
        <p:grpSpPr>
          <a:xfrm>
            <a:off x="819254" y="3000959"/>
            <a:ext cx="3176125" cy="3040775"/>
            <a:chOff x="2771467" y="7013034"/>
            <a:chExt cx="8066861" cy="7723090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08C1E9C6-E7FD-67C9-6809-37EF29EA4A57}"/>
                </a:ext>
              </a:extLst>
            </p:cNvPr>
            <p:cNvSpPr txBox="1"/>
            <p:nvPr/>
          </p:nvSpPr>
          <p:spPr>
            <a:xfrm>
              <a:off x="2771467" y="9225110"/>
              <a:ext cx="8066861" cy="551101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  <a:spcAft>
                  <a:spcPts val="1800"/>
                </a:spcAft>
              </a:pPr>
              <a:r>
                <a:rPr lang="zh-CN" altLang="en-US" sz="2000" b="1" dirty="0">
                  <a:solidFill>
                    <a:srgbClr val="1FD8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         人</a:t>
              </a:r>
              <a:r>
                <a:rPr lang="en-US" altLang="zh-CN" sz="2000" b="1" dirty="0">
                  <a:solidFill>
                    <a:srgbClr val="1FD8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 &gt; </a:t>
              </a:r>
              <a:r>
                <a:rPr lang="zh-CN" altLang="en-US" sz="2000" b="1" dirty="0">
                  <a:solidFill>
                    <a:srgbClr val="1FD8B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流程</a:t>
              </a:r>
              <a:endParaRPr lang="en-US" altLang="zh-CN" sz="2000" b="1" dirty="0">
                <a:solidFill>
                  <a:srgbClr val="1FD8B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招聘并保留最优秀的人才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成人文化：自由与责任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>
                <a:spcAft>
                  <a:spcPts val="1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让充分认知的队长做出最佳决策（产品和人）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iconfont-11624-5524664">
              <a:extLst>
                <a:ext uri="{FF2B5EF4-FFF2-40B4-BE49-F238E27FC236}">
                  <a16:creationId xmlns:a16="http://schemas.microsoft.com/office/drawing/2014/main" id="{58B195AC-B56D-B6F7-A147-F7CFEF80A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0168" y="7013034"/>
              <a:ext cx="1983454" cy="1635503"/>
            </a:xfrm>
            <a:custGeom>
              <a:avLst/>
              <a:gdLst>
                <a:gd name="connsiteX0" fmla="*/ 435416 w 609586"/>
                <a:gd name="connsiteY0" fmla="*/ 80352 h 502648"/>
                <a:gd name="connsiteX1" fmla="*/ 551577 w 609586"/>
                <a:gd name="connsiteY1" fmla="*/ 190215 h 502648"/>
                <a:gd name="connsiteX2" fmla="*/ 551577 w 609586"/>
                <a:gd name="connsiteY2" fmla="*/ 217693 h 502648"/>
                <a:gd name="connsiteX3" fmla="*/ 496140 w 609586"/>
                <a:gd name="connsiteY3" fmla="*/ 310936 h 502648"/>
                <a:gd name="connsiteX4" fmla="*/ 609586 w 609586"/>
                <a:gd name="connsiteY4" fmla="*/ 437323 h 502648"/>
                <a:gd name="connsiteX5" fmla="*/ 580534 w 609586"/>
                <a:gd name="connsiteY5" fmla="*/ 464753 h 502648"/>
                <a:gd name="connsiteX6" fmla="*/ 504951 w 609586"/>
                <a:gd name="connsiteY6" fmla="*/ 464753 h 502648"/>
                <a:gd name="connsiteX7" fmla="*/ 373787 w 609586"/>
                <a:gd name="connsiteY7" fmla="*/ 301459 h 502648"/>
                <a:gd name="connsiteX8" fmla="*/ 426510 w 609586"/>
                <a:gd name="connsiteY8" fmla="*/ 179500 h 502648"/>
                <a:gd name="connsiteX9" fmla="*/ 426510 w 609586"/>
                <a:gd name="connsiteY9" fmla="*/ 143641 h 502648"/>
                <a:gd name="connsiteX10" fmla="*/ 412126 w 609586"/>
                <a:gd name="connsiteY10" fmla="*/ 82543 h 502648"/>
                <a:gd name="connsiteX11" fmla="*/ 435416 w 609586"/>
                <a:gd name="connsiteY11" fmla="*/ 80352 h 502648"/>
                <a:gd name="connsiteX12" fmla="*/ 227788 w 609586"/>
                <a:gd name="connsiteY12" fmla="*/ 0 h 502648"/>
                <a:gd name="connsiteX13" fmla="*/ 379662 w 609586"/>
                <a:gd name="connsiteY13" fmla="*/ 143662 h 502648"/>
                <a:gd name="connsiteX14" fmla="*/ 379662 w 609586"/>
                <a:gd name="connsiteY14" fmla="*/ 179565 h 502648"/>
                <a:gd name="connsiteX15" fmla="*/ 307225 w 609586"/>
                <a:gd name="connsiteY15" fmla="*/ 301465 h 502648"/>
                <a:gd name="connsiteX16" fmla="*/ 455528 w 609586"/>
                <a:gd name="connsiteY16" fmla="*/ 466745 h 502648"/>
                <a:gd name="connsiteX17" fmla="*/ 417524 w 609586"/>
                <a:gd name="connsiteY17" fmla="*/ 502648 h 502648"/>
                <a:gd name="connsiteX18" fmla="*/ 38004 w 609586"/>
                <a:gd name="connsiteY18" fmla="*/ 502648 h 502648"/>
                <a:gd name="connsiteX19" fmla="*/ 0 w 609586"/>
                <a:gd name="connsiteY19" fmla="*/ 466745 h 502648"/>
                <a:gd name="connsiteX20" fmla="*/ 148350 w 609586"/>
                <a:gd name="connsiteY20" fmla="*/ 301465 h 502648"/>
                <a:gd name="connsiteX21" fmla="*/ 75913 w 609586"/>
                <a:gd name="connsiteY21" fmla="*/ 179565 h 502648"/>
                <a:gd name="connsiteX22" fmla="*/ 75913 w 609586"/>
                <a:gd name="connsiteY22" fmla="*/ 143662 h 502648"/>
                <a:gd name="connsiteX23" fmla="*/ 227788 w 609586"/>
                <a:gd name="connsiteY23" fmla="*/ 0 h 50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586" h="502648">
                  <a:moveTo>
                    <a:pt x="435416" y="80352"/>
                  </a:moveTo>
                  <a:cubicBezTo>
                    <a:pt x="499521" y="80352"/>
                    <a:pt x="551577" y="129545"/>
                    <a:pt x="551577" y="190215"/>
                  </a:cubicBezTo>
                  <a:lnTo>
                    <a:pt x="551577" y="217693"/>
                  </a:lnTo>
                  <a:cubicBezTo>
                    <a:pt x="551577" y="257219"/>
                    <a:pt x="529288" y="291601"/>
                    <a:pt x="496140" y="310936"/>
                  </a:cubicBezTo>
                  <a:cubicBezTo>
                    <a:pt x="553434" y="331175"/>
                    <a:pt x="609586" y="382416"/>
                    <a:pt x="609586" y="437323"/>
                  </a:cubicBezTo>
                  <a:cubicBezTo>
                    <a:pt x="609586" y="452467"/>
                    <a:pt x="596584" y="464753"/>
                    <a:pt x="580534" y="464753"/>
                  </a:cubicBezTo>
                  <a:lnTo>
                    <a:pt x="504951" y="464753"/>
                  </a:lnTo>
                  <a:cubicBezTo>
                    <a:pt x="503855" y="393607"/>
                    <a:pt x="444465" y="318793"/>
                    <a:pt x="373787" y="301459"/>
                  </a:cubicBezTo>
                  <a:cubicBezTo>
                    <a:pt x="411936" y="270457"/>
                    <a:pt x="426510" y="231217"/>
                    <a:pt x="426510" y="179500"/>
                  </a:cubicBezTo>
                  <a:lnTo>
                    <a:pt x="426510" y="143641"/>
                  </a:lnTo>
                  <a:cubicBezTo>
                    <a:pt x="426510" y="121783"/>
                    <a:pt x="421318" y="101068"/>
                    <a:pt x="412126" y="82543"/>
                  </a:cubicBezTo>
                  <a:cubicBezTo>
                    <a:pt x="419651" y="81114"/>
                    <a:pt x="427415" y="80352"/>
                    <a:pt x="435416" y="80352"/>
                  </a:cubicBezTo>
                  <a:close/>
                  <a:moveTo>
                    <a:pt x="227788" y="0"/>
                  </a:moveTo>
                  <a:cubicBezTo>
                    <a:pt x="311607" y="0"/>
                    <a:pt x="379662" y="64378"/>
                    <a:pt x="379662" y="143662"/>
                  </a:cubicBezTo>
                  <a:lnTo>
                    <a:pt x="379662" y="179565"/>
                  </a:lnTo>
                  <a:cubicBezTo>
                    <a:pt x="379662" y="231230"/>
                    <a:pt x="350516" y="276180"/>
                    <a:pt x="307225" y="301465"/>
                  </a:cubicBezTo>
                  <a:cubicBezTo>
                    <a:pt x="382186" y="327940"/>
                    <a:pt x="455528" y="394986"/>
                    <a:pt x="455528" y="466745"/>
                  </a:cubicBezTo>
                  <a:cubicBezTo>
                    <a:pt x="455528" y="486554"/>
                    <a:pt x="438574" y="502648"/>
                    <a:pt x="417524" y="502648"/>
                  </a:cubicBezTo>
                  <a:lnTo>
                    <a:pt x="38004" y="502648"/>
                  </a:lnTo>
                  <a:cubicBezTo>
                    <a:pt x="16954" y="502648"/>
                    <a:pt x="0" y="486554"/>
                    <a:pt x="0" y="466745"/>
                  </a:cubicBezTo>
                  <a:cubicBezTo>
                    <a:pt x="0" y="394986"/>
                    <a:pt x="73389" y="327940"/>
                    <a:pt x="148350" y="301465"/>
                  </a:cubicBezTo>
                  <a:cubicBezTo>
                    <a:pt x="105012" y="276180"/>
                    <a:pt x="75913" y="231230"/>
                    <a:pt x="75913" y="179565"/>
                  </a:cubicBezTo>
                  <a:lnTo>
                    <a:pt x="75913" y="143662"/>
                  </a:lnTo>
                  <a:cubicBezTo>
                    <a:pt x="75913" y="64378"/>
                    <a:pt x="143969" y="0"/>
                    <a:pt x="227788" y="0"/>
                  </a:cubicBezTo>
                  <a:close/>
                </a:path>
              </a:pathLst>
            </a:custGeom>
            <a:solidFill>
              <a:srgbClr val="1FD8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6D2A5FC-C7E7-E022-A002-45E7E9951B70}"/>
              </a:ext>
            </a:extLst>
          </p:cNvPr>
          <p:cNvSpPr txBox="1"/>
          <p:nvPr/>
        </p:nvSpPr>
        <p:spPr>
          <a:xfrm>
            <a:off x="2539919" y="571105"/>
            <a:ext cx="8751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如何提升组织敏捷</a:t>
            </a:r>
          </a:p>
        </p:txBody>
      </p:sp>
    </p:spTree>
    <p:extLst>
      <p:ext uri="{BB962C8B-B14F-4D97-AF65-F5344CB8AC3E}">
        <p14:creationId xmlns:p14="http://schemas.microsoft.com/office/powerpoint/2010/main" val="12929110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1540177d-76ae-41d4-9d21-360b70b40e7a"/>
  <p:tag name="COMMONDATA" val="eyJoZGlkIjoiNDUzNjgyN2M3N2Y5MjM3ZDRlNTBhMTRmYTgzZGE5NW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HarmonyOS Sans"/>
        <a:ea typeface="HarmonyOS Sans"/>
        <a:cs typeface=""/>
      </a:majorFont>
      <a:minorFont>
        <a:latin typeface="HarmonyOS Sans"/>
        <a:ea typeface="HarmonyOS 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HarmonyOS Sans"/>
        <a:font script="Hebr" typeface="HarmonyOS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HarmonyOS Sans"/>
        <a:font script="Hebr" typeface="HarmonyOS Sa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673</Words>
  <Application>Microsoft Office PowerPoint</Application>
  <PresentationFormat>宽屏</PresentationFormat>
  <Paragraphs>110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微软雅黑</vt:lpstr>
      <vt:lpstr>Symbol</vt:lpstr>
      <vt:lpstr>Arial Narrow</vt:lpstr>
      <vt:lpstr>HarmonyOS Sans</vt:lpstr>
      <vt:lpstr>微软雅黑</vt:lpstr>
      <vt:lpstr>Arial</vt:lpstr>
      <vt:lpstr>Wingdings</vt:lpstr>
      <vt:lpstr>Calibri</vt:lpstr>
      <vt:lpstr>Montserrat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Bosum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孙永乾</dc:creator>
  <cp:lastModifiedBy>Henry Ye</cp:lastModifiedBy>
  <cp:revision>200</cp:revision>
  <dcterms:created xsi:type="dcterms:W3CDTF">2018-09-18T01:56:00Z</dcterms:created>
  <dcterms:modified xsi:type="dcterms:W3CDTF">2023-12-18T12:25:29Z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66A7FF7410A74E6F8D1D6AA05F792721_13</vt:lpwstr>
  </property>
</Properties>
</file>