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2.svg" ContentType="image/svg+xml"/>
  <Override PartName="/ppt/media/image104.svg" ContentType="image/svg+xml"/>
  <Override PartName="/ppt/media/image106.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6" r:id="rId4"/>
    <p:sldMasterId id="2147483678" r:id="rId5"/>
  </p:sldMasterIdLst>
  <p:notesMasterIdLst>
    <p:notesMasterId r:id="rId8"/>
  </p:notesMasterIdLst>
  <p:sldIdLst>
    <p:sldId id="6513" r:id="rId6"/>
    <p:sldId id="6435" r:id="rId7"/>
    <p:sldId id="6437" r:id="rId9"/>
    <p:sldId id="6438" r:id="rId10"/>
    <p:sldId id="6439" r:id="rId11"/>
    <p:sldId id="6484" r:id="rId12"/>
    <p:sldId id="6477" r:id="rId13"/>
    <p:sldId id="6486" r:id="rId14"/>
    <p:sldId id="6487" r:id="rId15"/>
    <p:sldId id="6470" r:id="rId16"/>
    <p:sldId id="6544" r:id="rId17"/>
    <p:sldId id="6494" r:id="rId18"/>
    <p:sldId id="6476" r:id="rId19"/>
    <p:sldId id="6479" r:id="rId20"/>
    <p:sldId id="6478" r:id="rId21"/>
    <p:sldId id="6489" r:id="rId22"/>
    <p:sldId id="6471" r:id="rId23"/>
    <p:sldId id="6472" r:id="rId24"/>
    <p:sldId id="6493" r:id="rId25"/>
    <p:sldId id="6473" r:id="rId26"/>
    <p:sldId id="6490" r:id="rId27"/>
    <p:sldId id="6475" r:id="rId28"/>
    <p:sldId id="6488" r:id="rId29"/>
    <p:sldId id="6492" r:id="rId30"/>
    <p:sldId id="6482" r:id="rId31"/>
    <p:sldId id="6491" r:id="rId32"/>
    <p:sldId id="6474" r:id="rId33"/>
    <p:sldId id="6481" r:id="rId34"/>
    <p:sldId id="64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1pPr>
    <a:lvl2pPr marL="0" marR="0" indent="2286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2pPr>
    <a:lvl3pPr marL="0" marR="0" indent="4572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3pPr>
    <a:lvl4pPr marL="0" marR="0" indent="6858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4pPr>
    <a:lvl5pPr marL="0" marR="0" indent="9144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5pPr>
    <a:lvl6pPr marL="0" marR="0" indent="11430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6pPr>
    <a:lvl7pPr marL="0" marR="0" indent="13716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7pPr>
    <a:lvl8pPr marL="0" marR="0" indent="16002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8pPr>
    <a:lvl9pPr marL="0" marR="0" indent="18288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9pPr>
  </p:defaultTextStyle>
  <p:extLst>
    <p:ext uri="{521415D9-36F7-43E2-AB2F-B90AF26B5E84}">
      <p14:sectionLst xmlns:p14="http://schemas.microsoft.com/office/powerpoint/2010/main">
        <p14:section name="封面" id="{8C4F9CC4-A3FC-423C-B708-982828B056E5}">
          <p14:sldIdLst>
            <p14:sldId id="6513"/>
          </p14:sldIdLst>
        </p14:section>
        <p14:section name="数字化趋势" id="{AC0A2F9E-F81B-4677-B5BD-967AD18EC512}">
          <p14:sldIdLst>
            <p14:sldId id="6435"/>
          </p14:sldIdLst>
        </p14:section>
        <p14:section name="滴滴介绍" id="{6FCE6724-593E-4994-9AD3-F0730A19CF4B}">
          <p14:sldIdLst>
            <p14:sldId id="6437"/>
            <p14:sldId id="6438"/>
            <p14:sldId id="6439"/>
            <p14:sldId id="6484"/>
          </p14:sldIdLst>
        </p14:section>
        <p14:section name="管理痛点" id="{7E9C4694-3B96-4CA0-B5F8-696670452196}">
          <p14:sldIdLst>
            <p14:sldId id="6477"/>
            <p14:sldId id="6486"/>
            <p14:sldId id="6487"/>
          </p14:sldIdLst>
        </p14:section>
        <p14:section name="出行解决方案" id="{D4683A0A-A5DF-4C27-93FF-A6FFAE895573}">
          <p14:sldIdLst>
            <p14:sldId id="6470"/>
            <p14:sldId id="6544"/>
            <p14:sldId id="6494"/>
            <p14:sldId id="6476"/>
            <p14:sldId id="6479"/>
            <p14:sldId id="6478"/>
            <p14:sldId id="6489"/>
            <p14:sldId id="6471"/>
            <p14:sldId id="6472"/>
            <p14:sldId id="6493"/>
            <p14:sldId id="6473"/>
            <p14:sldId id="6490"/>
            <p14:sldId id="6475"/>
          </p14:sldIdLst>
        </p14:section>
        <p14:section name="滴滴数字化实践" id="{15FCCCC3-54A4-47A8-B36F-407B84824D4B}">
          <p14:sldIdLst>
            <p14:sldId id="6488"/>
          </p14:sldIdLst>
        </p14:section>
        <p14:section name="滴滴企业版价值" id="{D1BB44F1-749C-4648-B050-96A5497F6D2A}">
          <p14:sldIdLst>
            <p14:sldId id="6492"/>
            <p14:sldId id="6482"/>
            <p14:sldId id="6491"/>
            <p14:sldId id="6474"/>
            <p14:sldId id="6481"/>
            <p14:sldId id="6483"/>
          </p14:sldIdLst>
        </p14:section>
      </p14:sectionLst>
    </p:ext>
    <p:ext uri="{EFAFB233-063F-42B5-8137-9DF3F51BA10A}">
      <p15:sldGuideLst xmlns:p15="http://schemas.microsoft.com/office/powerpoint/2012/main">
        <p15:guide id="1" orient="horz" pos="8640" userDrawn="1">
          <p15:clr>
            <a:srgbClr val="A4A3A4"/>
          </p15:clr>
        </p15:guide>
        <p15:guide id="2" pos="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卓越" initials="张卓越" lastIdx="1" clrIdx="0"/>
  <p:cmAuthor id="2" name="杨洁 Ada Yang" initials="杨洁"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EF5"/>
    <a:srgbClr val="02BC98"/>
    <a:srgbClr val="00A9B5"/>
    <a:srgbClr val="FF8A52"/>
    <a:srgbClr val="FF9147"/>
    <a:srgbClr val="0066FF"/>
    <a:srgbClr val="FF8953"/>
    <a:srgbClr val="009BAD"/>
    <a:srgbClr val="329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9"/>
    <p:restoredTop sz="96138"/>
  </p:normalViewPr>
  <p:slideViewPr>
    <p:cSldViewPr snapToGrid="0" snapToObjects="1" showGuides="1">
      <p:cViewPr varScale="1">
        <p:scale>
          <a:sx n="42" d="100"/>
          <a:sy n="42" d="100"/>
        </p:scale>
        <p:origin x="773" y="58"/>
      </p:cViewPr>
      <p:guideLst>
        <p:guide orient="horz" pos="8640"/>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p:txBody>
      </p:sp>
      <p:sp>
        <p:nvSpPr>
          <p:cNvPr id="117" name="Shape 117"/>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1pPr>
    <a:lvl2pPr indent="2286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2pPr>
    <a:lvl3pPr indent="4572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3pPr>
    <a:lvl4pPr indent="6858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4pPr>
    <a:lvl5pPr indent="9144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5pPr>
    <a:lvl6pPr indent="11430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6pPr>
    <a:lvl7pPr indent="13716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7pPr>
    <a:lvl8pPr indent="16002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8pPr>
    <a:lvl9pPr indent="18288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FD5C1B2-F211-46F0-AFBC-C71499756A6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eaLnBrk="1" fontAlgn="auto" latinLnBrk="0" hangingPunct="1">
              <a:lnSpc>
                <a:spcPct val="118000"/>
              </a:lnSpc>
              <a:spcBef>
                <a:spcPts val="0"/>
              </a:spcBef>
              <a:spcAft>
                <a:spcPts val="0"/>
              </a:spcAft>
              <a:buClrTx/>
              <a:buSzTx/>
              <a:buFontTx/>
              <a:buNone/>
              <a:defRPr/>
            </a:pPr>
            <a:r>
              <a:rPr lang="zh-CN" altLang="en-US" sz="2400" dirty="0">
                <a:solidFill>
                  <a:srgbClr val="FFFFFF"/>
                </a:solidFill>
                <a:latin typeface="Microsoft YaHei Light" panose="020B0503020204020204" pitchFamily="34" charset="-122"/>
                <a:ea typeface="Microsoft YaHei Light" panose="020B0503020204020204" pitchFamily="34" charset="-122"/>
              </a:rPr>
              <a:t>随着服务经验和产品能力的不断提升，滴滴企业版不断自我迭代与完善，将出行服务的边界拓展至商旅领域，为客户提供更丰富、更便捷的出行和酒店选择。</a:t>
            </a:r>
            <a:endParaRPr lang="zh-CN" altLang="zh-CN" sz="2400" dirty="0">
              <a:solidFill>
                <a:srgbClr val="FFFFFF"/>
              </a:solidFill>
              <a:latin typeface="Microsoft YaHei Light" panose="020B0503020204020204" pitchFamily="34" charset="-122"/>
              <a:ea typeface="Microsoft YaHei Light" panose="020B0503020204020204" pitchFamily="34" charset="-122"/>
            </a:endParaRPr>
          </a:p>
          <a:p>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形 79" descr="房子"/>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9846" y="1805603"/>
            <a:ext cx="216000" cy="216000"/>
          </a:xfrm>
          <a:prstGeom prst="rect">
            <a:avLst/>
          </a:prstGeom>
        </p:spPr>
      </p:pic>
      <p:pic>
        <p:nvPicPr>
          <p:cNvPr id="10" name="图片 9" descr="微信图片_20220330131404"/>
          <p:cNvPicPr>
            <a:picLocks noChangeAspect="1"/>
          </p:cNvPicPr>
          <p:nvPr userDrawn="1"/>
        </p:nvPicPr>
        <p:blipFill>
          <a:blip r:embed="rId4"/>
          <a:stretch>
            <a:fillRect/>
          </a:stretch>
        </p:blipFill>
        <p:spPr>
          <a:xfrm>
            <a:off x="-2540" y="0"/>
            <a:ext cx="24384000" cy="13702665"/>
          </a:xfrm>
          <a:prstGeom prst="rect">
            <a:avLst/>
          </a:prstGeom>
        </p:spPr>
      </p:pic>
      <p:sp>
        <p:nvSpPr>
          <p:cNvPr id="11" name="矩形 10"/>
          <p:cNvSpPr/>
          <p:nvPr userDrawn="1"/>
        </p:nvSpPr>
        <p:spPr>
          <a:xfrm>
            <a:off x="-5080" y="1270"/>
            <a:ext cx="24389080" cy="13714730"/>
          </a:xfrm>
          <a:prstGeom prst="rect">
            <a:avLst/>
          </a:prstGeom>
          <a:solidFill>
            <a:srgbClr val="0060F1">
              <a:alpha val="5000"/>
            </a:srgbClr>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endParaRPr lang="zh-CN" altLang="en-US" sz="3200" dirty="0">
              <a:solidFill>
                <a:srgbClr val="FFFFFF"/>
              </a:solidFill>
            </a:endParaRPr>
          </a:p>
        </p:txBody>
      </p:sp>
      <p:pic>
        <p:nvPicPr>
          <p:cNvPr id="3" name="图片 2" descr="圆角矩形 1 拷贝"/>
          <p:cNvPicPr>
            <a:picLocks noChangeAspect="1"/>
          </p:cNvPicPr>
          <p:nvPr userDrawn="1"/>
        </p:nvPicPr>
        <p:blipFill>
          <a:blip r:embed="rId5"/>
          <a:stretch>
            <a:fillRect/>
          </a:stretch>
        </p:blipFill>
        <p:spPr>
          <a:xfrm>
            <a:off x="1114425" y="688340"/>
            <a:ext cx="777875" cy="9061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679576" y="730250"/>
            <a:ext cx="21031200" cy="2651126"/>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679576"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679576" y="5010150"/>
            <a:ext cx="10315574" cy="73691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12344400" y="5010150"/>
            <a:ext cx="10366376" cy="73691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6" y="914400"/>
            <a:ext cx="7864474" cy="3200400"/>
          </a:xfrm>
        </p:spPr>
        <p:txBody>
          <a:bodyPr anchor="b"/>
          <a:lstStyle>
            <a:lvl1pPr>
              <a:defRPr sz="6400"/>
            </a:lvl1pPr>
          </a:lstStyle>
          <a:p>
            <a:r>
              <a:rPr lang="zh-CN" altLang="en-US"/>
              <a:t>单击此处编辑母版标题样式</a:t>
            </a:r>
            <a:endParaRPr lang="zh-CN" altLang="en-US"/>
          </a:p>
        </p:txBody>
      </p:sp>
      <p:sp>
        <p:nvSpPr>
          <p:cNvPr id="3" name="内容占位符 2"/>
          <p:cNvSpPr>
            <a:spLocks noGrp="1"/>
          </p:cNvSpPr>
          <p:nvPr>
            <p:ph idx="1"/>
          </p:nvPr>
        </p:nvSpPr>
        <p:spPr>
          <a:xfrm>
            <a:off x="10366376" y="1974850"/>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679576"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6" y="914400"/>
            <a:ext cx="7864474" cy="3200400"/>
          </a:xfrm>
        </p:spPr>
        <p:txBody>
          <a:bodyPr anchor="b"/>
          <a:lstStyle>
            <a:lvl1pPr>
              <a:defRPr sz="6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10366376" y="1974850"/>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zh-CN" altLang="en-US"/>
          </a:p>
        </p:txBody>
      </p:sp>
      <p:sp>
        <p:nvSpPr>
          <p:cNvPr id="4" name="文本占位符 3"/>
          <p:cNvSpPr>
            <a:spLocks noGrp="1"/>
          </p:cNvSpPr>
          <p:nvPr>
            <p:ph type="body" sz="half" idx="2"/>
          </p:nvPr>
        </p:nvSpPr>
        <p:spPr>
          <a:xfrm>
            <a:off x="1679576"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7449800" y="730250"/>
            <a:ext cx="5257800" cy="1162367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676400" y="730250"/>
            <a:ext cx="15468600" cy="11623676"/>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28800" y="4260851"/>
            <a:ext cx="20726400" cy="2940051"/>
          </a:xfrm>
        </p:spPr>
        <p:txBody>
          <a:bodyPr/>
          <a:lstStyle/>
          <a:p>
            <a:r>
              <a:rPr lang="zh-CN" altLang="en-US"/>
              <a:t>单击此处编辑母版标题样式</a:t>
            </a:r>
            <a:endParaRPr lang="en-US"/>
          </a:p>
        </p:txBody>
      </p:sp>
      <p:sp>
        <p:nvSpPr>
          <p:cNvPr id="3" name="副标题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219200" indent="0" algn="ctr">
              <a:buNone/>
              <a:defRPr>
                <a:solidFill>
                  <a:schemeClr val="tx1">
                    <a:tint val="75000"/>
                  </a:schemeClr>
                </a:solidFill>
              </a:defRPr>
            </a:lvl2pPr>
            <a:lvl3pPr marL="2438400" indent="0" algn="ctr">
              <a:buNone/>
              <a:defRPr>
                <a:solidFill>
                  <a:schemeClr val="tx1">
                    <a:tint val="75000"/>
                  </a:schemeClr>
                </a:solidFill>
              </a:defRPr>
            </a:lvl3pPr>
            <a:lvl4pPr marL="3657600" indent="0" algn="ctr">
              <a:buNone/>
              <a:defRPr>
                <a:solidFill>
                  <a:schemeClr val="tx1">
                    <a:tint val="75000"/>
                  </a:schemeClr>
                </a:solidFill>
              </a:defRPr>
            </a:lvl4pPr>
            <a:lvl5pPr marL="4876800" indent="0" algn="ctr">
              <a:buNone/>
              <a:defRPr>
                <a:solidFill>
                  <a:schemeClr val="tx1">
                    <a:tint val="75000"/>
                  </a:schemeClr>
                </a:solidFill>
              </a:defRPr>
            </a:lvl5pPr>
            <a:lvl6pPr marL="6096000" indent="0" algn="ctr">
              <a:buNone/>
              <a:defRPr>
                <a:solidFill>
                  <a:schemeClr val="tx1">
                    <a:tint val="75000"/>
                  </a:schemeClr>
                </a:solidFill>
              </a:defRPr>
            </a:lvl6pPr>
            <a:lvl7pPr marL="7315200" indent="0" algn="ctr">
              <a:buNone/>
              <a:defRPr>
                <a:solidFill>
                  <a:schemeClr val="tx1">
                    <a:tint val="75000"/>
                  </a:schemeClr>
                </a:solidFill>
              </a:defRPr>
            </a:lvl7pPr>
            <a:lvl8pPr marL="8534400" indent="0" algn="ctr">
              <a:buNone/>
              <a:defRPr>
                <a:solidFill>
                  <a:schemeClr val="tx1">
                    <a:tint val="75000"/>
                  </a:schemeClr>
                </a:solidFill>
              </a:defRPr>
            </a:lvl8pPr>
            <a:lvl9pPr marL="9753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F9FCB14D-A2E7-4A82-90E2-F4C2E9DD2D31}"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lstStyle/>
          <a:p>
            <a:fld id="{F9FCB14D-A2E7-4A82-90E2-F4C2E9DD2D31}"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926168" y="8813803"/>
            <a:ext cx="20726400" cy="2724149"/>
          </a:xfrm>
        </p:spPr>
        <p:txBody>
          <a:bodyPr anchor="t"/>
          <a:lstStyle>
            <a:lvl1pPr algn="l">
              <a:defRPr sz="10665" b="1" cap="all"/>
            </a:lvl1pPr>
          </a:lstStyle>
          <a:p>
            <a:r>
              <a:rPr lang="zh-CN" altLang="en-US"/>
              <a:t>单击此处编辑母版标题样式</a:t>
            </a:r>
            <a:endParaRPr lang="en-US"/>
          </a:p>
        </p:txBody>
      </p:sp>
      <p:sp>
        <p:nvSpPr>
          <p:cNvPr id="3" name="文本占位符 2"/>
          <p:cNvSpPr>
            <a:spLocks noGrp="1"/>
          </p:cNvSpPr>
          <p:nvPr>
            <p:ph type="body" idx="1"/>
          </p:nvPr>
        </p:nvSpPr>
        <p:spPr>
          <a:xfrm>
            <a:off x="1926168" y="5813427"/>
            <a:ext cx="20726400" cy="3000373"/>
          </a:xfrm>
        </p:spPr>
        <p:txBody>
          <a:bodyPr anchor="b"/>
          <a:lstStyle>
            <a:lvl1pPr marL="0" indent="0">
              <a:buNone/>
              <a:defRPr sz="5335">
                <a:solidFill>
                  <a:schemeClr val="tx1">
                    <a:tint val="75000"/>
                  </a:schemeClr>
                </a:solidFill>
              </a:defRPr>
            </a:lvl1pPr>
            <a:lvl2pPr marL="1219200" indent="0">
              <a:buNone/>
              <a:defRPr sz="4800">
                <a:solidFill>
                  <a:schemeClr val="tx1">
                    <a:tint val="75000"/>
                  </a:schemeClr>
                </a:solidFill>
              </a:defRPr>
            </a:lvl2pPr>
            <a:lvl3pPr marL="2438400" indent="0">
              <a:buNone/>
              <a:defRPr sz="4265">
                <a:solidFill>
                  <a:schemeClr val="tx1">
                    <a:tint val="75000"/>
                  </a:schemeClr>
                </a:solidFill>
              </a:defRPr>
            </a:lvl3pPr>
            <a:lvl4pPr marL="3657600" indent="0">
              <a:buNone/>
              <a:defRPr sz="3735">
                <a:solidFill>
                  <a:schemeClr val="tx1">
                    <a:tint val="75000"/>
                  </a:schemeClr>
                </a:solidFill>
              </a:defRPr>
            </a:lvl4pPr>
            <a:lvl5pPr marL="4876800" indent="0">
              <a:buNone/>
              <a:defRPr sz="3735">
                <a:solidFill>
                  <a:schemeClr val="tx1">
                    <a:tint val="75000"/>
                  </a:schemeClr>
                </a:solidFill>
              </a:defRPr>
            </a:lvl5pPr>
            <a:lvl6pPr marL="6096000" indent="0">
              <a:buNone/>
              <a:defRPr sz="3735">
                <a:solidFill>
                  <a:schemeClr val="tx1">
                    <a:tint val="75000"/>
                  </a:schemeClr>
                </a:solidFill>
              </a:defRPr>
            </a:lvl6pPr>
            <a:lvl7pPr marL="7315200" indent="0">
              <a:buNone/>
              <a:defRPr sz="3735">
                <a:solidFill>
                  <a:schemeClr val="tx1">
                    <a:tint val="75000"/>
                  </a:schemeClr>
                </a:solidFill>
              </a:defRPr>
            </a:lvl7pPr>
            <a:lvl8pPr marL="8534400" indent="0">
              <a:buNone/>
              <a:defRPr sz="3735">
                <a:solidFill>
                  <a:schemeClr val="tx1">
                    <a:tint val="75000"/>
                  </a:schemeClr>
                </a:solidFill>
              </a:defRPr>
            </a:lvl8pPr>
            <a:lvl9pPr marL="9753600" indent="0">
              <a:buNone/>
              <a:defRPr sz="373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9FCB14D-A2E7-4A82-90E2-F4C2E9DD2D31}"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在此键入引文。”"/>
          <p:cNvSpPr txBox="1">
            <a:spLocks noGrp="1"/>
          </p:cNvSpPr>
          <p:nvPr>
            <p:ph type="body" sz="quarter" idx="14" hasCustomPrompt="1"/>
          </p:nvPr>
        </p:nvSpPr>
        <p:spPr>
          <a:xfrm>
            <a:off x="2387600" y="5975349"/>
            <a:ext cx="19621500" cy="1028701"/>
          </a:xfrm>
          <a:prstGeom prst="rect">
            <a:avLst/>
          </a:prstGeom>
        </p:spPr>
        <p:txBody>
          <a:bodyPr>
            <a:spAutoFit/>
          </a:bodyPr>
          <a:lstStyle>
            <a:lvl1pPr marL="0" indent="0" algn="ctr">
              <a:spcBef>
                <a:spcPts val="0"/>
              </a:spcBef>
              <a:buSzTx/>
              <a:buNone/>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pic>
        <p:nvPicPr>
          <p:cNvPr id="19" name="图片 4" descr="C:/Users/Administrator.WIN-I1Q5995RL8I/AppData/Local/Temp/picturecompress_20220330130949/output_1.pngoutput_1"/>
          <p:cNvPicPr>
            <a:picLocks noChangeAspect="1"/>
          </p:cNvPicPr>
          <p:nvPr userDrawn="1"/>
        </p:nvPicPr>
        <p:blipFill>
          <a:blip r:embed="rId2"/>
          <a:stretch>
            <a:fillRect/>
          </a:stretch>
        </p:blipFill>
        <p:spPr>
          <a:xfrm>
            <a:off x="0" y="0"/>
            <a:ext cx="24403050" cy="13726795"/>
          </a:xfrm>
          <a:prstGeom prst="rect">
            <a:avLst/>
          </a:prstGeom>
          <a:noFill/>
          <a:ln w="9525">
            <a:noFill/>
          </a:ln>
        </p:spPr>
      </p:pic>
      <p:pic>
        <p:nvPicPr>
          <p:cNvPr id="21" name="图片 1" descr="滴滴企业版费控_白色标志"/>
          <p:cNvPicPr>
            <a:picLocks noChangeAspect="1"/>
          </p:cNvPicPr>
          <p:nvPr userDrawn="1"/>
        </p:nvPicPr>
        <p:blipFill>
          <a:blip r:embed="rId3"/>
          <a:stretch>
            <a:fillRect/>
          </a:stretch>
        </p:blipFill>
        <p:spPr>
          <a:xfrm>
            <a:off x="19874230" y="457835"/>
            <a:ext cx="3938905" cy="1276985"/>
          </a:xfrm>
          <a:prstGeom prst="rect">
            <a:avLst/>
          </a:prstGeom>
          <a:noFill/>
          <a:ln w="9525">
            <a:noFill/>
          </a:ln>
        </p:spPr>
      </p:pic>
      <p:grpSp>
        <p:nvGrpSpPr>
          <p:cNvPr id="2" name="组合 1"/>
          <p:cNvGrpSpPr/>
          <p:nvPr userDrawn="1"/>
        </p:nvGrpSpPr>
        <p:grpSpPr>
          <a:xfrm>
            <a:off x="17204969" y="744998"/>
            <a:ext cx="2732927" cy="666360"/>
            <a:chOff x="17333118" y="12124257"/>
            <a:chExt cx="3005129" cy="78636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3118" y="12124257"/>
              <a:ext cx="2411504" cy="786360"/>
            </a:xfrm>
            <a:prstGeom prst="rect">
              <a:avLst/>
            </a:prstGeom>
          </p:spPr>
        </p:pic>
        <p:sp>
          <p:nvSpPr>
            <p:cNvPr id="4" name="乘号 12"/>
            <p:cNvSpPr/>
            <p:nvPr/>
          </p:nvSpPr>
          <p:spPr>
            <a:xfrm>
              <a:off x="19882208" y="12290298"/>
              <a:ext cx="456039" cy="479678"/>
            </a:xfrm>
            <a:prstGeom prst="mathMultiply">
              <a:avLst/>
            </a:prstGeom>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solidFill>
                    <a:schemeClr val="tx1"/>
                  </a:solidFill>
                </a:ln>
                <a:solidFill>
                  <a:schemeClr val="tx1"/>
                </a:solidFill>
                <a:effectLst/>
                <a:uFillTx/>
                <a:latin typeface="+mn-lt"/>
                <a:ea typeface="+mn-ea"/>
                <a:cs typeface="+mn-cs"/>
                <a:sym typeface="Helvetica Light"/>
              </a:endParaRPr>
            </a:p>
          </p:txBody>
        </p:sp>
      </p:grpSp>
    </p:spTree>
  </p:cSld>
  <p:clrMapOvr>
    <a:masterClrMapping/>
  </p:clrMapOvr>
  <p:transition>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1219200" y="2400301"/>
            <a:ext cx="10769600" cy="6788149"/>
          </a:xfrm>
        </p:spPr>
        <p:txBody>
          <a:bodyPr/>
          <a:lstStyle>
            <a:lvl1pPr>
              <a:defRPr sz="7465"/>
            </a:lvl1pPr>
            <a:lvl2pPr>
              <a:defRPr sz="6400"/>
            </a:lvl2pPr>
            <a:lvl3pPr>
              <a:defRPr sz="5335"/>
            </a:lvl3pPr>
            <a:lvl4pPr>
              <a:defRPr sz="4800"/>
            </a:lvl4pPr>
            <a:lvl5pPr>
              <a:defRPr sz="4800"/>
            </a:lvl5pPr>
            <a:lvl6pPr>
              <a:defRPr sz="4800"/>
            </a:lvl6pPr>
            <a:lvl7pPr>
              <a:defRPr sz="4800"/>
            </a:lvl7pPr>
            <a:lvl8pPr>
              <a:defRPr sz="4800"/>
            </a:lvl8pPr>
            <a:lvl9pPr>
              <a:defRPr sz="4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内容占位符 3"/>
          <p:cNvSpPr>
            <a:spLocks noGrp="1"/>
          </p:cNvSpPr>
          <p:nvPr>
            <p:ph sz="half" idx="2"/>
          </p:nvPr>
        </p:nvSpPr>
        <p:spPr>
          <a:xfrm>
            <a:off x="12395200" y="2400301"/>
            <a:ext cx="10769600" cy="6788149"/>
          </a:xfrm>
        </p:spPr>
        <p:txBody>
          <a:bodyPr/>
          <a:lstStyle>
            <a:lvl1pPr>
              <a:defRPr sz="7465"/>
            </a:lvl1pPr>
            <a:lvl2pPr>
              <a:defRPr sz="6400"/>
            </a:lvl2pPr>
            <a:lvl3pPr>
              <a:defRPr sz="5335"/>
            </a:lvl3pPr>
            <a:lvl4pPr>
              <a:defRPr sz="4800"/>
            </a:lvl4pPr>
            <a:lvl5pPr>
              <a:defRPr sz="4800"/>
            </a:lvl5pPr>
            <a:lvl6pPr>
              <a:defRPr sz="4800"/>
            </a:lvl6pPr>
            <a:lvl7pPr>
              <a:defRPr sz="4800"/>
            </a:lvl7pPr>
            <a:lvl8pPr>
              <a:defRPr sz="4800"/>
            </a:lvl8pPr>
            <a:lvl9pPr>
              <a:defRPr sz="4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日期占位符 4"/>
          <p:cNvSpPr>
            <a:spLocks noGrp="1"/>
          </p:cNvSpPr>
          <p:nvPr>
            <p:ph type="dt" sz="half" idx="10"/>
          </p:nvPr>
        </p:nvSpPr>
        <p:spPr/>
        <p:txBody>
          <a:bodyPr/>
          <a:lstStyle/>
          <a:p>
            <a:fld id="{F9FCB14D-A2E7-4A82-90E2-F4C2E9DD2D31}"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19200" y="549277"/>
            <a:ext cx="21945600" cy="2286000"/>
          </a:xfrm>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1219200" y="3070227"/>
            <a:ext cx="10773835" cy="1279525"/>
          </a:xfrm>
        </p:spPr>
        <p:txBody>
          <a:bodyPr anchor="b"/>
          <a:lstStyle>
            <a:lvl1pPr marL="0" indent="0">
              <a:buNone/>
              <a:defRPr sz="6400" b="1"/>
            </a:lvl1pPr>
            <a:lvl2pPr marL="1219200" indent="0">
              <a:buNone/>
              <a:defRPr sz="5335" b="1"/>
            </a:lvl2pPr>
            <a:lvl3pPr marL="2438400" indent="0">
              <a:buNone/>
              <a:defRPr sz="4800" b="1"/>
            </a:lvl3pPr>
            <a:lvl4pPr marL="3657600" indent="0">
              <a:buNone/>
              <a:defRPr sz="4265" b="1"/>
            </a:lvl4pPr>
            <a:lvl5pPr marL="4876800" indent="0">
              <a:buNone/>
              <a:defRPr sz="4265" b="1"/>
            </a:lvl5pPr>
            <a:lvl6pPr marL="6096000" indent="0">
              <a:buNone/>
              <a:defRPr sz="4265" b="1"/>
            </a:lvl6pPr>
            <a:lvl7pPr marL="7315200" indent="0">
              <a:buNone/>
              <a:defRPr sz="4265" b="1"/>
            </a:lvl7pPr>
            <a:lvl8pPr marL="8534400" indent="0">
              <a:buNone/>
              <a:defRPr sz="4265" b="1"/>
            </a:lvl8pPr>
            <a:lvl9pPr marL="9753600" indent="0">
              <a:buNone/>
              <a:defRPr sz="426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19200" y="4349749"/>
            <a:ext cx="10773835" cy="7902576"/>
          </a:xfrm>
        </p:spPr>
        <p:txBody>
          <a:bodyPr/>
          <a:lstStyle>
            <a:lvl1pPr>
              <a:defRPr sz="6400"/>
            </a:lvl1pPr>
            <a:lvl2pPr>
              <a:defRPr sz="5335"/>
            </a:lvl2pPr>
            <a:lvl3pPr>
              <a:defRPr sz="4800"/>
            </a:lvl3pPr>
            <a:lvl4pPr>
              <a:defRPr sz="4265"/>
            </a:lvl4pPr>
            <a:lvl5pPr>
              <a:defRPr sz="4265"/>
            </a:lvl5pPr>
            <a:lvl6pPr>
              <a:defRPr sz="4265"/>
            </a:lvl6pPr>
            <a:lvl7pPr>
              <a:defRPr sz="4265"/>
            </a:lvl7pPr>
            <a:lvl8pPr>
              <a:defRPr sz="4265"/>
            </a:lvl8pPr>
            <a:lvl9pPr>
              <a:defRPr sz="42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文本占位符 4"/>
          <p:cNvSpPr>
            <a:spLocks noGrp="1"/>
          </p:cNvSpPr>
          <p:nvPr>
            <p:ph type="body" sz="quarter" idx="3"/>
          </p:nvPr>
        </p:nvSpPr>
        <p:spPr>
          <a:xfrm>
            <a:off x="12386736" y="3070227"/>
            <a:ext cx="10778067" cy="1279525"/>
          </a:xfrm>
        </p:spPr>
        <p:txBody>
          <a:bodyPr anchor="b"/>
          <a:lstStyle>
            <a:lvl1pPr marL="0" indent="0">
              <a:buNone/>
              <a:defRPr sz="6400" b="1"/>
            </a:lvl1pPr>
            <a:lvl2pPr marL="1219200" indent="0">
              <a:buNone/>
              <a:defRPr sz="5335" b="1"/>
            </a:lvl2pPr>
            <a:lvl3pPr marL="2438400" indent="0">
              <a:buNone/>
              <a:defRPr sz="4800" b="1"/>
            </a:lvl3pPr>
            <a:lvl4pPr marL="3657600" indent="0">
              <a:buNone/>
              <a:defRPr sz="4265" b="1"/>
            </a:lvl4pPr>
            <a:lvl5pPr marL="4876800" indent="0">
              <a:buNone/>
              <a:defRPr sz="4265" b="1"/>
            </a:lvl5pPr>
            <a:lvl6pPr marL="6096000" indent="0">
              <a:buNone/>
              <a:defRPr sz="4265" b="1"/>
            </a:lvl6pPr>
            <a:lvl7pPr marL="7315200" indent="0">
              <a:buNone/>
              <a:defRPr sz="4265" b="1"/>
            </a:lvl7pPr>
            <a:lvl8pPr marL="8534400" indent="0">
              <a:buNone/>
              <a:defRPr sz="4265" b="1"/>
            </a:lvl8pPr>
            <a:lvl9pPr marL="9753600" indent="0">
              <a:buNone/>
              <a:defRPr sz="426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12386736" y="4349749"/>
            <a:ext cx="10778067" cy="7902576"/>
          </a:xfrm>
        </p:spPr>
        <p:txBody>
          <a:bodyPr/>
          <a:lstStyle>
            <a:lvl1pPr>
              <a:defRPr sz="6400"/>
            </a:lvl1pPr>
            <a:lvl2pPr>
              <a:defRPr sz="5335"/>
            </a:lvl2pPr>
            <a:lvl3pPr>
              <a:defRPr sz="4800"/>
            </a:lvl3pPr>
            <a:lvl4pPr>
              <a:defRPr sz="4265"/>
            </a:lvl4pPr>
            <a:lvl5pPr>
              <a:defRPr sz="4265"/>
            </a:lvl5pPr>
            <a:lvl6pPr>
              <a:defRPr sz="4265"/>
            </a:lvl6pPr>
            <a:lvl7pPr>
              <a:defRPr sz="4265"/>
            </a:lvl7pPr>
            <a:lvl8pPr>
              <a:defRPr sz="4265"/>
            </a:lvl8pPr>
            <a:lvl9pPr>
              <a:defRPr sz="42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日期占位符 6"/>
          <p:cNvSpPr>
            <a:spLocks noGrp="1"/>
          </p:cNvSpPr>
          <p:nvPr>
            <p:ph type="dt" sz="half" idx="10"/>
          </p:nvPr>
        </p:nvSpPr>
        <p:spPr/>
        <p:txBody>
          <a:bodyPr/>
          <a:lstStyle/>
          <a:p>
            <a:fld id="{F9FCB14D-A2E7-4A82-90E2-F4C2E9DD2D31}" type="datetimeFigureOut">
              <a:rPr lang="en-US" smtClean="0"/>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F9FCB14D-A2E7-4A82-90E2-F4C2E9DD2D31}" type="datetimeFigureOut">
              <a:rPr lang="en-US" smtClean="0"/>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CB14D-A2E7-4A82-90E2-F4C2E9DD2D31}" type="datetimeFigureOut">
              <a:rPr lang="en-US" smtClean="0"/>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3" y="546099"/>
            <a:ext cx="8022168" cy="2324101"/>
          </a:xfrm>
        </p:spPr>
        <p:txBody>
          <a:bodyPr anchor="b"/>
          <a:lstStyle>
            <a:lvl1pPr algn="l">
              <a:defRPr sz="5335" b="1"/>
            </a:lvl1pPr>
          </a:lstStyle>
          <a:p>
            <a:r>
              <a:rPr lang="zh-CN" altLang="en-US"/>
              <a:t>单击此处编辑母版标题样式</a:t>
            </a:r>
            <a:endParaRPr lang="en-US"/>
          </a:p>
        </p:txBody>
      </p:sp>
      <p:sp>
        <p:nvSpPr>
          <p:cNvPr id="3" name="内容占位符 2"/>
          <p:cNvSpPr>
            <a:spLocks noGrp="1"/>
          </p:cNvSpPr>
          <p:nvPr>
            <p:ph idx="1"/>
          </p:nvPr>
        </p:nvSpPr>
        <p:spPr>
          <a:xfrm>
            <a:off x="9533467" y="546101"/>
            <a:ext cx="13631333" cy="11706227"/>
          </a:xfrm>
        </p:spPr>
        <p:txBody>
          <a:bodyPr/>
          <a:lstStyle>
            <a:lvl1pPr>
              <a:defRPr sz="8535"/>
            </a:lvl1pPr>
            <a:lvl2pPr>
              <a:defRPr sz="7465"/>
            </a:lvl2pPr>
            <a:lvl3pPr>
              <a:defRPr sz="6400"/>
            </a:lvl3pPr>
            <a:lvl4pPr>
              <a:defRPr sz="5335"/>
            </a:lvl4pPr>
            <a:lvl5pPr>
              <a:defRPr sz="5335"/>
            </a:lvl5pPr>
            <a:lvl6pPr>
              <a:defRPr sz="5335"/>
            </a:lvl6pPr>
            <a:lvl7pPr>
              <a:defRPr sz="5335"/>
            </a:lvl7pPr>
            <a:lvl8pPr>
              <a:defRPr sz="5335"/>
            </a:lvl8pPr>
            <a:lvl9pPr>
              <a:defRPr sz="53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文本占位符 3"/>
          <p:cNvSpPr>
            <a:spLocks noGrp="1"/>
          </p:cNvSpPr>
          <p:nvPr>
            <p:ph type="body" sz="half" idx="2"/>
          </p:nvPr>
        </p:nvSpPr>
        <p:spPr>
          <a:xfrm>
            <a:off x="1219203" y="2870203"/>
            <a:ext cx="8022168" cy="9382125"/>
          </a:xfrm>
        </p:spPr>
        <p:txBody>
          <a:bodyPr/>
          <a:lstStyle>
            <a:lvl1pPr marL="0" indent="0">
              <a:buNone/>
              <a:defRPr sz="3735"/>
            </a:lvl1pPr>
            <a:lvl2pPr marL="1219200" indent="0">
              <a:buNone/>
              <a:defRPr sz="3200"/>
            </a:lvl2pPr>
            <a:lvl3pPr marL="2438400" indent="0">
              <a:buNone/>
              <a:defRPr sz="2665"/>
            </a:lvl3pPr>
            <a:lvl4pPr marL="3657600" indent="0">
              <a:buNone/>
              <a:defRPr sz="2400"/>
            </a:lvl4pPr>
            <a:lvl5pPr marL="4876800" indent="0">
              <a:buNone/>
              <a:defRPr sz="2400"/>
            </a:lvl5pPr>
            <a:lvl6pPr marL="6096000" indent="0">
              <a:buNone/>
              <a:defRPr sz="2400"/>
            </a:lvl6pPr>
            <a:lvl7pPr marL="7315200" indent="0">
              <a:buNone/>
              <a:defRPr sz="2400"/>
            </a:lvl7pPr>
            <a:lvl8pPr marL="8534400" indent="0">
              <a:buNone/>
              <a:defRPr sz="2400"/>
            </a:lvl8pPr>
            <a:lvl9pPr marL="9753600" indent="0">
              <a:buNone/>
              <a:defRPr sz="2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FCB14D-A2E7-4A82-90E2-F4C2E9DD2D31}"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79435" y="9601200"/>
            <a:ext cx="14630400" cy="1133477"/>
          </a:xfrm>
        </p:spPr>
        <p:txBody>
          <a:bodyPr anchor="b"/>
          <a:lstStyle>
            <a:lvl1pPr algn="l">
              <a:defRPr sz="5335" b="1"/>
            </a:lvl1pPr>
          </a:lstStyle>
          <a:p>
            <a:r>
              <a:rPr lang="zh-CN" altLang="en-US"/>
              <a:t>单击此处编辑母版标题样式</a:t>
            </a:r>
            <a:endParaRPr lang="en-US"/>
          </a:p>
        </p:txBody>
      </p:sp>
      <p:sp>
        <p:nvSpPr>
          <p:cNvPr id="3" name="图片占位符 2"/>
          <p:cNvSpPr>
            <a:spLocks noGrp="1"/>
          </p:cNvSpPr>
          <p:nvPr>
            <p:ph type="pic" idx="1"/>
          </p:nvPr>
        </p:nvSpPr>
        <p:spPr>
          <a:xfrm>
            <a:off x="4779435" y="1225549"/>
            <a:ext cx="14630400" cy="8229600"/>
          </a:xfrm>
        </p:spPr>
        <p:txBody>
          <a:bodyPr/>
          <a:lstStyle>
            <a:lvl1pPr marL="0" indent="0">
              <a:buNone/>
              <a:defRPr sz="8535"/>
            </a:lvl1pPr>
            <a:lvl2pPr marL="1219200" indent="0">
              <a:buNone/>
              <a:defRPr sz="7465"/>
            </a:lvl2pPr>
            <a:lvl3pPr marL="2438400" indent="0">
              <a:buNone/>
              <a:defRPr sz="6400"/>
            </a:lvl3pPr>
            <a:lvl4pPr marL="3657600" indent="0">
              <a:buNone/>
              <a:defRPr sz="5335"/>
            </a:lvl4pPr>
            <a:lvl5pPr marL="4876800" indent="0">
              <a:buNone/>
              <a:defRPr sz="5335"/>
            </a:lvl5pPr>
            <a:lvl6pPr marL="6096000" indent="0">
              <a:buNone/>
              <a:defRPr sz="5335"/>
            </a:lvl6pPr>
            <a:lvl7pPr marL="7315200" indent="0">
              <a:buNone/>
              <a:defRPr sz="5335"/>
            </a:lvl7pPr>
            <a:lvl8pPr marL="8534400" indent="0">
              <a:buNone/>
              <a:defRPr sz="5335"/>
            </a:lvl8pPr>
            <a:lvl9pPr marL="9753600" indent="0">
              <a:buNone/>
              <a:defRPr sz="5335"/>
            </a:lvl9pPr>
          </a:lstStyle>
          <a:p>
            <a:endParaRPr lang="en-US"/>
          </a:p>
        </p:txBody>
      </p:sp>
      <p:sp>
        <p:nvSpPr>
          <p:cNvPr id="4" name="文本占位符 3"/>
          <p:cNvSpPr>
            <a:spLocks noGrp="1"/>
          </p:cNvSpPr>
          <p:nvPr>
            <p:ph type="body" sz="half" idx="2"/>
          </p:nvPr>
        </p:nvSpPr>
        <p:spPr>
          <a:xfrm>
            <a:off x="4779435" y="10734675"/>
            <a:ext cx="14630400" cy="1609725"/>
          </a:xfrm>
        </p:spPr>
        <p:txBody>
          <a:bodyPr/>
          <a:lstStyle>
            <a:lvl1pPr marL="0" indent="0">
              <a:buNone/>
              <a:defRPr sz="3735"/>
            </a:lvl1pPr>
            <a:lvl2pPr marL="1219200" indent="0">
              <a:buNone/>
              <a:defRPr sz="3200"/>
            </a:lvl2pPr>
            <a:lvl3pPr marL="2438400" indent="0">
              <a:buNone/>
              <a:defRPr sz="2665"/>
            </a:lvl3pPr>
            <a:lvl4pPr marL="3657600" indent="0">
              <a:buNone/>
              <a:defRPr sz="2400"/>
            </a:lvl4pPr>
            <a:lvl5pPr marL="4876800" indent="0">
              <a:buNone/>
              <a:defRPr sz="2400"/>
            </a:lvl5pPr>
            <a:lvl6pPr marL="6096000" indent="0">
              <a:buNone/>
              <a:defRPr sz="2400"/>
            </a:lvl6pPr>
            <a:lvl7pPr marL="7315200" indent="0">
              <a:buNone/>
              <a:defRPr sz="2400"/>
            </a:lvl7pPr>
            <a:lvl8pPr marL="8534400" indent="0">
              <a:buNone/>
              <a:defRPr sz="2400"/>
            </a:lvl8pPr>
            <a:lvl9pPr marL="9753600" indent="0">
              <a:buNone/>
              <a:defRPr sz="2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FCB14D-A2E7-4A82-90E2-F4C2E9DD2D31}"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lstStyle/>
          <a:p>
            <a:fld id="{F9FCB14D-A2E7-4A82-90E2-F4C2E9DD2D31}"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7678400" y="412749"/>
            <a:ext cx="5486400" cy="8775701"/>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1219200" y="412749"/>
            <a:ext cx="16052800" cy="877570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lstStyle/>
          <a:p>
            <a:fld id="{F9FCB14D-A2E7-4A82-90E2-F4C2E9DD2D31}"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1F40E54-CF9F-452D-8DF9-05B17CC278BD}"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1"/>
            <a:ext cx="18135600" cy="8737600"/>
          </a:xfrm>
          <a:prstGeom prst="rect">
            <a:avLst/>
          </a:prstGeom>
        </p:spPr>
        <p:txBody>
          <a:bodyPr lIns="91439" tIns="45719" rIns="91439" bIns="45719" anchor="t">
            <a:noAutofit/>
          </a:bodyPr>
          <a:lstStyle/>
          <a:p>
            <a:endParaRPr dirty="0"/>
          </a:p>
        </p:txBody>
      </p:sp>
      <p:sp>
        <p:nvSpPr>
          <p:cNvPr id="21" name="标题文本"/>
          <p:cNvSpPr txBox="1">
            <a:spLocks noGrp="1"/>
          </p:cNvSpPr>
          <p:nvPr>
            <p:ph type="title" hasCustomPrompt="1"/>
          </p:nvPr>
        </p:nvSpPr>
        <p:spPr>
          <a:xfrm>
            <a:off x="635000" y="9448800"/>
            <a:ext cx="23114000" cy="2006600"/>
          </a:xfrm>
          <a:prstGeom prst="rect">
            <a:avLst/>
          </a:prstGeom>
        </p:spPr>
        <p:txBody>
          <a:bodyPr anchor="b"/>
          <a:lstStyle/>
          <a:p>
            <a:r>
              <a:t>标题文本</a:t>
            </a:r>
          </a:p>
        </p:txBody>
      </p:sp>
      <p:sp>
        <p:nvSpPr>
          <p:cNvPr id="22" name="正文级别 1…"/>
          <p:cNvSpPr txBox="1">
            <a:spLocks noGrp="1"/>
          </p:cNvSpPr>
          <p:nvPr>
            <p:ph type="body" sz="quarter" idx="1" hasCustomPrompt="1"/>
          </p:nvPr>
        </p:nvSpPr>
        <p:spPr>
          <a:xfrm>
            <a:off x="635000" y="11518901"/>
            <a:ext cx="23114000" cy="1587501"/>
          </a:xfrm>
          <a:prstGeom prst="rect">
            <a:avLst/>
          </a:prstGeom>
        </p:spPr>
        <p:txBody>
          <a:bodyPr anchor="t"/>
          <a:lstStyle>
            <a:lvl1pPr marL="0" indent="0" algn="ctr">
              <a:spcBef>
                <a:spcPct val="0"/>
              </a:spcBef>
              <a:buSzTx/>
              <a:buNone/>
              <a:defRPr sz="4400"/>
            </a:lvl1pPr>
            <a:lvl2pPr marL="0" indent="228600" algn="ctr">
              <a:spcBef>
                <a:spcPct val="0"/>
              </a:spcBef>
              <a:buSzTx/>
              <a:buNone/>
              <a:defRPr sz="4400"/>
            </a:lvl2pPr>
            <a:lvl3pPr marL="0" indent="457200" algn="ctr">
              <a:spcBef>
                <a:spcPct val="0"/>
              </a:spcBef>
              <a:buSzTx/>
              <a:buNone/>
              <a:defRPr sz="4400"/>
            </a:lvl3pPr>
            <a:lvl4pPr marL="0" indent="685800" algn="ctr">
              <a:spcBef>
                <a:spcPct val="0"/>
              </a:spcBef>
              <a:buSzTx/>
              <a:buNone/>
              <a:defRPr sz="4400"/>
            </a:lvl4pPr>
            <a:lvl5pPr marL="0" indent="914400" algn="ctr">
              <a:spcBef>
                <a:spcPct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hasCustomPrompt="1"/>
          </p:nvPr>
        </p:nvSpPr>
        <p:spPr>
          <a:xfrm>
            <a:off x="1778000" y="4533901"/>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1" y="1104901"/>
            <a:ext cx="9525000" cy="11506200"/>
          </a:xfrm>
          <a:prstGeom prst="rect">
            <a:avLst/>
          </a:prstGeom>
        </p:spPr>
        <p:txBody>
          <a:bodyPr lIns="91439" tIns="45719" rIns="91439" bIns="45719" anchor="t">
            <a:noAutofit/>
          </a:bodyPr>
          <a:lstStyle/>
          <a:p>
            <a:endParaRPr dirty="0"/>
          </a:p>
        </p:txBody>
      </p:sp>
      <p:sp>
        <p:nvSpPr>
          <p:cNvPr id="39" name="标题文本"/>
          <p:cNvSpPr txBox="1">
            <a:spLocks noGrp="1"/>
          </p:cNvSpPr>
          <p:nvPr>
            <p:ph type="title" hasCustomPrompt="1"/>
          </p:nvPr>
        </p:nvSpPr>
        <p:spPr>
          <a:xfrm>
            <a:off x="1651000" y="1104901"/>
            <a:ext cx="10223501" cy="56134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hasCustomPrompt="1"/>
          </p:nvPr>
        </p:nvSpPr>
        <p:spPr>
          <a:xfrm>
            <a:off x="1651000" y="6845301"/>
            <a:ext cx="10223501" cy="5765800"/>
          </a:xfrm>
          <a:prstGeom prst="rect">
            <a:avLst/>
          </a:prstGeom>
        </p:spPr>
        <p:txBody>
          <a:bodyPr anchor="t"/>
          <a:lstStyle>
            <a:lvl1pPr marL="0" indent="0" algn="ctr">
              <a:spcBef>
                <a:spcPct val="0"/>
              </a:spcBef>
              <a:buSzTx/>
              <a:buNone/>
              <a:defRPr sz="4400"/>
            </a:lvl1pPr>
            <a:lvl2pPr marL="0" indent="228600" algn="ctr">
              <a:spcBef>
                <a:spcPct val="0"/>
              </a:spcBef>
              <a:buSzTx/>
              <a:buNone/>
              <a:defRPr sz="4400"/>
            </a:lvl2pPr>
            <a:lvl3pPr marL="0" indent="457200" algn="ctr">
              <a:spcBef>
                <a:spcPct val="0"/>
              </a:spcBef>
              <a:buSzTx/>
              <a:buNone/>
              <a:defRPr sz="4400"/>
            </a:lvl3pPr>
            <a:lvl4pPr marL="0" indent="685800" algn="ctr">
              <a:spcBef>
                <a:spcPct val="0"/>
              </a:spcBef>
              <a:buSzTx/>
              <a:buNone/>
              <a:defRPr sz="4400"/>
            </a:lvl4pPr>
            <a:lvl5pPr marL="0" indent="914400" algn="ctr">
              <a:spcBef>
                <a:spcPct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1" y="3238501"/>
            <a:ext cx="9525000" cy="9207501"/>
          </a:xfrm>
          <a:prstGeom prst="rect">
            <a:avLst/>
          </a:prstGeom>
        </p:spPr>
        <p:txBody>
          <a:bodyPr lIns="91439" tIns="45719" rIns="91439" bIns="45719" anchor="t">
            <a:noAutofit/>
          </a:bodyPr>
          <a:lstStyle/>
          <a:p>
            <a:endParaRPr dirty="0"/>
          </a:p>
        </p:txBody>
      </p:sp>
      <p:sp>
        <p:nvSpPr>
          <p:cNvPr id="66" name="标题文本"/>
          <p:cNvSpPr txBox="1">
            <a:spLocks noGrp="1"/>
          </p:cNvSpPr>
          <p:nvPr>
            <p:ph type="title" hasCustomPrompt="1"/>
          </p:nvPr>
        </p:nvSpPr>
        <p:spPr>
          <a:prstGeom prst="rect">
            <a:avLst/>
          </a:prstGeom>
        </p:spPr>
        <p:txBody>
          <a:bodyPr/>
          <a:lstStyle/>
          <a:p>
            <a:r>
              <a:t>标题文本</a:t>
            </a:r>
          </a:p>
        </p:txBody>
      </p:sp>
      <p:sp>
        <p:nvSpPr>
          <p:cNvPr id="67" name="正文级别 1…"/>
          <p:cNvSpPr txBox="1">
            <a:spLocks noGrp="1"/>
          </p:cNvSpPr>
          <p:nvPr>
            <p:ph type="body" sz="half" idx="1" hasCustomPrompt="1"/>
          </p:nvPr>
        </p:nvSpPr>
        <p:spPr>
          <a:xfrm>
            <a:off x="1689101" y="3238501"/>
            <a:ext cx="10007600" cy="9207501"/>
          </a:xfrm>
          <a:prstGeom prst="rect">
            <a:avLst/>
          </a:prstGeom>
        </p:spPr>
        <p:txBody>
          <a:bodyPr/>
          <a:lstStyle>
            <a:lvl1pPr marL="558800" indent="-558800">
              <a:spcBef>
                <a:spcPct val="900000"/>
              </a:spcBef>
              <a:defRPr sz="4505"/>
            </a:lvl1pPr>
            <a:lvl2pPr marL="1117600" indent="-558800">
              <a:spcBef>
                <a:spcPct val="900000"/>
              </a:spcBef>
              <a:defRPr sz="4505"/>
            </a:lvl2pPr>
            <a:lvl3pPr marL="1676400" indent="-558800">
              <a:spcBef>
                <a:spcPct val="900000"/>
              </a:spcBef>
              <a:defRPr sz="4505"/>
            </a:lvl3pPr>
            <a:lvl4pPr marL="2235200" indent="-558800">
              <a:spcBef>
                <a:spcPct val="900000"/>
              </a:spcBef>
              <a:defRPr sz="4505"/>
            </a:lvl4pPr>
            <a:lvl5pPr marL="2794000" indent="-558800">
              <a:spcBef>
                <a:spcPct val="900000"/>
              </a:spcBef>
              <a:defRPr sz="4505"/>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1689101" y="1778000"/>
            <a:ext cx="21005800" cy="10147301"/>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1" y="7048501"/>
            <a:ext cx="7404101" cy="5549901"/>
          </a:xfrm>
          <a:prstGeom prst="rect">
            <a:avLst/>
          </a:prstGeom>
        </p:spPr>
        <p:txBody>
          <a:bodyPr lIns="91439" tIns="45719" rIns="91439" bIns="45719" anchor="t">
            <a:noAutofit/>
          </a:bodyPr>
          <a:lstStyle/>
          <a:p>
            <a:endParaRPr dirty="0"/>
          </a:p>
        </p:txBody>
      </p:sp>
      <p:sp>
        <p:nvSpPr>
          <p:cNvPr id="84" name="图像"/>
          <p:cNvSpPr>
            <a:spLocks noGrp="1"/>
          </p:cNvSpPr>
          <p:nvPr>
            <p:ph type="pic" sz="quarter" idx="14"/>
          </p:nvPr>
        </p:nvSpPr>
        <p:spPr>
          <a:xfrm>
            <a:off x="15760701" y="1130301"/>
            <a:ext cx="7404101" cy="5549901"/>
          </a:xfrm>
          <a:prstGeom prst="rect">
            <a:avLst/>
          </a:prstGeom>
        </p:spPr>
        <p:txBody>
          <a:bodyPr lIns="91439" tIns="45719" rIns="91439" bIns="45719" anchor="t">
            <a:noAutofit/>
          </a:bodyPr>
          <a:lstStyle/>
          <a:p>
            <a:endParaRPr dirty="0"/>
          </a:p>
        </p:txBody>
      </p:sp>
      <p:sp>
        <p:nvSpPr>
          <p:cNvPr id="85" name="图像"/>
          <p:cNvSpPr>
            <a:spLocks noGrp="1"/>
          </p:cNvSpPr>
          <p:nvPr>
            <p:ph type="pic" idx="15"/>
          </p:nvPr>
        </p:nvSpPr>
        <p:spPr>
          <a:xfrm>
            <a:off x="1206501" y="1130301"/>
            <a:ext cx="14173200" cy="11468101"/>
          </a:xfrm>
          <a:prstGeom prst="rect">
            <a:avLst/>
          </a:prstGeom>
        </p:spPr>
        <p:txBody>
          <a:bodyPr lIns="91439" tIns="45719" rIns="91439" bIns="45719" anchor="t">
            <a:noAutofit/>
          </a:bodyPr>
          <a:lstStyle/>
          <a:p>
            <a:endParaRPr dirty="0"/>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2387600" y="8953501"/>
            <a:ext cx="19621501" cy="685800"/>
          </a:xfrm>
          <a:prstGeom prst="rect">
            <a:avLst/>
          </a:prstGeom>
        </p:spPr>
        <p:txBody>
          <a:bodyPr anchor="t">
            <a:spAutoFit/>
          </a:bodyPr>
          <a:lstStyle>
            <a:lvl1pPr marL="0" indent="0" algn="ctr">
              <a:spcBef>
                <a:spcPct val="0"/>
              </a:spcBef>
              <a:buSzTx/>
              <a:buNone/>
              <a:defRPr sz="3800">
                <a:latin typeface="Helvetica"/>
                <a:ea typeface="Helvetica"/>
                <a:cs typeface="Helvetica"/>
                <a:sym typeface="Helvetica"/>
              </a:defRPr>
            </a:lvl1pPr>
          </a:lstStyle>
          <a:p>
            <a:r>
              <a:t>–Johnny Appleseed</a:t>
            </a:r>
          </a:p>
        </p:txBody>
      </p:sp>
      <p:sp>
        <p:nvSpPr>
          <p:cNvPr id="94" name="“在此键入引文。”"/>
          <p:cNvSpPr txBox="1">
            <a:spLocks noGrp="1"/>
          </p:cNvSpPr>
          <p:nvPr>
            <p:ph type="body" sz="quarter" idx="14" hasCustomPrompt="1"/>
          </p:nvPr>
        </p:nvSpPr>
        <p:spPr>
          <a:xfrm>
            <a:off x="2387600" y="5975349"/>
            <a:ext cx="19621501" cy="1028701"/>
          </a:xfrm>
          <a:prstGeom prst="rect">
            <a:avLst/>
          </a:prstGeom>
        </p:spPr>
        <p:txBody>
          <a:bodyPr>
            <a:spAutoFit/>
          </a:bodyPr>
          <a:lstStyle>
            <a:lvl1pPr marL="0" indent="0" algn="ctr">
              <a:spcBef>
                <a:spcPct val="0"/>
              </a:spcBef>
              <a:buSzTx/>
              <a:buNone/>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pic>
        <p:nvPicPr>
          <p:cNvPr id="19" name="图片 4" descr="C:/Users/Administrator.WIN-I1Q5995RL8I/AppData/Local/Temp/picturecompress_20220330130949/output_1.pngoutput_1"/>
          <p:cNvPicPr>
            <a:picLocks noChangeAspect="1"/>
          </p:cNvPicPr>
          <p:nvPr userDrawn="1"/>
        </p:nvPicPr>
        <p:blipFill>
          <a:blip r:embed="rId2"/>
          <a:stretch>
            <a:fillRect/>
          </a:stretch>
        </p:blipFill>
        <p:spPr>
          <a:xfrm>
            <a:off x="0" y="0"/>
            <a:ext cx="24403051" cy="13726795"/>
          </a:xfrm>
          <a:prstGeom prst="rect">
            <a:avLst/>
          </a:prstGeom>
          <a:noFill/>
          <a:ln w="9525">
            <a:noFill/>
          </a:ln>
        </p:spPr>
      </p:pic>
      <p:pic>
        <p:nvPicPr>
          <p:cNvPr id="21" name="图片 1" descr="滴滴企业版费控_白色标志"/>
          <p:cNvPicPr>
            <a:picLocks noChangeAspect="1"/>
          </p:cNvPicPr>
          <p:nvPr userDrawn="1"/>
        </p:nvPicPr>
        <p:blipFill>
          <a:blip r:embed="rId3"/>
          <a:stretch>
            <a:fillRect/>
          </a:stretch>
        </p:blipFill>
        <p:spPr>
          <a:xfrm>
            <a:off x="19874229" y="457835"/>
            <a:ext cx="3938904" cy="1276984"/>
          </a:xfrm>
          <a:prstGeom prst="rect">
            <a:avLst/>
          </a:prstGeom>
          <a:noFill/>
          <a:ln w="9525">
            <a:noFill/>
          </a:ln>
        </p:spPr>
      </p:pic>
    </p:spTree>
  </p:cSld>
  <p:clrMapOvr>
    <a:masterClrMapping/>
  </p:clrMapOvr>
  <p:transition>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引文">
    <p:spTree>
      <p:nvGrpSpPr>
        <p:cNvPr id="1" name=""/>
        <p:cNvGrpSpPr/>
        <p:nvPr/>
      </p:nvGrpSpPr>
      <p:grpSpPr>
        <a:xfrm>
          <a:off x="0" y="0"/>
          <a:ext cx="0" cy="0"/>
          <a:chOff x="0" y="0"/>
          <a:chExt cx="0" cy="0"/>
        </a:xfrm>
      </p:grpSpPr>
      <p:pic>
        <p:nvPicPr>
          <p:cNvPr id="19" name="图片 4" descr="C:/Users/Administrator.WIN-I1Q5995RL8I/AppData/Local/Temp/picturecompress_20220330130949/output_1.pngoutput_1"/>
          <p:cNvPicPr>
            <a:picLocks noChangeAspect="1"/>
          </p:cNvPicPr>
          <p:nvPr userDrawn="1"/>
        </p:nvPicPr>
        <p:blipFill>
          <a:blip r:embed="rId2"/>
          <a:stretch>
            <a:fillRect/>
          </a:stretch>
        </p:blipFill>
        <p:spPr>
          <a:xfrm>
            <a:off x="0" y="0"/>
            <a:ext cx="24403051" cy="13726795"/>
          </a:xfrm>
          <a:prstGeom prst="rect">
            <a:avLst/>
          </a:prstGeom>
          <a:noFill/>
          <a:ln w="9525">
            <a:noFill/>
          </a:ln>
        </p:spPr>
      </p:pic>
    </p:spTree>
  </p:cSld>
  <p:clrMapOvr>
    <a:masterClrMapping/>
  </p:clrMapOvr>
  <p:transition>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221" name="幻灯片编号"/>
          <p:cNvSpPr txBox="1">
            <a:spLocks noGrp="1"/>
          </p:cNvSpPr>
          <p:nvPr>
            <p:ph type="sldNum" sz="quarter" idx="2"/>
          </p:nvPr>
        </p:nvSpPr>
        <p:spPr>
          <a:xfrm>
            <a:off x="11954104" y="13073061"/>
            <a:ext cx="466269" cy="477672"/>
          </a:xfrm>
          <a:prstGeom prst="rect">
            <a:avLst/>
          </a:prstGeom>
        </p:spPr>
        <p:txBody>
          <a:bodyPr lIns="71437" tIns="71437" rIns="71437" bIns="71437"/>
          <a:lstStyle>
            <a:lvl1pPr defTabSz="821055">
              <a:defRPr sz="2200">
                <a:latin typeface="Helvetica Neue Thin" panose="02000503000000020004"/>
                <a:ea typeface="Helvetica Neue Thin" panose="02000503000000020004"/>
                <a:cs typeface="Helvetica Neue Thin" panose="02000503000000020004"/>
                <a:sym typeface="Helvetica Neue Thin" panose="02000503000000020004"/>
              </a:defRPr>
            </a:lvl1pPr>
          </a:lstStyle>
          <a:p>
            <a:fld id="{86CB4B4D-7CA3-9044-876B-883B54F8677D}" type="slidenum">
              <a:rPr/>
            </a:fld>
            <a:endParaRPr dirty="0"/>
          </a:p>
        </p:txBody>
      </p:sp>
      <p:pic>
        <p:nvPicPr>
          <p:cNvPr id="3073" name="图片 4" descr="资源 7@3x-100"/>
          <p:cNvPicPr>
            <a:picLocks noChangeAspect="1"/>
          </p:cNvPicPr>
          <p:nvPr userDrawn="1"/>
        </p:nvPicPr>
        <p:blipFill>
          <a:blip r:embed="rId2"/>
          <a:stretch>
            <a:fillRect/>
          </a:stretch>
        </p:blipFill>
        <p:spPr>
          <a:xfrm>
            <a:off x="635" y="635"/>
            <a:ext cx="12539981" cy="13715365"/>
          </a:xfrm>
          <a:prstGeom prst="rect">
            <a:avLst/>
          </a:prstGeom>
          <a:noFill/>
          <a:ln w="9525">
            <a:noFill/>
          </a:ln>
        </p:spPr>
      </p:pic>
      <p:pic>
        <p:nvPicPr>
          <p:cNvPr id="3081" name="图片 37" descr="滴滴企业版费控_全彩标志_RGB"/>
          <p:cNvPicPr>
            <a:picLocks noChangeAspect="1"/>
          </p:cNvPicPr>
          <p:nvPr userDrawn="1"/>
        </p:nvPicPr>
        <p:blipFill>
          <a:blip r:embed="rId3"/>
          <a:stretch>
            <a:fillRect/>
          </a:stretch>
        </p:blipFill>
        <p:spPr>
          <a:xfrm>
            <a:off x="19796365" y="428325"/>
            <a:ext cx="3992037" cy="1293429"/>
          </a:xfrm>
          <a:prstGeom prst="rect">
            <a:avLst/>
          </a:prstGeom>
          <a:noFill/>
          <a:ln w="9525">
            <a:noFill/>
          </a:ln>
        </p:spPr>
      </p:pic>
    </p:spTree>
  </p:cSld>
  <p:clrMapOvr>
    <a:masterClrMapping/>
  </p:clrMapOvr>
  <p:transition>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pic>
        <p:nvPicPr>
          <p:cNvPr id="5124" name="图片 4" descr="资源 3@3x"/>
          <p:cNvPicPr>
            <a:picLocks noChangeAspect="1"/>
          </p:cNvPicPr>
          <p:nvPr userDrawn="1"/>
        </p:nvPicPr>
        <p:blipFill>
          <a:blip r:embed="rId2"/>
          <a:stretch>
            <a:fillRect/>
          </a:stretch>
        </p:blipFill>
        <p:spPr>
          <a:xfrm>
            <a:off x="0" y="3479800"/>
            <a:ext cx="21709381" cy="4949189"/>
          </a:xfrm>
          <a:prstGeom prst="rect">
            <a:avLst/>
          </a:prstGeom>
          <a:noFill/>
          <a:ln w="9525">
            <a:noFill/>
          </a:ln>
        </p:spPr>
      </p:pic>
      <p:pic>
        <p:nvPicPr>
          <p:cNvPr id="3081" name="图片 37" descr="滴滴企业版费控_全彩标志_RGB"/>
          <p:cNvPicPr>
            <a:picLocks noChangeAspect="1"/>
          </p:cNvPicPr>
          <p:nvPr userDrawn="1"/>
        </p:nvPicPr>
        <p:blipFill>
          <a:blip r:embed="rId3"/>
          <a:stretch>
            <a:fillRect/>
          </a:stretch>
        </p:blipFill>
        <p:spPr>
          <a:xfrm>
            <a:off x="19796760" y="427989"/>
            <a:ext cx="3992245" cy="1293496"/>
          </a:xfrm>
          <a:prstGeom prst="rect">
            <a:avLst/>
          </a:prstGeom>
          <a:noFill/>
          <a:ln w="9525">
            <a:noFill/>
          </a:ln>
        </p:spPr>
      </p:pic>
    </p:spTree>
  </p:cSld>
  <p:clrMapOvr>
    <a:masterClrMapping/>
  </p:clrMapOvr>
  <p:transition>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灯片编号占位符 2"/>
          <p:cNvSpPr>
            <a:spLocks noGrp="1"/>
          </p:cNvSpPr>
          <p:nvPr>
            <p:ph type="sldNum" sz="quarter" idx="10"/>
          </p:nvPr>
        </p:nvSpPr>
        <p:spPr/>
        <p:txBody>
          <a:bodyPr/>
          <a:lstStyle/>
          <a:p>
            <a:fld id="{86CB4B4D-7CA3-9044-876B-883B54F8677D}" type="slidenum">
              <a:rPr lang="en-US" altLang="zh-CN" smtClean="0"/>
            </a:fld>
            <a:endParaRPr lang="zh-CN" altLang="en-US"/>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形 79" descr="房子"/>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9846" y="1805602"/>
            <a:ext cx="216000" cy="216000"/>
          </a:xfrm>
          <a:prstGeom prst="rect">
            <a:avLst/>
          </a:prstGeom>
        </p:spPr>
      </p:pic>
      <p:pic>
        <p:nvPicPr>
          <p:cNvPr id="10" name="图片 9" descr="微信图片_20220330131404"/>
          <p:cNvPicPr>
            <a:picLocks noChangeAspect="1"/>
          </p:cNvPicPr>
          <p:nvPr userDrawn="1"/>
        </p:nvPicPr>
        <p:blipFill>
          <a:blip r:embed="rId4"/>
          <a:stretch>
            <a:fillRect/>
          </a:stretch>
        </p:blipFill>
        <p:spPr>
          <a:xfrm>
            <a:off x="-2540" y="1"/>
            <a:ext cx="24384000" cy="13702666"/>
          </a:xfrm>
          <a:prstGeom prst="rect">
            <a:avLst/>
          </a:prstGeom>
        </p:spPr>
      </p:pic>
      <p:sp>
        <p:nvSpPr>
          <p:cNvPr id="11" name="矩形 10"/>
          <p:cNvSpPr/>
          <p:nvPr userDrawn="1"/>
        </p:nvSpPr>
        <p:spPr>
          <a:xfrm>
            <a:off x="-5080" y="1271"/>
            <a:ext cx="24389080" cy="13714730"/>
          </a:xfrm>
          <a:prstGeom prst="rect">
            <a:avLst/>
          </a:prstGeom>
          <a:solidFill>
            <a:srgbClr val="0060F1">
              <a:alpha val="5000"/>
            </a:srgbClr>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lvl="0" indent="0" algn="l"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rgbClr val="FFFFFF"/>
              </a:solidFill>
              <a:effectLst/>
              <a:uLnTx/>
              <a:uFillTx/>
              <a:latin typeface="Helvetica Light"/>
              <a:sym typeface="Helvetica Light"/>
            </a:endParaRPr>
          </a:p>
        </p:txBody>
      </p:sp>
      <p:pic>
        <p:nvPicPr>
          <p:cNvPr id="3" name="图片 2" descr="圆角矩形 1 拷贝"/>
          <p:cNvPicPr>
            <a:picLocks noChangeAspect="1"/>
          </p:cNvPicPr>
          <p:nvPr userDrawn="1"/>
        </p:nvPicPr>
        <p:blipFill>
          <a:blip r:embed="rId5"/>
          <a:stretch>
            <a:fillRect/>
          </a:stretch>
        </p:blipFill>
        <p:spPr>
          <a:xfrm>
            <a:off x="1114426" y="688341"/>
            <a:ext cx="777876" cy="90614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EE964BD-C83A-224E-BFB7-F13CB22F75E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1928368" y="13081000"/>
            <a:ext cx="514565" cy="471925"/>
          </a:xfrm>
        </p:spPr>
        <p:txBody>
          <a:bodyPr/>
          <a:lstStyle/>
          <a:p>
            <a:fld id="{CE2FC1E4-CE75-5D43-A90E-9A3E90FEA27B}" type="slidenum">
              <a:rPr kumimoji="1" lang="zh-CN" altLang="en-US" smtClean="0"/>
            </a:fld>
            <a:endParaRPr kumimoji="1" lang="zh-CN" altLang="en-US"/>
          </a:p>
        </p:txBody>
      </p:sp>
    </p:spTree>
  </p:cSld>
  <p:clrMapOvr>
    <a:masterClrMapping/>
  </p:clrMapOvr>
  <p:transition>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pic>
        <p:nvPicPr>
          <p:cNvPr id="4" name="图形 79" descr="房子"/>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9845" y="1805603"/>
            <a:ext cx="216000" cy="216000"/>
          </a:xfrm>
          <a:prstGeom prst="rect">
            <a:avLst/>
          </a:prstGeom>
        </p:spPr>
      </p:pic>
      <p:pic>
        <p:nvPicPr>
          <p:cNvPr id="100" name="图片 99" descr="微信图片_20220330131404"/>
          <p:cNvPicPr>
            <a:picLocks noChangeAspect="1"/>
          </p:cNvPicPr>
          <p:nvPr userDrawn="1"/>
        </p:nvPicPr>
        <p:blipFill>
          <a:blip r:embed="rId4"/>
          <a:stretch>
            <a:fillRect/>
          </a:stretch>
        </p:blipFill>
        <p:spPr>
          <a:xfrm>
            <a:off x="-2539" y="0"/>
            <a:ext cx="24384000" cy="13702664"/>
          </a:xfrm>
          <a:prstGeom prst="rect">
            <a:avLst/>
          </a:prstGeom>
        </p:spPr>
      </p:pic>
      <p:sp>
        <p:nvSpPr>
          <p:cNvPr id="5" name="矩形 4"/>
          <p:cNvSpPr/>
          <p:nvPr userDrawn="1"/>
        </p:nvSpPr>
        <p:spPr>
          <a:xfrm>
            <a:off x="-5080" y="1269"/>
            <a:ext cx="24366221" cy="13714731"/>
          </a:xfrm>
          <a:prstGeom prst="rect">
            <a:avLst/>
          </a:prstGeom>
          <a:solidFill>
            <a:srgbClr val="0060F1">
              <a:alpha val="5000"/>
            </a:srgbClr>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endParaRPr lang="zh-CN" altLang="en-US" sz="3200" dirty="0">
              <a:solidFill>
                <a:srgbClr val="FFFFFF"/>
              </a:solidFill>
            </a:endParaRPr>
          </a:p>
        </p:txBody>
      </p:sp>
      <p:pic>
        <p:nvPicPr>
          <p:cNvPr id="11" name="图片 10" descr="滴滴企业版费控_全彩标志_RGB"/>
          <p:cNvPicPr>
            <a:picLocks noChangeAspect="1"/>
          </p:cNvPicPr>
          <p:nvPr userDrawn="1"/>
        </p:nvPicPr>
        <p:blipFill>
          <a:blip r:embed="rId5"/>
          <a:stretch>
            <a:fillRect/>
          </a:stretch>
        </p:blipFill>
        <p:spPr>
          <a:xfrm>
            <a:off x="20171411" y="854075"/>
            <a:ext cx="3376931" cy="426720"/>
          </a:xfrm>
          <a:prstGeom prst="rect">
            <a:avLst/>
          </a:prstGeom>
        </p:spPr>
      </p:pic>
      <p:pic>
        <p:nvPicPr>
          <p:cNvPr id="26" name="图片 25" descr="圆角矩形 1 拷贝"/>
          <p:cNvPicPr>
            <a:picLocks noChangeAspect="1"/>
          </p:cNvPicPr>
          <p:nvPr userDrawn="1"/>
        </p:nvPicPr>
        <p:blipFill>
          <a:blip r:embed="rId6"/>
          <a:stretch>
            <a:fillRect/>
          </a:stretch>
        </p:blipFill>
        <p:spPr>
          <a:xfrm>
            <a:off x="1114424" y="688341"/>
            <a:ext cx="777875" cy="906144"/>
          </a:xfrm>
          <a:prstGeom prst="rect">
            <a:avLst/>
          </a:prstGeom>
        </p:spPr>
      </p:pic>
    </p:spTree>
  </p:cSld>
  <p:clrMapOvr>
    <a:masterClrMapping/>
  </p:clrMapOvr>
  <p:transition>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descr="微信图片_20220330131404"/>
          <p:cNvPicPr>
            <a:picLocks noChangeAspect="1"/>
          </p:cNvPicPr>
          <p:nvPr userDrawn="1"/>
        </p:nvPicPr>
        <p:blipFill>
          <a:blip r:embed="rId2"/>
          <a:stretch>
            <a:fillRect/>
          </a:stretch>
        </p:blipFill>
        <p:spPr>
          <a:xfrm>
            <a:off x="-2539" y="0"/>
            <a:ext cx="24384000" cy="13702664"/>
          </a:xfrm>
          <a:prstGeom prst="rect">
            <a:avLst/>
          </a:prstGeom>
        </p:spPr>
      </p:pic>
      <p:pic>
        <p:nvPicPr>
          <p:cNvPr id="8" name="图片 7" descr="滴滴企业版费控_全彩标志_RGB"/>
          <p:cNvPicPr>
            <a:picLocks noChangeAspect="1"/>
          </p:cNvPicPr>
          <p:nvPr userDrawn="1"/>
        </p:nvPicPr>
        <p:blipFill>
          <a:blip r:embed="rId3"/>
          <a:stretch>
            <a:fillRect/>
          </a:stretch>
        </p:blipFill>
        <p:spPr>
          <a:xfrm>
            <a:off x="20030440" y="854075"/>
            <a:ext cx="3376931" cy="426720"/>
          </a:xfrm>
          <a:prstGeom prst="rect">
            <a:avLst/>
          </a:prstGeom>
        </p:spPr>
      </p:pic>
      <p:pic>
        <p:nvPicPr>
          <p:cNvPr id="9" name="图片 8" descr="圆角矩形 1 拷贝"/>
          <p:cNvPicPr>
            <a:picLocks noChangeAspect="1"/>
          </p:cNvPicPr>
          <p:nvPr userDrawn="1"/>
        </p:nvPicPr>
        <p:blipFill>
          <a:blip r:embed="rId4"/>
          <a:stretch>
            <a:fillRect/>
          </a:stretch>
        </p:blipFill>
        <p:spPr>
          <a:xfrm>
            <a:off x="1114424" y="688976"/>
            <a:ext cx="777875" cy="906144"/>
          </a:xfrm>
          <a:prstGeom prst="rect">
            <a:avLst/>
          </a:prstGeom>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形 79" descr="房子"/>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9846" y="1805602"/>
            <a:ext cx="216000" cy="216000"/>
          </a:xfrm>
          <a:prstGeom prst="rect">
            <a:avLst/>
          </a:prstGeom>
        </p:spPr>
      </p:pic>
      <p:pic>
        <p:nvPicPr>
          <p:cNvPr id="10" name="图片 9" descr="微信图片_20220330131404"/>
          <p:cNvPicPr>
            <a:picLocks noChangeAspect="1"/>
          </p:cNvPicPr>
          <p:nvPr userDrawn="1"/>
        </p:nvPicPr>
        <p:blipFill>
          <a:blip r:embed="rId4"/>
          <a:stretch>
            <a:fillRect/>
          </a:stretch>
        </p:blipFill>
        <p:spPr>
          <a:xfrm>
            <a:off x="-2540" y="1"/>
            <a:ext cx="24384000" cy="13702666"/>
          </a:xfrm>
          <a:prstGeom prst="rect">
            <a:avLst/>
          </a:prstGeom>
        </p:spPr>
      </p:pic>
      <p:sp>
        <p:nvSpPr>
          <p:cNvPr id="11" name="矩形 10"/>
          <p:cNvSpPr/>
          <p:nvPr userDrawn="1"/>
        </p:nvSpPr>
        <p:spPr>
          <a:xfrm>
            <a:off x="-5080" y="1271"/>
            <a:ext cx="24389080" cy="13714730"/>
          </a:xfrm>
          <a:prstGeom prst="rect">
            <a:avLst/>
          </a:prstGeom>
          <a:solidFill>
            <a:srgbClr val="0060F1">
              <a:alpha val="5000"/>
            </a:srgbClr>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endParaRPr lang="zh-CN" altLang="en-US" sz="3200" dirty="0">
              <a:solidFill>
                <a:srgbClr val="FFFFFF"/>
              </a:solidFill>
            </a:endParaRPr>
          </a:p>
        </p:txBody>
      </p:sp>
      <p:pic>
        <p:nvPicPr>
          <p:cNvPr id="3" name="图片 2" descr="圆角矩形 1 拷贝"/>
          <p:cNvPicPr>
            <a:picLocks noChangeAspect="1"/>
          </p:cNvPicPr>
          <p:nvPr userDrawn="1"/>
        </p:nvPicPr>
        <p:blipFill>
          <a:blip r:embed="rId5"/>
          <a:stretch>
            <a:fillRect/>
          </a:stretch>
        </p:blipFill>
        <p:spPr>
          <a:xfrm>
            <a:off x="1114426" y="688341"/>
            <a:ext cx="777876" cy="90614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048000" y="2244726"/>
            <a:ext cx="18288000" cy="4775200"/>
          </a:xfrm>
        </p:spPr>
        <p:txBody>
          <a:bodyPr anchor="b"/>
          <a:lstStyle>
            <a:lvl1pPr algn="ctr">
              <a:defRPr sz="12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63700" y="3419476"/>
            <a:ext cx="21031200" cy="5705474"/>
          </a:xfrm>
        </p:spPr>
        <p:txBody>
          <a:bodyPr anchor="b"/>
          <a:lstStyle>
            <a:lvl1pPr>
              <a:defRPr sz="12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663700" y="9178926"/>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676400" y="3651250"/>
            <a:ext cx="10363200" cy="87026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12344400" y="3651250"/>
            <a:ext cx="10363200" cy="87026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8020008-6C88-46AD-8AFC-1761858623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3B3708-6707-462D-8DB5-AC85248A2B3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2" Type="http://schemas.openxmlformats.org/officeDocument/2006/relationships/theme" Target="../theme/theme2.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8" Type="http://schemas.openxmlformats.org/officeDocument/2006/relationships/theme" Target="../theme/theme4.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D1FB6549-A5E7-0145-9D86-29E451485F4F}" type="datetimeFigureOut">
              <a:rPr kumimoji="1" lang="zh-CN" altLang="en-US" smtClean="0"/>
            </a:fld>
            <a:endParaRPr kumimoji="1" lang="zh-CN" altLang="en-US"/>
          </a:p>
        </p:txBody>
      </p:sp>
      <p:sp>
        <p:nvSpPr>
          <p:cNvPr id="5" name="页脚占位符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AC2FEE6-E137-1C4F-B9CB-2CCAFB0E239A}"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676400" y="730250"/>
            <a:ext cx="21031200" cy="265112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68020008-6C88-46AD-8AFC-1761858623D3}" type="datetimeFigureOut">
              <a:rPr lang="zh-CN" altLang="en-US" smtClean="0"/>
            </a:fld>
            <a:endParaRPr lang="zh-CN" altLang="en-US"/>
          </a:p>
        </p:txBody>
      </p:sp>
      <p:sp>
        <p:nvSpPr>
          <p:cNvPr id="5" name="页脚占位符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F3B3708-6707-462D-8DB5-AC85248A2B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ct val="401000"/>
        </a:spcBef>
        <a:buFont typeface="Arial" panose="020B060402020209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ct val="201000"/>
        </a:spcBef>
        <a:buFont typeface="Arial" panose="020B060402020209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ct val="201000"/>
        </a:spcBef>
        <a:buFont typeface="Arial" panose="020B060402020209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ct val="201000"/>
        </a:spcBef>
        <a:buFont typeface="Arial" panose="020B060402020209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1219200" y="3200403"/>
            <a:ext cx="21945600" cy="905192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2"/>
          </p:nvPr>
        </p:nvSpPr>
        <p:spPr>
          <a:xfrm>
            <a:off x="1219200" y="12712701"/>
            <a:ext cx="5689600" cy="730251"/>
          </a:xfrm>
          <a:prstGeom prst="rect">
            <a:avLst/>
          </a:prstGeom>
        </p:spPr>
        <p:txBody>
          <a:bodyPr vert="horz" lIns="91440" tIns="45720" rIns="91440" bIns="45720" rtlCol="0" anchor="ctr"/>
          <a:lstStyle>
            <a:lvl1pPr algn="l">
              <a:defRPr sz="3200">
                <a:solidFill>
                  <a:schemeClr val="tx1">
                    <a:tint val="75000"/>
                  </a:schemeClr>
                </a:solidFill>
              </a:defRPr>
            </a:lvl1pPr>
          </a:lstStyle>
          <a:p>
            <a:fld id="{F9FCB14D-A2E7-4A82-90E2-F4C2E9DD2D31}" type="datetimeFigureOut">
              <a:rPr lang="en-US" smtClean="0"/>
            </a:fld>
            <a:endParaRPr lang="en-US"/>
          </a:p>
        </p:txBody>
      </p:sp>
      <p:sp>
        <p:nvSpPr>
          <p:cNvPr id="5" name="页脚占位符 4"/>
          <p:cNvSpPr>
            <a:spLocks noGrp="1"/>
          </p:cNvSpPr>
          <p:nvPr>
            <p:ph type="ftr" sz="quarter" idx="3"/>
          </p:nvPr>
        </p:nvSpPr>
        <p:spPr>
          <a:xfrm>
            <a:off x="8331200" y="12712701"/>
            <a:ext cx="7721600" cy="730251"/>
          </a:xfrm>
          <a:prstGeom prst="rect">
            <a:avLst/>
          </a:prstGeom>
        </p:spPr>
        <p:txBody>
          <a:bodyPr vert="horz" lIns="91440" tIns="45720" rIns="91440" bIns="45720" rtlCol="0" anchor="ctr"/>
          <a:lstStyle>
            <a:lvl1pPr algn="ctr">
              <a:defRPr sz="3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17475200" y="12712701"/>
            <a:ext cx="5689600" cy="730251"/>
          </a:xfrm>
          <a:prstGeom prst="rect">
            <a:avLst/>
          </a:prstGeom>
        </p:spPr>
        <p:txBody>
          <a:bodyPr vert="horz" lIns="91440" tIns="45720" rIns="91440" bIns="45720" rtlCol="0" anchor="ctr"/>
          <a:lstStyle>
            <a:lvl1pPr algn="r">
              <a:defRPr sz="3200">
                <a:solidFill>
                  <a:schemeClr val="tx1">
                    <a:tint val="75000"/>
                  </a:schemeClr>
                </a:solidFill>
              </a:defRPr>
            </a:lvl1pPr>
          </a:lstStyle>
          <a:p>
            <a:fld id="{61F40E54-CF9F-452D-8DF9-05B17CC278B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2438400" rtl="0" eaLnBrk="1" latinLnBrk="0" hangingPunct="1">
        <a:spcBef>
          <a:spcPct val="0"/>
        </a:spcBef>
        <a:buNone/>
        <a:defRPr sz="11735" kern="1200">
          <a:solidFill>
            <a:schemeClr val="tx1"/>
          </a:solidFill>
          <a:latin typeface="+mj-lt"/>
          <a:ea typeface="+mj-ea"/>
          <a:cs typeface="+mj-cs"/>
        </a:defRPr>
      </a:lvl1pPr>
    </p:titleStyle>
    <p:bodyStyle>
      <a:lvl1pPr marL="914400" indent="-914400" algn="l" defTabSz="2438400" rtl="0" eaLnBrk="1" latinLnBrk="0" hangingPunct="1">
        <a:spcBef>
          <a:spcPct val="53000"/>
        </a:spcBef>
        <a:buFont typeface="Arial" panose="020B0604020202090204" pitchFamily="34" charset="0"/>
        <a:buChar char="•"/>
        <a:defRPr sz="8535" kern="1200">
          <a:solidFill>
            <a:schemeClr val="tx1"/>
          </a:solidFill>
          <a:latin typeface="+mn-lt"/>
          <a:ea typeface="+mn-ea"/>
          <a:cs typeface="+mn-cs"/>
        </a:defRPr>
      </a:lvl1pPr>
      <a:lvl2pPr marL="1981200" indent="-762000" algn="l" defTabSz="2438400" rtl="0" eaLnBrk="1" latinLnBrk="0" hangingPunct="1">
        <a:spcBef>
          <a:spcPct val="53000"/>
        </a:spcBef>
        <a:buFont typeface="Arial" panose="020B0604020202090204" pitchFamily="34" charset="0"/>
        <a:buChar char="–"/>
        <a:defRPr sz="7465" kern="1200">
          <a:solidFill>
            <a:schemeClr val="tx1"/>
          </a:solidFill>
          <a:latin typeface="+mn-lt"/>
          <a:ea typeface="+mn-ea"/>
          <a:cs typeface="+mn-cs"/>
        </a:defRPr>
      </a:lvl2pPr>
      <a:lvl3pPr marL="3048000" indent="-609600" algn="l" defTabSz="2438400" rtl="0" eaLnBrk="1" latinLnBrk="0" hangingPunct="1">
        <a:spcBef>
          <a:spcPct val="53000"/>
        </a:spcBef>
        <a:buFont typeface="Arial" panose="020B0604020202090204" pitchFamily="34" charset="0"/>
        <a:buChar char="•"/>
        <a:defRPr sz="6400" kern="1200">
          <a:solidFill>
            <a:schemeClr val="tx1"/>
          </a:solidFill>
          <a:latin typeface="+mn-lt"/>
          <a:ea typeface="+mn-ea"/>
          <a:cs typeface="+mn-cs"/>
        </a:defRPr>
      </a:lvl3pPr>
      <a:lvl4pPr marL="42672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4pPr>
      <a:lvl5pPr marL="54864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5pPr>
      <a:lvl6pPr marL="67056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6pPr>
      <a:lvl7pPr marL="79248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7pPr>
      <a:lvl8pPr marL="91440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8pPr>
      <a:lvl9pPr marL="10363200" indent="-609600" algn="l" defTabSz="2438400" rtl="0" eaLnBrk="1" latinLnBrk="0" hangingPunct="1">
        <a:spcBef>
          <a:spcPct val="53000"/>
        </a:spcBef>
        <a:buFont typeface="Arial" panose="020B0604020202090204" pitchFamily="34" charset="0"/>
        <a:buChar char="•"/>
        <a:defRPr sz="5335" kern="1200">
          <a:solidFill>
            <a:schemeClr val="tx1"/>
          </a:solidFill>
          <a:latin typeface="+mn-lt"/>
          <a:ea typeface="+mn-ea"/>
          <a:cs typeface="+mn-cs"/>
        </a:defRPr>
      </a:lvl9pPr>
    </p:bodyStyle>
    <p:otherStyle>
      <a:defPPr>
        <a:defRPr lang="en-US"/>
      </a:defPPr>
      <a:lvl1pPr marL="0" algn="l" defTabSz="2438400" rtl="0" eaLnBrk="1" latinLnBrk="0" hangingPunct="1">
        <a:defRPr sz="4800" kern="1200">
          <a:solidFill>
            <a:schemeClr val="tx1"/>
          </a:solidFill>
          <a:latin typeface="+mn-lt"/>
          <a:ea typeface="+mn-ea"/>
          <a:cs typeface="+mn-cs"/>
        </a:defRPr>
      </a:lvl1pPr>
      <a:lvl2pPr marL="1219200" algn="l" defTabSz="2438400" rtl="0" eaLnBrk="1" latinLnBrk="0" hangingPunct="1">
        <a:defRPr sz="4800" kern="1200">
          <a:solidFill>
            <a:schemeClr val="tx1"/>
          </a:solidFill>
          <a:latin typeface="+mn-lt"/>
          <a:ea typeface="+mn-ea"/>
          <a:cs typeface="+mn-cs"/>
        </a:defRPr>
      </a:lvl2pPr>
      <a:lvl3pPr marL="2438400" algn="l" defTabSz="2438400" rtl="0" eaLnBrk="1" latinLnBrk="0" hangingPunct="1">
        <a:defRPr sz="4800" kern="1200">
          <a:solidFill>
            <a:schemeClr val="tx1"/>
          </a:solidFill>
          <a:latin typeface="+mn-lt"/>
          <a:ea typeface="+mn-ea"/>
          <a:cs typeface="+mn-cs"/>
        </a:defRPr>
      </a:lvl3pPr>
      <a:lvl4pPr marL="3657600" algn="l" defTabSz="2438400" rtl="0" eaLnBrk="1" latinLnBrk="0" hangingPunct="1">
        <a:defRPr sz="4800" kern="1200">
          <a:solidFill>
            <a:schemeClr val="tx1"/>
          </a:solidFill>
          <a:latin typeface="+mn-lt"/>
          <a:ea typeface="+mn-ea"/>
          <a:cs typeface="+mn-cs"/>
        </a:defRPr>
      </a:lvl4pPr>
      <a:lvl5pPr marL="4876800" algn="l" defTabSz="2438400" rtl="0" eaLnBrk="1" latinLnBrk="0" hangingPunct="1">
        <a:defRPr sz="4800" kern="1200">
          <a:solidFill>
            <a:schemeClr val="tx1"/>
          </a:solidFill>
          <a:latin typeface="+mn-lt"/>
          <a:ea typeface="+mn-ea"/>
          <a:cs typeface="+mn-cs"/>
        </a:defRPr>
      </a:lvl5pPr>
      <a:lvl6pPr marL="6096000" algn="l" defTabSz="2438400" rtl="0" eaLnBrk="1" latinLnBrk="0" hangingPunct="1">
        <a:defRPr sz="4800" kern="1200">
          <a:solidFill>
            <a:schemeClr val="tx1"/>
          </a:solidFill>
          <a:latin typeface="+mn-lt"/>
          <a:ea typeface="+mn-ea"/>
          <a:cs typeface="+mn-cs"/>
        </a:defRPr>
      </a:lvl6pPr>
      <a:lvl7pPr marL="7315200" algn="l" defTabSz="2438400" rtl="0" eaLnBrk="1" latinLnBrk="0" hangingPunct="1">
        <a:defRPr sz="4800" kern="1200">
          <a:solidFill>
            <a:schemeClr val="tx1"/>
          </a:solidFill>
          <a:latin typeface="+mn-lt"/>
          <a:ea typeface="+mn-ea"/>
          <a:cs typeface="+mn-cs"/>
        </a:defRPr>
      </a:lvl7pPr>
      <a:lvl8pPr marL="8534400" algn="l" defTabSz="2438400" rtl="0" eaLnBrk="1" latinLnBrk="0" hangingPunct="1">
        <a:defRPr sz="4800" kern="1200">
          <a:solidFill>
            <a:schemeClr val="tx1"/>
          </a:solidFill>
          <a:latin typeface="+mn-lt"/>
          <a:ea typeface="+mn-ea"/>
          <a:cs typeface="+mn-cs"/>
        </a:defRPr>
      </a:lvl8pPr>
      <a:lvl9pPr marL="9753600" algn="l" defTabSz="2438400" rtl="0" eaLnBrk="1" latinLnBrk="0" hangingPunct="1">
        <a:defRPr sz="4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1" y="952501"/>
            <a:ext cx="21005800" cy="228600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1" y="3238501"/>
            <a:ext cx="21005800" cy="9207501"/>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2" y="13081000"/>
            <a:ext cx="453237" cy="469901"/>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fld>
            <a:endParaRPr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p:push/>
  </p:transition>
  <p:txStyles>
    <p:titleStyle>
      <a:lvl1pPr marL="0" marR="0" indent="0" algn="ctr" defTabSz="826135" rtl="0" latinLnBrk="0">
        <a:lnSpc>
          <a:spcPct val="100000"/>
        </a:lnSpc>
        <a:spcBef>
          <a:spcPct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6135" rtl="0" latinLnBrk="0">
        <a:lnSpc>
          <a:spcPct val="100000"/>
        </a:lnSpc>
        <a:spcBef>
          <a:spcPct val="1180000"/>
        </a:spcBef>
        <a:spcAft>
          <a:spcPts val="0"/>
        </a:spcAft>
        <a:buClrTx/>
        <a:buSzPct val="75000"/>
        <a:buFontTx/>
        <a:buChar char="•"/>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6135" rtl="0" latinLnBrk="0">
        <a:lnSpc>
          <a:spcPct val="100000"/>
        </a:lnSpc>
        <a:spcBef>
          <a:spcPct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4" Type="http://schemas.openxmlformats.org/officeDocument/2006/relationships/notesSlide" Target="../notesSlides/notesSlide7.xml"/><Relationship Id="rId13" Type="http://schemas.openxmlformats.org/officeDocument/2006/relationships/slideLayout" Target="../slideLayouts/slideLayout12.xml"/><Relationship Id="rId12" Type="http://schemas.openxmlformats.org/officeDocument/2006/relationships/image" Target="../media/image23.png"/><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image" Target="../media/image5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image" Target="../media/image56.png"/></Relationships>
</file>

<file path=ppt/slides/_rels/slide1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2" Type="http://schemas.openxmlformats.org/officeDocument/2006/relationships/slideLayout" Target="../slideLayouts/slideLayout12.xml"/><Relationship Id="rId51" Type="http://schemas.openxmlformats.org/officeDocument/2006/relationships/image" Target="../media/image23.png"/><Relationship Id="rId50" Type="http://schemas.openxmlformats.org/officeDocument/2006/relationships/tags" Target="../tags/tag118.xml"/><Relationship Id="rId5" Type="http://schemas.openxmlformats.org/officeDocument/2006/relationships/image" Target="../media/image57.png"/><Relationship Id="rId49" Type="http://schemas.openxmlformats.org/officeDocument/2006/relationships/image" Target="../media/image69.png"/><Relationship Id="rId48" Type="http://schemas.openxmlformats.org/officeDocument/2006/relationships/tags" Target="../tags/tag117.xml"/><Relationship Id="rId47" Type="http://schemas.openxmlformats.org/officeDocument/2006/relationships/image" Target="../media/image68.png"/><Relationship Id="rId46" Type="http://schemas.openxmlformats.org/officeDocument/2006/relationships/image" Target="../media/image67.png"/><Relationship Id="rId45" Type="http://schemas.openxmlformats.org/officeDocument/2006/relationships/tags" Target="../tags/tag116.xml"/><Relationship Id="rId44" Type="http://schemas.openxmlformats.org/officeDocument/2006/relationships/tags" Target="../tags/tag115.xml"/><Relationship Id="rId43" Type="http://schemas.openxmlformats.org/officeDocument/2006/relationships/image" Target="../media/image66.png"/><Relationship Id="rId42" Type="http://schemas.openxmlformats.org/officeDocument/2006/relationships/image" Target="../media/image65.png"/><Relationship Id="rId41" Type="http://schemas.openxmlformats.org/officeDocument/2006/relationships/tags" Target="../tags/tag114.xml"/><Relationship Id="rId40" Type="http://schemas.openxmlformats.org/officeDocument/2006/relationships/tags" Target="../tags/tag113.xml"/><Relationship Id="rId4" Type="http://schemas.openxmlformats.org/officeDocument/2006/relationships/tags" Target="../tags/tag85.xml"/><Relationship Id="rId39" Type="http://schemas.openxmlformats.org/officeDocument/2006/relationships/image" Target="../media/image64.png"/><Relationship Id="rId38" Type="http://schemas.openxmlformats.org/officeDocument/2006/relationships/tags" Target="../tags/tag112.xml"/><Relationship Id="rId37" Type="http://schemas.openxmlformats.org/officeDocument/2006/relationships/tags" Target="../tags/tag111.xml"/><Relationship Id="rId36" Type="http://schemas.openxmlformats.org/officeDocument/2006/relationships/tags" Target="../tags/tag110.xml"/><Relationship Id="rId35" Type="http://schemas.openxmlformats.org/officeDocument/2006/relationships/tags" Target="../tags/tag109.xml"/><Relationship Id="rId34" Type="http://schemas.openxmlformats.org/officeDocument/2006/relationships/tags" Target="../tags/tag108.xml"/><Relationship Id="rId33" Type="http://schemas.openxmlformats.org/officeDocument/2006/relationships/tags" Target="../tags/tag107.xml"/><Relationship Id="rId32" Type="http://schemas.openxmlformats.org/officeDocument/2006/relationships/tags" Target="../tags/tag106.xml"/><Relationship Id="rId31" Type="http://schemas.openxmlformats.org/officeDocument/2006/relationships/tags" Target="../tags/tag105.xml"/><Relationship Id="rId30" Type="http://schemas.openxmlformats.org/officeDocument/2006/relationships/tags" Target="../tags/tag104.xml"/><Relationship Id="rId3" Type="http://schemas.openxmlformats.org/officeDocument/2006/relationships/tags" Target="../tags/tag84.xml"/><Relationship Id="rId29" Type="http://schemas.openxmlformats.org/officeDocument/2006/relationships/tags" Target="../tags/tag103.xml"/><Relationship Id="rId28" Type="http://schemas.openxmlformats.org/officeDocument/2006/relationships/image" Target="../media/image63.png"/><Relationship Id="rId27" Type="http://schemas.openxmlformats.org/officeDocument/2006/relationships/image" Target="../media/image62.png"/><Relationship Id="rId26" Type="http://schemas.openxmlformats.org/officeDocument/2006/relationships/tags" Target="../tags/tag102.xml"/><Relationship Id="rId25" Type="http://schemas.openxmlformats.org/officeDocument/2006/relationships/tags" Target="../tags/tag101.xml"/><Relationship Id="rId24" Type="http://schemas.openxmlformats.org/officeDocument/2006/relationships/tags" Target="../tags/tag100.xml"/><Relationship Id="rId23" Type="http://schemas.openxmlformats.org/officeDocument/2006/relationships/tags" Target="../tags/tag99.xml"/><Relationship Id="rId22" Type="http://schemas.openxmlformats.org/officeDocument/2006/relationships/image" Target="../media/image61.png"/><Relationship Id="rId21" Type="http://schemas.openxmlformats.org/officeDocument/2006/relationships/tags" Target="../tags/tag98.xml"/><Relationship Id="rId20" Type="http://schemas.openxmlformats.org/officeDocument/2006/relationships/image" Target="../media/image60.png"/><Relationship Id="rId2" Type="http://schemas.openxmlformats.org/officeDocument/2006/relationships/tags" Target="../tags/tag83.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image" Target="../media/image59.png"/><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image" Target="../media/image58.png"/><Relationship Id="rId1" Type="http://schemas.openxmlformats.org/officeDocument/2006/relationships/tags" Target="../tags/tag82.xml"/></Relationships>
</file>

<file path=ppt/slides/_rels/slide13.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0" Type="http://schemas.openxmlformats.org/officeDocument/2006/relationships/slideLayout" Target="../slideLayouts/slideLayout12.xml"/><Relationship Id="rId2" Type="http://schemas.openxmlformats.org/officeDocument/2006/relationships/tags" Target="../tags/tag120.xml"/><Relationship Id="rId19" Type="http://schemas.openxmlformats.org/officeDocument/2006/relationships/image" Target="../media/image23.png"/><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19.xml"/></Relationships>
</file>

<file path=ppt/slides/_rels/slide14.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3" Type="http://schemas.openxmlformats.org/officeDocument/2006/relationships/notesSlide" Target="../notesSlides/notesSlide9.xml"/><Relationship Id="rId12" Type="http://schemas.openxmlformats.org/officeDocument/2006/relationships/slideLayout" Target="../slideLayouts/slideLayout12.xml"/><Relationship Id="rId11" Type="http://schemas.openxmlformats.org/officeDocument/2006/relationships/image" Target="../media/image23.png"/><Relationship Id="rId10" Type="http://schemas.openxmlformats.org/officeDocument/2006/relationships/tags" Target="../tags/tag146.xml"/><Relationship Id="rId1" Type="http://schemas.openxmlformats.org/officeDocument/2006/relationships/tags" Target="../tags/tag137.xml"/></Relationships>
</file>

<file path=ppt/slides/_rels/slide15.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4" Type="http://schemas.openxmlformats.org/officeDocument/2006/relationships/notesSlide" Target="../notesSlides/notesSlide10.xml"/><Relationship Id="rId13" Type="http://schemas.openxmlformats.org/officeDocument/2006/relationships/slideLayout" Target="../slideLayouts/slideLayout12.xml"/><Relationship Id="rId12" Type="http://schemas.openxmlformats.org/officeDocument/2006/relationships/image" Target="../media/image23.png"/><Relationship Id="rId11" Type="http://schemas.openxmlformats.org/officeDocument/2006/relationships/image" Target="../media/image70.png"/><Relationship Id="rId10" Type="http://schemas.openxmlformats.org/officeDocument/2006/relationships/tags" Target="../tags/tag156.xml"/><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3" Type="http://schemas.openxmlformats.org/officeDocument/2006/relationships/slideLayout" Target="../slideLayouts/slideLayout12.xml"/><Relationship Id="rId42" Type="http://schemas.openxmlformats.org/officeDocument/2006/relationships/image" Target="../media/image23.png"/><Relationship Id="rId41" Type="http://schemas.openxmlformats.org/officeDocument/2006/relationships/tags" Target="../tags/tag193.xml"/><Relationship Id="rId40" Type="http://schemas.openxmlformats.org/officeDocument/2006/relationships/image" Target="../media/image74.png"/><Relationship Id="rId4" Type="http://schemas.openxmlformats.org/officeDocument/2006/relationships/tags" Target="../tags/tag160.xml"/><Relationship Id="rId39" Type="http://schemas.openxmlformats.org/officeDocument/2006/relationships/image" Target="../media/image73.png"/><Relationship Id="rId38" Type="http://schemas.openxmlformats.org/officeDocument/2006/relationships/tags" Target="../tags/tag192.xml"/><Relationship Id="rId37" Type="http://schemas.openxmlformats.org/officeDocument/2006/relationships/tags" Target="../tags/tag191.xml"/><Relationship Id="rId36" Type="http://schemas.openxmlformats.org/officeDocument/2006/relationships/tags" Target="../tags/tag190.xml"/><Relationship Id="rId35" Type="http://schemas.openxmlformats.org/officeDocument/2006/relationships/tags" Target="../tags/tag189.xml"/><Relationship Id="rId34" Type="http://schemas.openxmlformats.org/officeDocument/2006/relationships/tags" Target="../tags/tag188.xml"/><Relationship Id="rId33" Type="http://schemas.openxmlformats.org/officeDocument/2006/relationships/tags" Target="../tags/tag187.xml"/><Relationship Id="rId32" Type="http://schemas.openxmlformats.org/officeDocument/2006/relationships/tags" Target="../tags/tag186.xml"/><Relationship Id="rId31" Type="http://schemas.openxmlformats.org/officeDocument/2006/relationships/tags" Target="../tags/tag185.xml"/><Relationship Id="rId30" Type="http://schemas.openxmlformats.org/officeDocument/2006/relationships/tags" Target="../tags/tag184.xml"/><Relationship Id="rId3" Type="http://schemas.openxmlformats.org/officeDocument/2006/relationships/tags" Target="../tags/tag159.xml"/><Relationship Id="rId29" Type="http://schemas.openxmlformats.org/officeDocument/2006/relationships/tags" Target="../tags/tag183.xml"/><Relationship Id="rId28" Type="http://schemas.openxmlformats.org/officeDocument/2006/relationships/tags" Target="../tags/tag182.xml"/><Relationship Id="rId27" Type="http://schemas.openxmlformats.org/officeDocument/2006/relationships/tags" Target="../tags/tag181.xml"/><Relationship Id="rId26" Type="http://schemas.openxmlformats.org/officeDocument/2006/relationships/tags" Target="../tags/tag180.xml"/><Relationship Id="rId25" Type="http://schemas.openxmlformats.org/officeDocument/2006/relationships/tags" Target="../tags/tag179.xml"/><Relationship Id="rId24" Type="http://schemas.openxmlformats.org/officeDocument/2006/relationships/tags" Target="../tags/tag178.xml"/><Relationship Id="rId23" Type="http://schemas.openxmlformats.org/officeDocument/2006/relationships/image" Target="../media/image72.png"/><Relationship Id="rId22" Type="http://schemas.openxmlformats.org/officeDocument/2006/relationships/image" Target="../media/image71.png"/><Relationship Id="rId21" Type="http://schemas.openxmlformats.org/officeDocument/2006/relationships/tags" Target="../tags/tag177.xml"/><Relationship Id="rId20" Type="http://schemas.openxmlformats.org/officeDocument/2006/relationships/tags" Target="../tags/tag176.xml"/><Relationship Id="rId2" Type="http://schemas.openxmlformats.org/officeDocument/2006/relationships/tags" Target="../tags/tag158.xml"/><Relationship Id="rId19" Type="http://schemas.openxmlformats.org/officeDocument/2006/relationships/tags" Target="../tags/tag175.xml"/><Relationship Id="rId18" Type="http://schemas.openxmlformats.org/officeDocument/2006/relationships/tags" Target="../tags/tag174.xml"/><Relationship Id="rId17" Type="http://schemas.openxmlformats.org/officeDocument/2006/relationships/tags" Target="../tags/tag173.xml"/><Relationship Id="rId16" Type="http://schemas.openxmlformats.org/officeDocument/2006/relationships/tags" Target="../tags/tag172.xml"/><Relationship Id="rId15" Type="http://schemas.openxmlformats.org/officeDocument/2006/relationships/tags" Target="../tags/tag171.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57.xml"/></Relationships>
</file>

<file path=ppt/slides/_rels/slide17.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2" Type="http://schemas.openxmlformats.org/officeDocument/2006/relationships/notesSlide" Target="../notesSlides/notesSlide11.xml"/><Relationship Id="rId11" Type="http://schemas.openxmlformats.org/officeDocument/2006/relationships/slideLayout" Target="../slideLayouts/slideLayout12.xml"/><Relationship Id="rId10" Type="http://schemas.openxmlformats.org/officeDocument/2006/relationships/image" Target="../media/image23.png"/><Relationship Id="rId1" Type="http://schemas.openxmlformats.org/officeDocument/2006/relationships/image" Target="../media/image75.jpeg"/></Relationships>
</file>

<file path=ppt/slides/_rels/slide18.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77.png"/><Relationship Id="rId12" Type="http://schemas.openxmlformats.org/officeDocument/2006/relationships/notesSlide" Target="../notesSlides/notesSlide12.xml"/><Relationship Id="rId11" Type="http://schemas.openxmlformats.org/officeDocument/2006/relationships/slideLayout" Target="../slideLayouts/slideLayout12.xml"/><Relationship Id="rId10" Type="http://schemas.openxmlformats.org/officeDocument/2006/relationships/image" Target="../media/image23.png"/><Relationship Id="rId1" Type="http://schemas.openxmlformats.org/officeDocument/2006/relationships/image" Target="../media/image76.png"/></Relationships>
</file>

<file path=ppt/slides/_rels/slide19.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8" Type="http://schemas.openxmlformats.org/officeDocument/2006/relationships/notesSlide" Target="../notesSlides/notesSlide13.xml"/><Relationship Id="rId47" Type="http://schemas.openxmlformats.org/officeDocument/2006/relationships/slideLayout" Target="../slideLayouts/slideLayout12.xml"/><Relationship Id="rId46" Type="http://schemas.openxmlformats.org/officeDocument/2006/relationships/image" Target="../media/image23.png"/><Relationship Id="rId45" Type="http://schemas.openxmlformats.org/officeDocument/2006/relationships/tags" Target="../tags/tag253.xml"/><Relationship Id="rId44" Type="http://schemas.openxmlformats.org/officeDocument/2006/relationships/tags" Target="../tags/tag252.xml"/><Relationship Id="rId43" Type="http://schemas.openxmlformats.org/officeDocument/2006/relationships/tags" Target="../tags/tag251.xml"/><Relationship Id="rId42" Type="http://schemas.openxmlformats.org/officeDocument/2006/relationships/tags" Target="../tags/tag250.xml"/><Relationship Id="rId41" Type="http://schemas.openxmlformats.org/officeDocument/2006/relationships/tags" Target="../tags/tag249.xml"/><Relationship Id="rId40" Type="http://schemas.openxmlformats.org/officeDocument/2006/relationships/tags" Target="../tags/tag248.xml"/><Relationship Id="rId4" Type="http://schemas.openxmlformats.org/officeDocument/2006/relationships/tags" Target="../tags/tag212.xml"/><Relationship Id="rId39" Type="http://schemas.openxmlformats.org/officeDocument/2006/relationships/tags" Target="../tags/tag247.xml"/><Relationship Id="rId38" Type="http://schemas.openxmlformats.org/officeDocument/2006/relationships/tags" Target="../tags/tag246.xml"/><Relationship Id="rId37" Type="http://schemas.openxmlformats.org/officeDocument/2006/relationships/tags" Target="../tags/tag245.xml"/><Relationship Id="rId36" Type="http://schemas.openxmlformats.org/officeDocument/2006/relationships/tags" Target="../tags/tag244.xml"/><Relationship Id="rId35" Type="http://schemas.openxmlformats.org/officeDocument/2006/relationships/tags" Target="../tags/tag243.xml"/><Relationship Id="rId34" Type="http://schemas.openxmlformats.org/officeDocument/2006/relationships/tags" Target="../tags/tag242.xml"/><Relationship Id="rId33" Type="http://schemas.openxmlformats.org/officeDocument/2006/relationships/tags" Target="../tags/tag241.xml"/><Relationship Id="rId32" Type="http://schemas.openxmlformats.org/officeDocument/2006/relationships/tags" Target="../tags/tag240.xml"/><Relationship Id="rId31" Type="http://schemas.openxmlformats.org/officeDocument/2006/relationships/tags" Target="../tags/tag239.xml"/><Relationship Id="rId30" Type="http://schemas.openxmlformats.org/officeDocument/2006/relationships/tags" Target="../tags/tag238.xml"/><Relationship Id="rId3" Type="http://schemas.openxmlformats.org/officeDocument/2006/relationships/tags" Target="../tags/tag211.xml"/><Relationship Id="rId29" Type="http://schemas.openxmlformats.org/officeDocument/2006/relationships/tags" Target="../tags/tag237.xml"/><Relationship Id="rId28" Type="http://schemas.openxmlformats.org/officeDocument/2006/relationships/tags" Target="../tags/tag236.xml"/><Relationship Id="rId27" Type="http://schemas.openxmlformats.org/officeDocument/2006/relationships/tags" Target="../tags/tag235.xml"/><Relationship Id="rId26" Type="http://schemas.openxmlformats.org/officeDocument/2006/relationships/tags" Target="../tags/tag234.xml"/><Relationship Id="rId25" Type="http://schemas.openxmlformats.org/officeDocument/2006/relationships/tags" Target="../tags/tag233.xml"/><Relationship Id="rId24" Type="http://schemas.openxmlformats.org/officeDocument/2006/relationships/tags" Target="../tags/tag232.xml"/><Relationship Id="rId23" Type="http://schemas.openxmlformats.org/officeDocument/2006/relationships/tags" Target="../tags/tag231.xml"/><Relationship Id="rId22" Type="http://schemas.openxmlformats.org/officeDocument/2006/relationships/tags" Target="../tags/tag230.xml"/><Relationship Id="rId21" Type="http://schemas.openxmlformats.org/officeDocument/2006/relationships/tags" Target="../tags/tag229.xml"/><Relationship Id="rId20" Type="http://schemas.openxmlformats.org/officeDocument/2006/relationships/tags" Target="../tags/tag228.xml"/><Relationship Id="rId2" Type="http://schemas.openxmlformats.org/officeDocument/2006/relationships/tags" Target="../tags/tag210.xml"/><Relationship Id="rId19" Type="http://schemas.openxmlformats.org/officeDocument/2006/relationships/tags" Target="../tags/tag227.xml"/><Relationship Id="rId18" Type="http://schemas.openxmlformats.org/officeDocument/2006/relationships/tags" Target="../tags/tag226.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09.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7" Type="http://schemas.openxmlformats.org/officeDocument/2006/relationships/notesSlide" Target="../notesSlides/notesSlide1.xml"/><Relationship Id="rId36" Type="http://schemas.openxmlformats.org/officeDocument/2006/relationships/slideLayout" Target="../slideLayouts/slideLayout12.xml"/><Relationship Id="rId35" Type="http://schemas.openxmlformats.org/officeDocument/2006/relationships/image" Target="../media/image23.png"/><Relationship Id="rId34" Type="http://schemas.openxmlformats.org/officeDocument/2006/relationships/tags" Target="../tags/tag26.xml"/><Relationship Id="rId33" Type="http://schemas.openxmlformats.org/officeDocument/2006/relationships/tags" Target="../tags/tag25.xml"/><Relationship Id="rId32" Type="http://schemas.openxmlformats.org/officeDocument/2006/relationships/tags" Target="../tags/tag24.xml"/><Relationship Id="rId31" Type="http://schemas.openxmlformats.org/officeDocument/2006/relationships/image" Target="../media/image22.png"/><Relationship Id="rId30" Type="http://schemas.openxmlformats.org/officeDocument/2006/relationships/image" Target="../media/image21.png"/><Relationship Id="rId3" Type="http://schemas.openxmlformats.org/officeDocument/2006/relationships/tags" Target="../tags/tag3.xml"/><Relationship Id="rId29" Type="http://schemas.openxmlformats.org/officeDocument/2006/relationships/image" Target="../media/image20.png"/><Relationship Id="rId28" Type="http://schemas.openxmlformats.org/officeDocument/2006/relationships/tags" Target="../tags/tag23.xml"/><Relationship Id="rId27" Type="http://schemas.openxmlformats.org/officeDocument/2006/relationships/tags" Target="../tags/tag22.xml"/><Relationship Id="rId26" Type="http://schemas.openxmlformats.org/officeDocument/2006/relationships/tags" Target="../tags/tag21.xml"/><Relationship Id="rId25" Type="http://schemas.openxmlformats.org/officeDocument/2006/relationships/image" Target="../media/image19.png"/><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image" Target="../media/image18.png"/><Relationship Id="rId21" Type="http://schemas.openxmlformats.org/officeDocument/2006/relationships/tags" Target="../tags/tag18.xml"/><Relationship Id="rId20" Type="http://schemas.openxmlformats.org/officeDocument/2006/relationships/image" Target="../media/image17.png"/><Relationship Id="rId2" Type="http://schemas.openxmlformats.org/officeDocument/2006/relationships/tags" Target="../tags/tag2.xml"/><Relationship Id="rId19" Type="http://schemas.openxmlformats.org/officeDocument/2006/relationships/tags" Target="../tags/tag17.xml"/><Relationship Id="rId18" Type="http://schemas.openxmlformats.org/officeDocument/2006/relationships/image" Target="../media/image16.png"/><Relationship Id="rId17" Type="http://schemas.openxmlformats.org/officeDocument/2006/relationships/tags" Target="../tags/tag16.xml"/><Relationship Id="rId16" Type="http://schemas.openxmlformats.org/officeDocument/2006/relationships/image" Target="../media/image15.pn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image" Target="../media/image85.jpeg"/><Relationship Id="rId7" Type="http://schemas.openxmlformats.org/officeDocument/2006/relationships/image" Target="../media/image84.jpe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5" Type="http://schemas.openxmlformats.org/officeDocument/2006/relationships/notesSlide" Target="../notesSlides/notesSlide14.xml"/><Relationship Id="rId14" Type="http://schemas.openxmlformats.org/officeDocument/2006/relationships/slideLayout" Target="../slideLayouts/slideLayout12.xml"/><Relationship Id="rId13" Type="http://schemas.openxmlformats.org/officeDocument/2006/relationships/image" Target="../media/image23.png"/><Relationship Id="rId12" Type="http://schemas.openxmlformats.org/officeDocument/2006/relationships/image" Target="../media/image89.png"/><Relationship Id="rId11" Type="http://schemas.openxmlformats.org/officeDocument/2006/relationships/image" Target="../media/image88.png"/><Relationship Id="rId10" Type="http://schemas.openxmlformats.org/officeDocument/2006/relationships/image" Target="../media/image87.emf"/><Relationship Id="rId1" Type="http://schemas.openxmlformats.org/officeDocument/2006/relationships/image" Target="../media/image78.png"/></Relationships>
</file>

<file path=ppt/slides/_rels/slide21.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5" Type="http://schemas.openxmlformats.org/officeDocument/2006/relationships/slideLayout" Target="../slideLayouts/slideLayout12.xml"/><Relationship Id="rId24" Type="http://schemas.openxmlformats.org/officeDocument/2006/relationships/image" Target="../media/image93.png"/><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tags" Target="../tags/tag255.xml"/><Relationship Id="rId19" Type="http://schemas.openxmlformats.org/officeDocument/2006/relationships/tags" Target="../tags/tag269.xml"/><Relationship Id="rId18" Type="http://schemas.openxmlformats.org/officeDocument/2006/relationships/image" Target="../media/image92.png"/><Relationship Id="rId17" Type="http://schemas.openxmlformats.org/officeDocument/2006/relationships/tags" Target="../tags/tag268.xml"/><Relationship Id="rId16" Type="http://schemas.openxmlformats.org/officeDocument/2006/relationships/tags" Target="../tags/tag267.xml"/><Relationship Id="rId15" Type="http://schemas.openxmlformats.org/officeDocument/2006/relationships/image" Target="../media/image91.png"/><Relationship Id="rId14" Type="http://schemas.openxmlformats.org/officeDocument/2006/relationships/tags" Target="../tags/tag266.xml"/><Relationship Id="rId13" Type="http://schemas.openxmlformats.org/officeDocument/2006/relationships/tags" Target="../tags/tag265.xml"/><Relationship Id="rId12" Type="http://schemas.openxmlformats.org/officeDocument/2006/relationships/image" Target="../media/image90.png"/><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4.xml"/></Relationships>
</file>

<file path=ppt/slides/_rels/slide22.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image" Target="../media/image95.png"/><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image" Target="../media/image94.png"/><Relationship Id="rId15" Type="http://schemas.openxmlformats.org/officeDocument/2006/relationships/notesSlide" Target="../notesSlides/notesSlide15.xml"/><Relationship Id="rId14" Type="http://schemas.openxmlformats.org/officeDocument/2006/relationships/slideLayout" Target="../slideLayouts/slideLayout12.xml"/><Relationship Id="rId13" Type="http://schemas.openxmlformats.org/officeDocument/2006/relationships/image" Target="../media/image23.png"/><Relationship Id="rId12" Type="http://schemas.openxmlformats.org/officeDocument/2006/relationships/image" Target="../media/image96.png"/><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4.xml"/></Relationships>
</file>

<file path=ppt/slides/_rels/slide23.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7" Type="http://schemas.openxmlformats.org/officeDocument/2006/relationships/notesSlide" Target="../notesSlides/notesSlide16.xml"/><Relationship Id="rId16" Type="http://schemas.openxmlformats.org/officeDocument/2006/relationships/slideLayout" Target="../slideLayouts/slideLayout12.xml"/><Relationship Id="rId15" Type="http://schemas.openxmlformats.org/officeDocument/2006/relationships/image" Target="../media/image23.png"/><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tags" Target="../tags/tag283.xml"/></Relationships>
</file>

<file path=ppt/slides/_rels/slide24.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2" Type="http://schemas.openxmlformats.org/officeDocument/2006/relationships/slideLayout" Target="../slideLayouts/slideLayout12.xml"/><Relationship Id="rId71" Type="http://schemas.openxmlformats.org/officeDocument/2006/relationships/image" Target="../media/image23.png"/><Relationship Id="rId70" Type="http://schemas.openxmlformats.org/officeDocument/2006/relationships/tags" Target="../tags/tag366.xml"/><Relationship Id="rId7" Type="http://schemas.openxmlformats.org/officeDocument/2006/relationships/tags" Target="../tags/tag303.xml"/><Relationship Id="rId69" Type="http://schemas.openxmlformats.org/officeDocument/2006/relationships/tags" Target="../tags/tag365.xml"/><Relationship Id="rId68" Type="http://schemas.openxmlformats.org/officeDocument/2006/relationships/tags" Target="../tags/tag364.xml"/><Relationship Id="rId67" Type="http://schemas.openxmlformats.org/officeDocument/2006/relationships/tags" Target="../tags/tag363.xml"/><Relationship Id="rId66" Type="http://schemas.openxmlformats.org/officeDocument/2006/relationships/tags" Target="../tags/tag362.xml"/><Relationship Id="rId65" Type="http://schemas.openxmlformats.org/officeDocument/2006/relationships/tags" Target="../tags/tag361.xml"/><Relationship Id="rId64" Type="http://schemas.openxmlformats.org/officeDocument/2006/relationships/tags" Target="../tags/tag360.xml"/><Relationship Id="rId63" Type="http://schemas.openxmlformats.org/officeDocument/2006/relationships/tags" Target="../tags/tag359.xml"/><Relationship Id="rId62" Type="http://schemas.openxmlformats.org/officeDocument/2006/relationships/tags" Target="../tags/tag358.xml"/><Relationship Id="rId61" Type="http://schemas.openxmlformats.org/officeDocument/2006/relationships/tags" Target="../tags/tag357.xml"/><Relationship Id="rId60" Type="http://schemas.openxmlformats.org/officeDocument/2006/relationships/tags" Target="../tags/tag356.xml"/><Relationship Id="rId6" Type="http://schemas.openxmlformats.org/officeDocument/2006/relationships/tags" Target="../tags/tag302.xml"/><Relationship Id="rId59" Type="http://schemas.openxmlformats.org/officeDocument/2006/relationships/tags" Target="../tags/tag355.xml"/><Relationship Id="rId58" Type="http://schemas.openxmlformats.org/officeDocument/2006/relationships/tags" Target="../tags/tag354.xml"/><Relationship Id="rId57" Type="http://schemas.openxmlformats.org/officeDocument/2006/relationships/tags" Target="../tags/tag353.xml"/><Relationship Id="rId56" Type="http://schemas.openxmlformats.org/officeDocument/2006/relationships/tags" Target="../tags/tag352.xml"/><Relationship Id="rId55" Type="http://schemas.openxmlformats.org/officeDocument/2006/relationships/tags" Target="../tags/tag351.xml"/><Relationship Id="rId54" Type="http://schemas.openxmlformats.org/officeDocument/2006/relationships/tags" Target="../tags/tag350.xml"/><Relationship Id="rId53" Type="http://schemas.openxmlformats.org/officeDocument/2006/relationships/tags" Target="../tags/tag349.xml"/><Relationship Id="rId52" Type="http://schemas.openxmlformats.org/officeDocument/2006/relationships/tags" Target="../tags/tag348.xml"/><Relationship Id="rId51" Type="http://schemas.openxmlformats.org/officeDocument/2006/relationships/tags" Target="../tags/tag347.xml"/><Relationship Id="rId50" Type="http://schemas.openxmlformats.org/officeDocument/2006/relationships/tags" Target="../tags/tag346.xml"/><Relationship Id="rId5" Type="http://schemas.openxmlformats.org/officeDocument/2006/relationships/tags" Target="../tags/tag301.xml"/><Relationship Id="rId49" Type="http://schemas.openxmlformats.org/officeDocument/2006/relationships/tags" Target="../tags/tag345.xml"/><Relationship Id="rId48" Type="http://schemas.openxmlformats.org/officeDocument/2006/relationships/tags" Target="../tags/tag344.xml"/><Relationship Id="rId47" Type="http://schemas.openxmlformats.org/officeDocument/2006/relationships/tags" Target="../tags/tag343.xml"/><Relationship Id="rId46" Type="http://schemas.openxmlformats.org/officeDocument/2006/relationships/tags" Target="../tags/tag342.xml"/><Relationship Id="rId45" Type="http://schemas.openxmlformats.org/officeDocument/2006/relationships/tags" Target="../tags/tag341.xml"/><Relationship Id="rId44" Type="http://schemas.openxmlformats.org/officeDocument/2006/relationships/tags" Target="../tags/tag340.xml"/><Relationship Id="rId43" Type="http://schemas.openxmlformats.org/officeDocument/2006/relationships/tags" Target="../tags/tag339.xml"/><Relationship Id="rId42" Type="http://schemas.openxmlformats.org/officeDocument/2006/relationships/tags" Target="../tags/tag338.xml"/><Relationship Id="rId41" Type="http://schemas.openxmlformats.org/officeDocument/2006/relationships/tags" Target="../tags/tag337.xml"/><Relationship Id="rId40" Type="http://schemas.openxmlformats.org/officeDocument/2006/relationships/tags" Target="../tags/tag336.xml"/><Relationship Id="rId4" Type="http://schemas.openxmlformats.org/officeDocument/2006/relationships/tags" Target="../tags/tag300.xml"/><Relationship Id="rId39" Type="http://schemas.openxmlformats.org/officeDocument/2006/relationships/tags" Target="../tags/tag335.xml"/><Relationship Id="rId38" Type="http://schemas.openxmlformats.org/officeDocument/2006/relationships/tags" Target="../tags/tag334.xml"/><Relationship Id="rId37" Type="http://schemas.openxmlformats.org/officeDocument/2006/relationships/tags" Target="../tags/tag333.xml"/><Relationship Id="rId36" Type="http://schemas.openxmlformats.org/officeDocument/2006/relationships/tags" Target="../tags/tag332.xml"/><Relationship Id="rId35" Type="http://schemas.openxmlformats.org/officeDocument/2006/relationships/tags" Target="../tags/tag331.xml"/><Relationship Id="rId34" Type="http://schemas.openxmlformats.org/officeDocument/2006/relationships/tags" Target="../tags/tag330.xml"/><Relationship Id="rId33" Type="http://schemas.openxmlformats.org/officeDocument/2006/relationships/tags" Target="../tags/tag329.xml"/><Relationship Id="rId32" Type="http://schemas.openxmlformats.org/officeDocument/2006/relationships/tags" Target="../tags/tag328.xml"/><Relationship Id="rId31" Type="http://schemas.openxmlformats.org/officeDocument/2006/relationships/tags" Target="../tags/tag327.xml"/><Relationship Id="rId30" Type="http://schemas.openxmlformats.org/officeDocument/2006/relationships/tags" Target="../tags/tag326.xml"/><Relationship Id="rId3" Type="http://schemas.openxmlformats.org/officeDocument/2006/relationships/tags" Target="../tags/tag299.xml"/><Relationship Id="rId29" Type="http://schemas.openxmlformats.org/officeDocument/2006/relationships/tags" Target="../tags/tag325.xml"/><Relationship Id="rId28" Type="http://schemas.openxmlformats.org/officeDocument/2006/relationships/tags" Target="../tags/tag324.xml"/><Relationship Id="rId27" Type="http://schemas.openxmlformats.org/officeDocument/2006/relationships/tags" Target="../tags/tag323.xml"/><Relationship Id="rId26" Type="http://schemas.openxmlformats.org/officeDocument/2006/relationships/tags" Target="../tags/tag322.xml"/><Relationship Id="rId25" Type="http://schemas.openxmlformats.org/officeDocument/2006/relationships/tags" Target="../tags/tag321.xml"/><Relationship Id="rId24" Type="http://schemas.openxmlformats.org/officeDocument/2006/relationships/tags" Target="../tags/tag320.xml"/><Relationship Id="rId23" Type="http://schemas.openxmlformats.org/officeDocument/2006/relationships/tags" Target="../tags/tag319.xml"/><Relationship Id="rId22" Type="http://schemas.openxmlformats.org/officeDocument/2006/relationships/tags" Target="../tags/tag318.xml"/><Relationship Id="rId21" Type="http://schemas.openxmlformats.org/officeDocument/2006/relationships/tags" Target="../tags/tag317.xml"/><Relationship Id="rId20" Type="http://schemas.openxmlformats.org/officeDocument/2006/relationships/tags" Target="../tags/tag316.xml"/><Relationship Id="rId2" Type="http://schemas.openxmlformats.org/officeDocument/2006/relationships/tags" Target="../tags/tag298.xml"/><Relationship Id="rId19" Type="http://schemas.openxmlformats.org/officeDocument/2006/relationships/tags" Target="../tags/tag315.xml"/><Relationship Id="rId18" Type="http://schemas.openxmlformats.org/officeDocument/2006/relationships/tags" Target="../tags/tag314.xml"/><Relationship Id="rId17" Type="http://schemas.openxmlformats.org/officeDocument/2006/relationships/tags" Target="../tags/tag313.xml"/><Relationship Id="rId16" Type="http://schemas.openxmlformats.org/officeDocument/2006/relationships/tags" Target="../tags/tag312.xml"/><Relationship Id="rId15" Type="http://schemas.openxmlformats.org/officeDocument/2006/relationships/tags" Target="../tags/tag311.xml"/><Relationship Id="rId14" Type="http://schemas.openxmlformats.org/officeDocument/2006/relationships/tags" Target="../tags/tag310.xml"/><Relationship Id="rId13" Type="http://schemas.openxmlformats.org/officeDocument/2006/relationships/tags" Target="../tags/tag309.xml"/><Relationship Id="rId12" Type="http://schemas.openxmlformats.org/officeDocument/2006/relationships/tags" Target="../tags/tag308.xml"/><Relationship Id="rId11" Type="http://schemas.openxmlformats.org/officeDocument/2006/relationships/tags" Target="../tags/tag307.xml"/><Relationship Id="rId10" Type="http://schemas.openxmlformats.org/officeDocument/2006/relationships/tags" Target="../tags/tag306.xml"/><Relationship Id="rId1" Type="http://schemas.openxmlformats.org/officeDocument/2006/relationships/tags" Target="../tags/tag29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26.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6" Type="http://schemas.openxmlformats.org/officeDocument/2006/relationships/slideLayout" Target="../slideLayouts/slideLayout12.xml"/><Relationship Id="rId35" Type="http://schemas.openxmlformats.org/officeDocument/2006/relationships/image" Target="../media/image23.png"/><Relationship Id="rId34" Type="http://schemas.openxmlformats.org/officeDocument/2006/relationships/tags" Target="../tags/tag403.xml"/><Relationship Id="rId33" Type="http://schemas.openxmlformats.org/officeDocument/2006/relationships/tags" Target="../tags/tag402.xml"/><Relationship Id="rId32" Type="http://schemas.openxmlformats.org/officeDocument/2006/relationships/tags" Target="../tags/tag401.xml"/><Relationship Id="rId31" Type="http://schemas.openxmlformats.org/officeDocument/2006/relationships/tags" Target="../tags/tag400.xml"/><Relationship Id="rId30" Type="http://schemas.openxmlformats.org/officeDocument/2006/relationships/tags" Target="../tags/tag399.xml"/><Relationship Id="rId3" Type="http://schemas.openxmlformats.org/officeDocument/2006/relationships/tags" Target="../tags/tag372.xml"/><Relationship Id="rId29" Type="http://schemas.openxmlformats.org/officeDocument/2006/relationships/tags" Target="../tags/tag398.xml"/><Relationship Id="rId28" Type="http://schemas.openxmlformats.org/officeDocument/2006/relationships/tags" Target="../tags/tag397.xml"/><Relationship Id="rId27" Type="http://schemas.openxmlformats.org/officeDocument/2006/relationships/tags" Target="../tags/tag396.xml"/><Relationship Id="rId26" Type="http://schemas.openxmlformats.org/officeDocument/2006/relationships/tags" Target="../tags/tag395.xml"/><Relationship Id="rId25" Type="http://schemas.openxmlformats.org/officeDocument/2006/relationships/tags" Target="../tags/tag394.xml"/><Relationship Id="rId24" Type="http://schemas.openxmlformats.org/officeDocument/2006/relationships/tags" Target="../tags/tag393.xml"/><Relationship Id="rId23" Type="http://schemas.openxmlformats.org/officeDocument/2006/relationships/tags" Target="../tags/tag392.xml"/><Relationship Id="rId22" Type="http://schemas.openxmlformats.org/officeDocument/2006/relationships/tags" Target="../tags/tag391.xml"/><Relationship Id="rId21" Type="http://schemas.openxmlformats.org/officeDocument/2006/relationships/tags" Target="../tags/tag390.xml"/><Relationship Id="rId20" Type="http://schemas.openxmlformats.org/officeDocument/2006/relationships/tags" Target="../tags/tag389.xml"/><Relationship Id="rId2" Type="http://schemas.openxmlformats.org/officeDocument/2006/relationships/tags" Target="../tags/tag371.xml"/><Relationship Id="rId19" Type="http://schemas.openxmlformats.org/officeDocument/2006/relationships/tags" Target="../tags/tag388.xml"/><Relationship Id="rId18" Type="http://schemas.openxmlformats.org/officeDocument/2006/relationships/tags" Target="../tags/tag387.xml"/><Relationship Id="rId17" Type="http://schemas.openxmlformats.org/officeDocument/2006/relationships/tags" Target="../tags/tag386.xml"/><Relationship Id="rId16" Type="http://schemas.openxmlformats.org/officeDocument/2006/relationships/tags" Target="../tags/tag385.xml"/><Relationship Id="rId15" Type="http://schemas.openxmlformats.org/officeDocument/2006/relationships/tags" Target="../tags/tag384.xml"/><Relationship Id="rId14" Type="http://schemas.openxmlformats.org/officeDocument/2006/relationships/tags" Target="../tags/tag383.xml"/><Relationship Id="rId13" Type="http://schemas.openxmlformats.org/officeDocument/2006/relationships/tags" Target="../tags/tag382.xml"/><Relationship Id="rId12" Type="http://schemas.openxmlformats.org/officeDocument/2006/relationships/tags" Target="../tags/tag381.xml"/><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tags" Target="../tags/tag370.xml"/></Relationships>
</file>

<file path=ppt/slides/_rels/slide27.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104.svg"/><Relationship Id="rId7" Type="http://schemas.openxmlformats.org/officeDocument/2006/relationships/image" Target="../media/image103.png"/><Relationship Id="rId6" Type="http://schemas.openxmlformats.org/officeDocument/2006/relationships/image" Target="../media/image102.svg"/><Relationship Id="rId5" Type="http://schemas.openxmlformats.org/officeDocument/2006/relationships/image" Target="../media/image101.png"/><Relationship Id="rId4" Type="http://schemas.microsoft.com/office/2007/relationships/hdphoto" Target="../media/image100.wdp"/><Relationship Id="rId3" Type="http://schemas.openxmlformats.org/officeDocument/2006/relationships/image" Target="../media/image99.png"/><Relationship Id="rId27" Type="http://schemas.openxmlformats.org/officeDocument/2006/relationships/notesSlide" Target="../notesSlides/notesSlide17.xml"/><Relationship Id="rId26" Type="http://schemas.openxmlformats.org/officeDocument/2006/relationships/slideLayout" Target="../slideLayouts/slideLayout12.xml"/><Relationship Id="rId25" Type="http://schemas.openxmlformats.org/officeDocument/2006/relationships/image" Target="../media/image23.png"/><Relationship Id="rId24" Type="http://schemas.openxmlformats.org/officeDocument/2006/relationships/tags" Target="../tags/tag415.xml"/><Relationship Id="rId23" Type="http://schemas.openxmlformats.org/officeDocument/2006/relationships/tags" Target="../tags/tag414.xml"/><Relationship Id="rId22" Type="http://schemas.openxmlformats.org/officeDocument/2006/relationships/tags" Target="../tags/tag413.xml"/><Relationship Id="rId21" Type="http://schemas.openxmlformats.org/officeDocument/2006/relationships/tags" Target="../tags/tag412.xml"/><Relationship Id="rId20" Type="http://schemas.openxmlformats.org/officeDocument/2006/relationships/tags" Target="../tags/tag411.xml"/><Relationship Id="rId2" Type="http://schemas.microsoft.com/office/2007/relationships/hdphoto" Target="../media/image98.wdp"/><Relationship Id="rId19" Type="http://schemas.openxmlformats.org/officeDocument/2006/relationships/tags" Target="../tags/tag410.xml"/><Relationship Id="rId18" Type="http://schemas.openxmlformats.org/officeDocument/2006/relationships/tags" Target="../tags/tag409.xml"/><Relationship Id="rId17" Type="http://schemas.openxmlformats.org/officeDocument/2006/relationships/tags" Target="../tags/tag408.xml"/><Relationship Id="rId16" Type="http://schemas.openxmlformats.org/officeDocument/2006/relationships/tags" Target="../tags/tag407.xml"/><Relationship Id="rId15" Type="http://schemas.openxmlformats.org/officeDocument/2006/relationships/tags" Target="../tags/tag406.xml"/><Relationship Id="rId14" Type="http://schemas.openxmlformats.org/officeDocument/2006/relationships/tags" Target="../tags/tag405.xml"/><Relationship Id="rId13" Type="http://schemas.openxmlformats.org/officeDocument/2006/relationships/tags" Target="../tags/tag404.xml"/><Relationship Id="rId12" Type="http://schemas.openxmlformats.org/officeDocument/2006/relationships/image" Target="../media/image108.png"/><Relationship Id="rId11" Type="http://schemas.openxmlformats.org/officeDocument/2006/relationships/image" Target="../media/image107.png"/><Relationship Id="rId10" Type="http://schemas.openxmlformats.org/officeDocument/2006/relationships/image" Target="../media/image106.svg"/><Relationship Id="rId1" Type="http://schemas.openxmlformats.org/officeDocument/2006/relationships/image" Target="../media/image97.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7.xml"/><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image" Target="../media/image109.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8.xml"/><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6" Type="http://schemas.openxmlformats.org/officeDocument/2006/relationships/notesSlide" Target="../notesSlides/notesSlide3.xml"/><Relationship Id="rId15" Type="http://schemas.openxmlformats.org/officeDocument/2006/relationships/slideLayout" Target="../slideLayouts/slideLayout12.xml"/><Relationship Id="rId14" Type="http://schemas.openxmlformats.org/officeDocument/2006/relationships/image" Target="../media/image23.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3.xml"/><Relationship Id="rId4" Type="http://schemas.openxmlformats.org/officeDocument/2006/relationships/image" Target="../media/image41.png"/><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image" Target="../media/image3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4" Type="http://schemas.openxmlformats.org/officeDocument/2006/relationships/slideLayout" Target="../slideLayouts/slideLayout12.xml"/><Relationship Id="rId23" Type="http://schemas.openxmlformats.org/officeDocument/2006/relationships/image" Target="../media/image23.png"/><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image" Target="../media/image44.png"/><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7" Type="http://schemas.openxmlformats.org/officeDocument/2006/relationships/slideLayout" Target="../slideLayouts/slideLayout12.xml"/><Relationship Id="rId36" Type="http://schemas.openxmlformats.org/officeDocument/2006/relationships/image" Target="../media/image23.png"/><Relationship Id="rId35" Type="http://schemas.openxmlformats.org/officeDocument/2006/relationships/tags" Target="../tags/tag75.xml"/><Relationship Id="rId34" Type="http://schemas.openxmlformats.org/officeDocument/2006/relationships/image" Target="../media/image50.png"/><Relationship Id="rId33" Type="http://schemas.openxmlformats.org/officeDocument/2006/relationships/tags" Target="../tags/tag74.xml"/><Relationship Id="rId32" Type="http://schemas.openxmlformats.org/officeDocument/2006/relationships/image" Target="../media/image49.png"/><Relationship Id="rId31" Type="http://schemas.openxmlformats.org/officeDocument/2006/relationships/tags" Target="../tags/tag73.xml"/><Relationship Id="rId30" Type="http://schemas.openxmlformats.org/officeDocument/2006/relationships/image" Target="../media/image48.png"/><Relationship Id="rId3" Type="http://schemas.openxmlformats.org/officeDocument/2006/relationships/tags" Target="../tags/tag52.xml"/><Relationship Id="rId29" Type="http://schemas.openxmlformats.org/officeDocument/2006/relationships/tags" Target="../tags/tag72.xml"/><Relationship Id="rId28" Type="http://schemas.openxmlformats.org/officeDocument/2006/relationships/image" Target="../media/image47.png"/><Relationship Id="rId27" Type="http://schemas.openxmlformats.org/officeDocument/2006/relationships/tags" Target="../tags/tag71.xml"/><Relationship Id="rId26" Type="http://schemas.openxmlformats.org/officeDocument/2006/relationships/tags" Target="../tags/tag70.xml"/><Relationship Id="rId25" Type="http://schemas.openxmlformats.org/officeDocument/2006/relationships/tags" Target="../tags/tag69.xml"/><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tags" Target="../tags/tag51.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image" Target="../media/image46.png"/><Relationship Id="rId15" Type="http://schemas.openxmlformats.org/officeDocument/2006/relationships/tags" Target="../tags/tag60.xml"/><Relationship Id="rId14" Type="http://schemas.openxmlformats.org/officeDocument/2006/relationships/image" Target="../media/image45.png"/><Relationship Id="rId13" Type="http://schemas.microsoft.com/office/2007/relationships/media" Target="../media/media1.mp4"/><Relationship Id="rId12" Type="http://schemas.openxmlformats.org/officeDocument/2006/relationships/video" Target="../media/media1.mp4"/><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rivate/var/folders/r6/l5s1z19169x1gg7fhxdqg_wr0000ks/T/com.kingsoft.wpsoffice.mac/picturecompress_20231114113719/output_1.pngoutput_1"/>
          <p:cNvPicPr>
            <a:picLocks noChangeAspect="1"/>
          </p:cNvPicPr>
          <p:nvPr/>
        </p:nvPicPr>
        <p:blipFill>
          <a:blip r:embed="rId1"/>
          <a:stretch>
            <a:fillRect/>
          </a:stretch>
        </p:blipFill>
        <p:spPr>
          <a:xfrm>
            <a:off x="0" y="0"/>
            <a:ext cx="24384000" cy="13716000"/>
          </a:xfrm>
          <a:prstGeom prst="rect">
            <a:avLst/>
          </a:prstGeom>
        </p:spPr>
      </p:pic>
      <p:sp>
        <p:nvSpPr>
          <p:cNvPr id="4" name="矩形 3"/>
          <p:cNvSpPr/>
          <p:nvPr/>
        </p:nvSpPr>
        <p:spPr>
          <a:xfrm>
            <a:off x="850605" y="478465"/>
            <a:ext cx="22682791" cy="1275907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5580" dirty="0"/>
          </a:p>
        </p:txBody>
      </p:sp>
      <p:pic>
        <p:nvPicPr>
          <p:cNvPr id="5" name="图片 4"/>
          <p:cNvPicPr>
            <a:picLocks noChangeAspect="1"/>
          </p:cNvPicPr>
          <p:nvPr/>
        </p:nvPicPr>
        <p:blipFill>
          <a:blip r:embed="rId2">
            <a:alphaModFix amt="41000"/>
          </a:blip>
          <a:stretch>
            <a:fillRect/>
          </a:stretch>
        </p:blipFill>
        <p:spPr>
          <a:xfrm>
            <a:off x="850603" y="-23628"/>
            <a:ext cx="22640943" cy="12782698"/>
          </a:xfrm>
          <a:prstGeom prst="rect">
            <a:avLst/>
          </a:prstGeom>
        </p:spPr>
      </p:pic>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87267" y="100337"/>
            <a:ext cx="4121965" cy="1790603"/>
          </a:xfrm>
          <a:prstGeom prst="rect">
            <a:avLst/>
          </a:prstGeom>
        </p:spPr>
      </p:pic>
      <p:sp>
        <p:nvSpPr>
          <p:cNvPr id="9" name="矩形 8"/>
          <p:cNvSpPr/>
          <p:nvPr/>
        </p:nvSpPr>
        <p:spPr>
          <a:xfrm>
            <a:off x="2428290" y="3555289"/>
            <a:ext cx="16196633" cy="3949065"/>
          </a:xfrm>
          <a:prstGeom prst="rect">
            <a:avLst/>
          </a:prstGeom>
          <a:noFill/>
        </p:spPr>
        <p:txBody>
          <a:bodyPr wrap="square" lIns="170120" tIns="85060" rIns="170120" bIns="85060">
            <a:spAutoFit/>
          </a:bodyPr>
          <a:lstStyle/>
          <a:p>
            <a:pPr algn="l">
              <a:lnSpc>
                <a:spcPct val="150000"/>
              </a:lnSpc>
            </a:pPr>
            <a:r>
              <a:rPr lang="zh-CN" altLang="en-US" sz="8185" dirty="0">
                <a:solidFill>
                  <a:schemeClr val="bg1"/>
                </a:solidFill>
                <a:latin typeface="方正兰亭粗黑简体" panose="02000000000000000000" charset="-122"/>
                <a:ea typeface="方正兰亭粗黑简体" panose="02000000000000000000" charset="-122"/>
                <a:cs typeface="方正兰亭粗黑简体" panose="02000000000000000000" charset="-122"/>
                <a:sym typeface="+mn-ea"/>
              </a:rPr>
              <a:t>企业用车数字化转型赋能</a:t>
            </a:r>
            <a:endParaRPr lang="zh-CN" altLang="en-US" sz="8185" dirty="0">
              <a:solidFill>
                <a:schemeClr val="bg1"/>
              </a:solidFill>
              <a:latin typeface="方正兰亭粗黑简体" panose="02000000000000000000" charset="-122"/>
              <a:ea typeface="方正兰亭粗黑简体" panose="02000000000000000000" charset="-122"/>
              <a:cs typeface="方正兰亭粗黑简体" panose="02000000000000000000" charset="-122"/>
              <a:sym typeface="+mn-ea"/>
            </a:endParaRPr>
          </a:p>
          <a:p>
            <a:pPr algn="l">
              <a:lnSpc>
                <a:spcPct val="150000"/>
              </a:lnSpc>
            </a:pPr>
            <a:r>
              <a:rPr lang="zh-CN" altLang="en-US" sz="8185" dirty="0">
                <a:solidFill>
                  <a:schemeClr val="bg1"/>
                </a:solidFill>
                <a:latin typeface="方正兰亭粗黑简体" panose="02000000000000000000" charset="-122"/>
                <a:ea typeface="方正兰亭粗黑简体" panose="02000000000000000000" charset="-122"/>
                <a:cs typeface="方正兰亭粗黑简体" panose="02000000000000000000" charset="-122"/>
                <a:sym typeface="Helvetica Light"/>
              </a:rPr>
              <a:t>——</a:t>
            </a:r>
            <a:r>
              <a:rPr lang="zh-CN" altLang="en-US" sz="8185" dirty="0">
                <a:solidFill>
                  <a:schemeClr val="bg1"/>
                </a:solidFill>
                <a:latin typeface="方正兰亭粗黑简体" panose="02000000000000000000" charset="-122"/>
                <a:ea typeface="方正兰亭粗黑简体" panose="02000000000000000000" charset="-122"/>
                <a:cs typeface="方正兰亭粗黑简体" panose="02000000000000000000" charset="-122"/>
                <a:sym typeface="+mn-ea"/>
              </a:rPr>
              <a:t>从出行合规看降本增效</a:t>
            </a:r>
            <a:endParaRPr lang="zh-CN" altLang="en-US" sz="6700" b="1" dirty="0">
              <a:solidFill>
                <a:schemeClr val="bg1"/>
              </a:solidFill>
              <a:latin typeface="微软雅黑" panose="020B0503020204020204" charset="-122"/>
              <a:ea typeface="微软雅黑" panose="020B0503020204020204" charset="-122"/>
            </a:endParaRPr>
          </a:p>
        </p:txBody>
      </p:sp>
      <p:sp>
        <p:nvSpPr>
          <p:cNvPr id="2" name="圆角矩形 1"/>
          <p:cNvSpPr/>
          <p:nvPr/>
        </p:nvSpPr>
        <p:spPr>
          <a:xfrm>
            <a:off x="2186763" y="8255591"/>
            <a:ext cx="9320028" cy="1620874"/>
          </a:xfrm>
          <a:prstGeom prst="roundRect">
            <a:avLst>
              <a:gd name="adj" fmla="val 50000"/>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2573" tIns="476282" rIns="952573" bIns="476282" numCol="1" spcCol="0" rtlCol="0" fromWordArt="0" anchor="ctr"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00000"/>
              </a:lnSpc>
              <a:spcBef>
                <a:spcPts val="0"/>
              </a:spcBef>
              <a:spcAft>
                <a:spcPts val="0"/>
              </a:spcAft>
              <a:buClrTx/>
              <a:buSzTx/>
              <a:buFontTx/>
              <a:defRPr/>
            </a:pPr>
            <a:r>
              <a:rPr lang="zh-CN" altLang="en-US" sz="3720" b="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滴滴企业版全国用车业务负责人</a:t>
            </a:r>
            <a:endParaRPr lang="zh-CN" altLang="en-US" sz="3720" b="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a:p>
            <a:pPr lvl="0" algn="l">
              <a:lnSpc>
                <a:spcPct val="100000"/>
              </a:lnSpc>
              <a:spcBef>
                <a:spcPts val="0"/>
              </a:spcBef>
              <a:spcAft>
                <a:spcPts val="0"/>
              </a:spcAft>
              <a:buClrTx/>
              <a:buSzTx/>
              <a:buFontTx/>
              <a:defRPr/>
            </a:pPr>
            <a:r>
              <a:rPr lang="zh-CN" altLang="en-US" sz="3720" b="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鲁佳</a:t>
            </a:r>
            <a:endParaRPr lang="zh-CN" altLang="en-US" sz="3720" b="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28"/>
          <p:cNvSpPr/>
          <p:nvPr/>
        </p:nvSpPr>
        <p:spPr>
          <a:xfrm>
            <a:off x="1070590" y="8898383"/>
            <a:ext cx="18833000" cy="2339574"/>
          </a:xfrm>
          <a:prstGeom prst="roundRect">
            <a:avLst>
              <a:gd name="adj" fmla="val 2404"/>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 name="矩形: 圆角 69"/>
          <p:cNvSpPr/>
          <p:nvPr/>
        </p:nvSpPr>
        <p:spPr>
          <a:xfrm>
            <a:off x="1070590" y="6280371"/>
            <a:ext cx="18833000" cy="2339574"/>
          </a:xfrm>
          <a:prstGeom prst="roundRect">
            <a:avLst>
              <a:gd name="adj" fmla="val 5451"/>
            </a:avLst>
          </a:prstGeom>
          <a:ln>
            <a:solidFill>
              <a:srgbClr val="FF8953"/>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406" tIns="34204" rIns="68406" bIns="34204" numCol="1" spcCol="0" rtlCol="0" fromWordArt="0" anchor="ctr" anchorCtr="0" forceAA="0" compatLnSpc="1">
            <a:noAutofit/>
          </a:bodyPr>
          <a:lstStyle/>
          <a:p>
            <a:pPr algn="ctr" defTabSz="914400" hangingPunct="1">
              <a:defRPr/>
            </a:pPr>
            <a:endParaRPr lang="zh-CN" altLang="en-US" sz="2800" kern="1200" dirty="0">
              <a:solidFill>
                <a:prstClr val="black">
                  <a:lumMod val="75000"/>
                  <a:lumOff val="25000"/>
                </a:prstClr>
              </a:solidFill>
              <a:latin typeface="微软雅黑" panose="020B0503020204020204" charset="-122"/>
              <a:ea typeface="微软雅黑" panose="020B0503020204020204" charset="-122"/>
            </a:endParaRPr>
          </a:p>
        </p:txBody>
      </p:sp>
      <p:sp>
        <p:nvSpPr>
          <p:cNvPr id="5" name="矩形: 圆角 44"/>
          <p:cNvSpPr/>
          <p:nvPr/>
        </p:nvSpPr>
        <p:spPr>
          <a:xfrm>
            <a:off x="1193414" y="3664839"/>
            <a:ext cx="18710812" cy="2339574"/>
          </a:xfrm>
          <a:prstGeom prst="roundRect">
            <a:avLst>
              <a:gd name="adj" fmla="val 6253"/>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华康金刚黑" panose="020B0400000000000000" charset="-122"/>
              <a:ea typeface="华康金刚黑" panose="020B0400000000000000" charset="-122"/>
              <a:sym typeface="+mn-ea"/>
            </a:endParaRPr>
          </a:p>
        </p:txBody>
      </p:sp>
      <p:sp>
        <p:nvSpPr>
          <p:cNvPr id="7" name="矩形: 圆角 2"/>
          <p:cNvSpPr/>
          <p:nvPr/>
        </p:nvSpPr>
        <p:spPr>
          <a:xfrm>
            <a:off x="674219" y="3652651"/>
            <a:ext cx="792746" cy="236471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kern="1200" noProof="0" dirty="0">
                <a:solidFill>
                  <a:prstClr val="white"/>
                </a:solidFill>
                <a:effectLst>
                  <a:outerShdw blurRad="88900" dist="38100" dir="2700000" algn="tl" rotWithShape="0">
                    <a:prstClr val="black">
                      <a:alpha val="14000"/>
                    </a:prstClr>
                  </a:outerShdw>
                </a:effectLst>
                <a:uLnTx/>
                <a:latin typeface="方正兰亭黑简体" panose="02000000000000000000" charset="-122"/>
                <a:ea typeface="方正兰亭黑简体" panose="02000000000000000000" charset="-122"/>
                <a:sym typeface="+mn-ea"/>
              </a:rPr>
              <a:t>资源预订</a:t>
            </a:r>
            <a:endParaRPr kumimoji="1" lang="zh-CN" altLang="en-US" sz="2800" kern="1200" noProof="0" dirty="0">
              <a:solidFill>
                <a:prstClr val="white"/>
              </a:solidFill>
              <a:effectLst>
                <a:outerShdw blurRad="88900" dist="38100" dir="2700000" algn="tl" rotWithShape="0">
                  <a:prstClr val="black">
                    <a:alpha val="14000"/>
                  </a:prstClr>
                </a:outerShdw>
              </a:effectLst>
              <a:uLnTx/>
              <a:latin typeface="方正兰亭黑简体" panose="02000000000000000000" charset="-122"/>
              <a:ea typeface="方正兰亭黑简体" panose="02000000000000000000" charset="-122"/>
              <a:sym typeface="+mn-ea"/>
            </a:endParaRPr>
          </a:p>
        </p:txBody>
      </p:sp>
      <p:sp>
        <p:nvSpPr>
          <p:cNvPr id="8" name="矩形: 圆角 32"/>
          <p:cNvSpPr/>
          <p:nvPr/>
        </p:nvSpPr>
        <p:spPr>
          <a:xfrm>
            <a:off x="674219" y="6280371"/>
            <a:ext cx="792746" cy="2339574"/>
          </a:xfrm>
          <a:prstGeom prst="roundRect">
            <a:avLst/>
          </a:prstGeom>
          <a:gradFill>
            <a:gsLst>
              <a:gs pos="10000">
                <a:srgbClr val="FF8953"/>
              </a:gs>
              <a:gs pos="100000">
                <a:srgbClr val="FFA8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kern="1200" noProof="0" dirty="0">
                <a:solidFill>
                  <a:prstClr val="white"/>
                </a:solidFill>
                <a:uLnTx/>
                <a:latin typeface="方正兰亭黑简体" panose="02000000000000000000" charset="-122"/>
                <a:ea typeface="方正兰亭黑简体" panose="02000000000000000000" charset="-122"/>
                <a:sym typeface="+mn-ea"/>
              </a:rPr>
              <a:t>系统管控</a:t>
            </a:r>
            <a:endParaRPr kumimoji="1" lang="zh-CN" altLang="en-US" sz="2800" kern="1200" noProof="0" dirty="0">
              <a:solidFill>
                <a:prstClr val="white"/>
              </a:solidFill>
              <a:uLnTx/>
              <a:latin typeface="方正兰亭黑简体" panose="02000000000000000000" charset="-122"/>
              <a:ea typeface="方正兰亭黑简体" panose="02000000000000000000" charset="-122"/>
              <a:sym typeface="+mn-ea"/>
            </a:endParaRPr>
          </a:p>
        </p:txBody>
      </p:sp>
      <p:sp>
        <p:nvSpPr>
          <p:cNvPr id="9" name="矩形: 圆角 33"/>
          <p:cNvSpPr/>
          <p:nvPr/>
        </p:nvSpPr>
        <p:spPr>
          <a:xfrm>
            <a:off x="674219" y="8898383"/>
            <a:ext cx="792746" cy="2339574"/>
          </a:xfrm>
          <a:prstGeom prst="roundRect">
            <a:avLst/>
          </a:prstGeom>
          <a:gradFill>
            <a:gsLst>
              <a:gs pos="10000">
                <a:srgbClr val="00A6B8"/>
              </a:gs>
              <a:gs pos="100000">
                <a:srgbClr val="0EF8ED"/>
              </a:gs>
            </a:gsLst>
            <a:lin ang="0" scaled="0"/>
          </a:gradFill>
          <a:ln w="12700" cap="flat">
            <a:noFill/>
            <a:miter lim="400000"/>
          </a:ln>
          <a:effectLst/>
        </p:spPr>
        <p:txBody>
          <a:bodyPr rot="0" spcFirstLastPara="0" vert="horz" wrap="square" lIns="25400" tIns="25400" rIns="25400" bIns="25400" numCol="1" spcCol="0" rtlCol="0" fromWordArt="0" anchor="ctr" anchorCtr="0" forceAA="0" compatLnSpc="0">
            <a:noAutofit/>
          </a:bodyPr>
          <a:lstStyle/>
          <a:p>
            <a:pPr lvl="0" algn="ctr"/>
            <a:r>
              <a:rPr lang="zh-CN" altLang="en-US" sz="2800" dirty="0">
                <a:solidFill>
                  <a:schemeClr val="bg1"/>
                </a:solidFill>
                <a:latin typeface="方正兰亭黑简体" panose="02000000000000000000" charset="-122"/>
                <a:ea typeface="方正兰亭黑简体" panose="02000000000000000000" charset="-122"/>
                <a:cs typeface="华康金刚黑 Medium" panose="020B0500000000000000" charset="-122"/>
                <a:sym typeface="+mn-ea"/>
              </a:rPr>
              <a:t>专业服务</a:t>
            </a:r>
            <a:endParaRPr lang="zh-CN" altLang="en-US" sz="2800" dirty="0">
              <a:solidFill>
                <a:schemeClr val="bg1"/>
              </a:solidFill>
              <a:latin typeface="方正兰亭黑简体" panose="02000000000000000000" charset="-122"/>
              <a:ea typeface="方正兰亭黑简体" panose="02000000000000000000" charset="-122"/>
              <a:cs typeface="华康金刚黑 Medium" panose="020B0500000000000000" charset="-122"/>
              <a:sym typeface="+mn-ea"/>
            </a:endParaRPr>
          </a:p>
        </p:txBody>
      </p:sp>
      <p:sp>
        <p:nvSpPr>
          <p:cNvPr id="10" name="圆角矩形 135"/>
          <p:cNvSpPr/>
          <p:nvPr/>
        </p:nvSpPr>
        <p:spPr>
          <a:xfrm>
            <a:off x="675005" y="2487295"/>
            <a:ext cx="23085425" cy="861695"/>
          </a:xfrm>
          <a:prstGeom prst="roundRect">
            <a:avLst>
              <a:gd name="adj" fmla="val 17627"/>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3200" b="0" kern="1200" noProof="0" dirty="0">
                <a:solidFill>
                  <a:prstClr val="white"/>
                </a:solidFill>
                <a:effectLst>
                  <a:outerShdw blurRad="88900" dist="38100" dir="2700000" algn="tl" rotWithShape="0">
                    <a:prstClr val="black">
                      <a:alpha val="14000"/>
                    </a:prstClr>
                  </a:outerShdw>
                </a:effectLst>
                <a:uLnTx/>
                <a:latin typeface="方正兰亭黑简体" panose="02000000000000000000" charset="-122"/>
                <a:ea typeface="方正兰亭黑简体" panose="02000000000000000000" charset="-122"/>
                <a:sym typeface="+mn-ea"/>
              </a:rPr>
              <a:t>滴滴旗下一站式出行与商旅平台</a:t>
            </a:r>
            <a:endParaRPr kumimoji="1" lang="zh-CN" altLang="en-US" sz="3200" b="0" kern="1200" noProof="0" dirty="0">
              <a:solidFill>
                <a:prstClr val="white"/>
              </a:solidFill>
              <a:effectLst>
                <a:outerShdw blurRad="88900" dist="38100" dir="2700000" algn="tl" rotWithShape="0">
                  <a:prstClr val="black">
                    <a:alpha val="14000"/>
                  </a:prstClr>
                </a:outerShdw>
              </a:effectLst>
              <a:uLnTx/>
              <a:latin typeface="方正兰亭黑简体" panose="02000000000000000000" charset="-122"/>
              <a:ea typeface="方正兰亭黑简体" panose="02000000000000000000" charset="-122"/>
              <a:sym typeface="+mn-ea"/>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23236" y="3855679"/>
            <a:ext cx="1020848" cy="1063382"/>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525" y="3855679"/>
            <a:ext cx="1065234" cy="1109618"/>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199" y="3855679"/>
            <a:ext cx="1020846" cy="1063382"/>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8449" y="3855678"/>
            <a:ext cx="1020850" cy="1063384"/>
          </a:xfrm>
          <a:prstGeom prst="rect">
            <a:avLst/>
          </a:prstGeom>
        </p:spPr>
      </p:pic>
      <p:sp>
        <p:nvSpPr>
          <p:cNvPr id="15" name="圆角矩形 58"/>
          <p:cNvSpPr/>
          <p:nvPr/>
        </p:nvSpPr>
        <p:spPr>
          <a:xfrm>
            <a:off x="21043265" y="3665220"/>
            <a:ext cx="2736850" cy="3583305"/>
          </a:xfrm>
          <a:prstGeom prst="roundRect">
            <a:avLst>
              <a:gd name="adj" fmla="val 7268"/>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华康金刚黑" panose="020B0400000000000000" charset="-122"/>
              <a:ea typeface="华康金刚黑" panose="020B0400000000000000" charset="-122"/>
              <a:sym typeface="Helvetica Light"/>
            </a:endParaRPr>
          </a:p>
        </p:txBody>
      </p:sp>
      <p:sp>
        <p:nvSpPr>
          <p:cNvPr id="16" name="任意多边形 65"/>
          <p:cNvSpPr/>
          <p:nvPr/>
        </p:nvSpPr>
        <p:spPr>
          <a:xfrm>
            <a:off x="21043866" y="3652999"/>
            <a:ext cx="2736216" cy="931318"/>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981" h="1974">
                <a:moveTo>
                  <a:pt x="381" y="0"/>
                </a:moveTo>
                <a:lnTo>
                  <a:pt x="4600" y="0"/>
                </a:lnTo>
                <a:cubicBezTo>
                  <a:pt x="4811" y="0"/>
                  <a:pt x="4981" y="170"/>
                  <a:pt x="4981" y="381"/>
                </a:cubicBezTo>
                <a:lnTo>
                  <a:pt x="4981" y="1903"/>
                </a:lnTo>
                <a:cubicBezTo>
                  <a:pt x="4981" y="1923"/>
                  <a:pt x="4980" y="1942"/>
                  <a:pt x="4977" y="1961"/>
                </a:cubicBezTo>
                <a:lnTo>
                  <a:pt x="4974" y="1974"/>
                </a:lnTo>
                <a:lnTo>
                  <a:pt x="4973" y="1968"/>
                </a:lnTo>
                <a:cubicBezTo>
                  <a:pt x="4938" y="1795"/>
                  <a:pt x="4785" y="1665"/>
                  <a:pt x="4601" y="1665"/>
                </a:cubicBezTo>
                <a:lnTo>
                  <a:pt x="380" y="1665"/>
                </a:lnTo>
                <a:cubicBezTo>
                  <a:pt x="196" y="1665"/>
                  <a:pt x="43" y="1795"/>
                  <a:pt x="8" y="1968"/>
                </a:cubicBezTo>
                <a:lnTo>
                  <a:pt x="7" y="1974"/>
                </a:lnTo>
                <a:lnTo>
                  <a:pt x="4" y="1961"/>
                </a:lnTo>
                <a:cubicBezTo>
                  <a:pt x="1" y="1942"/>
                  <a:pt x="0" y="1923"/>
                  <a:pt x="0" y="1903"/>
                </a:cubicBezTo>
                <a:lnTo>
                  <a:pt x="0" y="381"/>
                </a:lnTo>
                <a:cubicBezTo>
                  <a:pt x="0" y="170"/>
                  <a:pt x="170" y="0"/>
                  <a:pt x="381" y="0"/>
                </a:cubicBezTo>
                <a:close/>
              </a:path>
            </a:pathLst>
          </a:custGeom>
          <a:gradFill flip="none" rotWithShape="1">
            <a:gsLst>
              <a:gs pos="0">
                <a:srgbClr val="0058D5">
                  <a:alpha val="24000"/>
                  <a:lumMod val="98000"/>
                </a:srgbClr>
              </a:gs>
              <a:gs pos="100000">
                <a:srgbClr val="0058D5">
                  <a:alpha val="100000"/>
                </a:srgbClr>
              </a:gs>
            </a:gsLst>
            <a:lin ang="16200000" scaled="1"/>
            <a:tileRect/>
          </a:gradFill>
          <a:ln w="3175">
            <a:gradFill flip="none" rotWithShape="1">
              <a:gsLst>
                <a:gs pos="0">
                  <a:srgbClr val="00B0F0">
                    <a:alpha val="10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endParaRPr kumimoji="1" lang="zh-CN" altLang="en-US" sz="3200" b="0" kern="1200" noProof="0">
              <a:solidFill>
                <a:prstClr val="white"/>
              </a:solidFill>
              <a:uLnTx/>
              <a:latin typeface="方正兰亭黑简体" panose="02000000000000000000" charset="-122"/>
              <a:ea typeface="方正兰亭黑简体" panose="02000000000000000000" charset="-122"/>
              <a:sym typeface="Helvetica Light"/>
            </a:endParaRPr>
          </a:p>
        </p:txBody>
      </p:sp>
      <p:sp>
        <p:nvSpPr>
          <p:cNvPr id="26" name="矩形 25"/>
          <p:cNvSpPr/>
          <p:nvPr/>
        </p:nvSpPr>
        <p:spPr>
          <a:xfrm>
            <a:off x="21175233" y="3797117"/>
            <a:ext cx="2473482" cy="4946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8" tIns="50798" rIns="50798" bIns="50798" numCol="1" spcCol="38100" rtlCol="0" anchor="t">
            <a:noAutofit/>
          </a:bodyPr>
          <a:lstStyle/>
          <a:p>
            <a:pPr algn="ctr">
              <a:defRPr/>
            </a:pPr>
            <a:r>
              <a:rPr lang="zh-CN" altLang="en-US" sz="2800" dirty="0">
                <a:solidFill>
                  <a:schemeClr val="bg1"/>
                </a:solidFill>
                <a:latin typeface="方正兰亭黑简体" panose="02000000000000000000" charset="-122"/>
                <a:ea typeface="方正兰亭黑简体" panose="02000000000000000000" charset="-122"/>
                <a:sym typeface="Helvetica Light"/>
              </a:rPr>
              <a:t>数据分析</a:t>
            </a:r>
            <a:endParaRPr lang="zh-CN" altLang="en-US" sz="2800" dirty="0">
              <a:solidFill>
                <a:schemeClr val="bg1"/>
              </a:solidFill>
              <a:latin typeface="方正兰亭黑简体" panose="02000000000000000000" charset="-122"/>
              <a:ea typeface="方正兰亭黑简体" panose="02000000000000000000" charset="-122"/>
              <a:sym typeface="Helvetica Light"/>
            </a:endParaRPr>
          </a:p>
        </p:txBody>
      </p:sp>
      <p:sp>
        <p:nvSpPr>
          <p:cNvPr id="27" name="文本框 26"/>
          <p:cNvSpPr txBox="1"/>
          <p:nvPr/>
        </p:nvSpPr>
        <p:spPr>
          <a:xfrm>
            <a:off x="3915757" y="4942315"/>
            <a:ext cx="3450602" cy="865505"/>
          </a:xfrm>
          <a:prstGeom prst="rect">
            <a:avLst/>
          </a:prstGeom>
          <a:noFill/>
        </p:spPr>
        <p:txBody>
          <a:bodyPr wrap="square" rtlCol="0" anchor="t">
            <a:spAutoFit/>
          </a:bodyPr>
          <a:lstStyle/>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酒店</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资源覆盖全球</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28" name="文本框 27"/>
          <p:cNvSpPr txBox="1"/>
          <p:nvPr/>
        </p:nvSpPr>
        <p:spPr>
          <a:xfrm>
            <a:off x="6500441" y="4942315"/>
            <a:ext cx="3450602" cy="865505"/>
          </a:xfrm>
          <a:prstGeom prst="rect">
            <a:avLst/>
          </a:prstGeom>
          <a:noFill/>
        </p:spPr>
        <p:txBody>
          <a:bodyPr wrap="square" rtlCol="0" anchor="t">
            <a:spAutoFit/>
          </a:bodyPr>
          <a:lstStyle/>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火车票</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国内车次全覆盖</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29" name="文本框 28"/>
          <p:cNvSpPr txBox="1"/>
          <p:nvPr/>
        </p:nvSpPr>
        <p:spPr>
          <a:xfrm>
            <a:off x="1331073" y="4942315"/>
            <a:ext cx="3450602" cy="865505"/>
          </a:xfrm>
          <a:prstGeom prst="rect">
            <a:avLst/>
          </a:prstGeom>
          <a:noFill/>
        </p:spPr>
        <p:txBody>
          <a:bodyPr wrap="square" rtlCol="0" anchor="t">
            <a:spAutoFit/>
          </a:bodyPr>
          <a:lstStyle/>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机票</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全球航司全覆盖</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30" name="文本框 29"/>
          <p:cNvSpPr txBox="1"/>
          <p:nvPr/>
        </p:nvSpPr>
        <p:spPr>
          <a:xfrm>
            <a:off x="9085125" y="4942315"/>
            <a:ext cx="3450602" cy="865505"/>
          </a:xfrm>
          <a:prstGeom prst="rect">
            <a:avLst/>
          </a:prstGeom>
          <a:noFill/>
        </p:spPr>
        <p:txBody>
          <a:bodyPr wrap="square" rtlCol="0" anchor="t">
            <a:spAutoFit/>
          </a:bodyPr>
          <a:lstStyle/>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企业用车</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10大车型与服务</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31" name="文本框 30"/>
          <p:cNvSpPr txBox="1"/>
          <p:nvPr/>
        </p:nvSpPr>
        <p:spPr>
          <a:xfrm>
            <a:off x="11613573" y="4942315"/>
            <a:ext cx="3450602" cy="865505"/>
          </a:xfrm>
          <a:prstGeom prst="rect">
            <a:avLst/>
          </a:prstGeom>
          <a:noFill/>
        </p:spPr>
        <p:txBody>
          <a:bodyPr wrap="square" rtlCol="0" anchor="t">
            <a:spAutoFit/>
          </a:bodyPr>
          <a:lstStyle/>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签证/会议</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a:p>
            <a:pPr lvl="0" algn="ctr"/>
            <a:r>
              <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rPr>
              <a:t>贴心服务</a:t>
            </a:r>
            <a:endParaRPr lang="zh-CN" altLang="en-US" sz="2000" b="0" noProof="0" dirty="0">
              <a:solidFill>
                <a:srgbClr val="FF7D41"/>
              </a:solidFill>
              <a:uLnTx/>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32" name="矩形: 圆角 166"/>
          <p:cNvSpPr/>
          <p:nvPr/>
        </p:nvSpPr>
        <p:spPr>
          <a:xfrm>
            <a:off x="674217" y="11516395"/>
            <a:ext cx="23035246" cy="861606"/>
          </a:xfrm>
          <a:prstGeom prst="roundRect">
            <a:avLst>
              <a:gd name="adj" fmla="val 11276"/>
            </a:avLst>
          </a:prstGeom>
          <a:gradFill>
            <a:gsLst>
              <a:gs pos="10000">
                <a:srgbClr val="FF8953"/>
              </a:gs>
              <a:gs pos="100000">
                <a:srgbClr val="FFA824"/>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effectLst>
                  <a:outerShdw blurRad="98223" dist="38100" dir="2700000" algn="tl" rotWithShape="0">
                    <a:prstClr val="black">
                      <a:alpha val="14218"/>
                    </a:prstClr>
                  </a:outerShdw>
                </a:effectLst>
                <a:uLnTx/>
                <a:latin typeface="方正兰亭黑简体" panose="02000000000000000000" charset="-122"/>
                <a:ea typeface="方正兰亭黑简体" panose="02000000000000000000" charset="-122"/>
                <a:sym typeface="Helvetica Light"/>
              </a:rPr>
              <a:t>API系统对接：主数据/OA/协同平台</a:t>
            </a:r>
            <a:endParaRPr kumimoji="1" lang="zh-CN" altLang="en-US" sz="2800" b="0" kern="1200" noProof="0" dirty="0">
              <a:solidFill>
                <a:prstClr val="white"/>
              </a:solidFill>
              <a:effectLst>
                <a:outerShdw blurRad="98223" dist="38100" dir="2700000" algn="tl" rotWithShape="0">
                  <a:prstClr val="black">
                    <a:alpha val="14218"/>
                  </a:prstClr>
                </a:outerShdw>
              </a:effectLst>
              <a:uLnTx/>
              <a:latin typeface="方正兰亭黑简体" panose="02000000000000000000" charset="-122"/>
              <a:ea typeface="方正兰亭黑简体" panose="02000000000000000000" charset="-122"/>
              <a:sym typeface="Helvetica Light"/>
            </a:endParaRPr>
          </a:p>
        </p:txBody>
      </p:sp>
      <p:sp>
        <p:nvSpPr>
          <p:cNvPr id="33" name="矩形: 圆角 110"/>
          <p:cNvSpPr txBox="1"/>
          <p:nvPr/>
        </p:nvSpPr>
        <p:spPr>
          <a:xfrm>
            <a:off x="14938472" y="7171486"/>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sym typeface="+mn-ea"/>
              </a:rPr>
              <a:t>先审批后预订</a:t>
            </a:r>
            <a:endParaRPr lang="zh-CN" altLang="en-US" sz="1600" dirty="0">
              <a:latin typeface="方正兰亭黑简体" panose="02000000000000000000" charset="-122"/>
              <a:ea typeface="方正兰亭黑简体" panose="02000000000000000000" charset="-122"/>
              <a:sym typeface="+mn-ea"/>
            </a:endParaRPr>
          </a:p>
        </p:txBody>
      </p:sp>
      <p:sp>
        <p:nvSpPr>
          <p:cNvPr id="34" name="矩形: 圆角 111"/>
          <p:cNvSpPr txBox="1"/>
          <p:nvPr/>
        </p:nvSpPr>
        <p:spPr>
          <a:xfrm>
            <a:off x="17505126" y="7206096"/>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mn-ea"/>
              </a:rPr>
              <a:t>先预订后审批</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35" name="矩形: 圆角 112"/>
          <p:cNvSpPr txBox="1"/>
          <p:nvPr/>
        </p:nvSpPr>
        <p:spPr>
          <a:xfrm>
            <a:off x="14953042" y="7960808"/>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sym typeface="+mn-ea"/>
              </a:rPr>
              <a:t>自定义审批流</a:t>
            </a:r>
            <a:endParaRPr lang="zh-CN" altLang="en-US" sz="1600" dirty="0">
              <a:latin typeface="方正兰亭黑简体" panose="02000000000000000000" charset="-122"/>
              <a:ea typeface="方正兰亭黑简体" panose="02000000000000000000" charset="-122"/>
              <a:sym typeface="+mn-ea"/>
            </a:endParaRPr>
          </a:p>
        </p:txBody>
      </p:sp>
      <p:sp>
        <p:nvSpPr>
          <p:cNvPr id="36" name="矩形: 圆角 113"/>
          <p:cNvSpPr txBox="1"/>
          <p:nvPr/>
        </p:nvSpPr>
        <p:spPr>
          <a:xfrm>
            <a:off x="17505126" y="7960808"/>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mn-ea"/>
              </a:rPr>
              <a:t>四级管控强弱</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37" name="矩形: 圆角 168"/>
          <p:cNvSpPr txBox="1"/>
          <p:nvPr/>
        </p:nvSpPr>
        <p:spPr>
          <a:xfrm>
            <a:off x="14953042" y="6472128"/>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mn-ea"/>
              </a:rPr>
              <a:t>员工/角色</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38" name="矩形: 圆角 169"/>
          <p:cNvSpPr txBox="1"/>
          <p:nvPr/>
        </p:nvSpPr>
        <p:spPr>
          <a:xfrm>
            <a:off x="17516300" y="6472128"/>
            <a:ext cx="2114068" cy="507600"/>
          </a:xfrm>
          <a:prstGeom prst="round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mn-ea"/>
              </a:rPr>
              <a:t>部门/项目</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mn-ea"/>
            </a:endParaRPr>
          </a:p>
        </p:txBody>
      </p:sp>
      <p:grpSp>
        <p:nvGrpSpPr>
          <p:cNvPr id="39" name="组合 38"/>
          <p:cNvGrpSpPr/>
          <p:nvPr/>
        </p:nvGrpSpPr>
        <p:grpSpPr>
          <a:xfrm>
            <a:off x="2021309" y="9085802"/>
            <a:ext cx="2092098" cy="2036016"/>
            <a:chOff x="1010654" y="4269286"/>
            <a:chExt cx="2044143" cy="1018008"/>
          </a:xfrm>
        </p:grpSpPr>
        <p:sp>
          <p:nvSpPr>
            <p:cNvPr id="40" name="矩形: 圆角 143"/>
            <p:cNvSpPr/>
            <p:nvPr/>
          </p:nvSpPr>
          <p:spPr>
            <a:xfrm>
              <a:off x="1010654" y="4269286"/>
              <a:ext cx="2044143" cy="251265"/>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售前-咨询分析</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1" name="矩形: 圆角 144"/>
            <p:cNvSpPr/>
            <p:nvPr/>
          </p:nvSpPr>
          <p:spPr>
            <a:xfrm>
              <a:off x="1010654" y="4639570"/>
              <a:ext cx="2044143" cy="251265"/>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售中-实施配置</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2" name="矩形: 圆角 173"/>
            <p:cNvSpPr/>
            <p:nvPr/>
          </p:nvSpPr>
          <p:spPr>
            <a:xfrm>
              <a:off x="1010654" y="5036029"/>
              <a:ext cx="2044143" cy="251265"/>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售后-结算优化</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grpSp>
      <p:grpSp>
        <p:nvGrpSpPr>
          <p:cNvPr id="97" name="组合 96"/>
          <p:cNvGrpSpPr/>
          <p:nvPr/>
        </p:nvGrpSpPr>
        <p:grpSpPr>
          <a:xfrm>
            <a:off x="4558030" y="9113520"/>
            <a:ext cx="15054580" cy="2035175"/>
            <a:chOff x="7178" y="14352"/>
            <a:chExt cx="23708" cy="3205"/>
          </a:xfrm>
        </p:grpSpPr>
        <p:sp>
          <p:nvSpPr>
            <p:cNvPr id="43" name="矩形: 圆角 145"/>
            <p:cNvSpPr/>
            <p:nvPr/>
          </p:nvSpPr>
          <p:spPr>
            <a:xfrm>
              <a:off x="7178" y="14352"/>
              <a:ext cx="7415"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1V1专属顾问，提供专业差旅建议</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4" name="矩形: 圆角 146"/>
            <p:cNvSpPr/>
            <p:nvPr/>
          </p:nvSpPr>
          <p:spPr>
            <a:xfrm>
              <a:off x="7178" y="15518"/>
              <a:ext cx="7415"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梳理主数据/审批流/制度规则</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5" name="矩形: 圆角 147"/>
            <p:cNvSpPr/>
            <p:nvPr/>
          </p:nvSpPr>
          <p:spPr>
            <a:xfrm>
              <a:off x="15375" y="14352"/>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规划流程、合规模型、支付等方案</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6" name="矩形: 圆角 148"/>
            <p:cNvSpPr/>
            <p:nvPr/>
          </p:nvSpPr>
          <p:spPr>
            <a:xfrm>
              <a:off x="15375" y="15518"/>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匹配需求的解决方案，敏捷交付</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7" name="矩形: 圆角 174"/>
            <p:cNvSpPr/>
            <p:nvPr/>
          </p:nvSpPr>
          <p:spPr>
            <a:xfrm>
              <a:off x="7178" y="16767"/>
              <a:ext cx="7415"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提供高效的结算与对账服务</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8" name="矩形: 圆角 175"/>
            <p:cNvSpPr/>
            <p:nvPr/>
          </p:nvSpPr>
          <p:spPr>
            <a:xfrm>
              <a:off x="15375" y="16767"/>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持续输出数据分析/节省优化建议</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49" name="矩形: 圆角 177"/>
            <p:cNvSpPr/>
            <p:nvPr/>
          </p:nvSpPr>
          <p:spPr>
            <a:xfrm>
              <a:off x="23534" y="14352"/>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BOSS与VIP服务 + 关怀宝/事故无忧</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50" name="矩形: 圆角 178"/>
            <p:cNvSpPr/>
            <p:nvPr/>
          </p:nvSpPr>
          <p:spPr>
            <a:xfrm>
              <a:off x="23534" y="15518"/>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平台级技术能力，确保稳定运行</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51" name="矩形: 圆角 179"/>
            <p:cNvSpPr/>
            <p:nvPr/>
          </p:nvSpPr>
          <p:spPr>
            <a:xfrm>
              <a:off x="23534" y="16767"/>
              <a:ext cx="7352" cy="791"/>
            </a:xfrm>
            <a:prstGeom prst="round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7×24小时企业级人工客服专线</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grpSp>
      <p:sp>
        <p:nvSpPr>
          <p:cNvPr id="52" name="矩形: 圆角 108"/>
          <p:cNvSpPr/>
          <p:nvPr/>
        </p:nvSpPr>
        <p:spPr>
          <a:xfrm>
            <a:off x="14943979" y="3884839"/>
            <a:ext cx="4668670" cy="502530"/>
          </a:xfrm>
          <a:prstGeom prst="round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App/PC/H5/微信多渠道预订</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53" name="矩形: 圆角 109"/>
          <p:cNvSpPr/>
          <p:nvPr/>
        </p:nvSpPr>
        <p:spPr>
          <a:xfrm>
            <a:off x="14943979" y="4661113"/>
            <a:ext cx="4668670" cy="502530"/>
          </a:xfrm>
          <a:prstGeom prst="round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航司/酒店集团折扣协议托管</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54" name="矩形: 圆角 114"/>
          <p:cNvSpPr/>
          <p:nvPr/>
        </p:nvSpPr>
        <p:spPr>
          <a:xfrm>
            <a:off x="14943979" y="5317637"/>
            <a:ext cx="4668670" cy="502530"/>
          </a:xfrm>
          <a:prstGeom prst="round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rPr>
              <a:t>“省立返”+ 会员联登 + 积分同步</a:t>
            </a:r>
            <a:endParaRPr kumimoji="1" lang="zh-CN" altLang="en-US"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cxnSp>
        <p:nvCxnSpPr>
          <p:cNvPr id="55" name="直接连接符 67"/>
          <p:cNvCxnSpPr/>
          <p:nvPr/>
        </p:nvCxnSpPr>
        <p:spPr>
          <a:xfrm>
            <a:off x="21176195" y="5163642"/>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68"/>
          <p:cNvCxnSpPr/>
          <p:nvPr/>
        </p:nvCxnSpPr>
        <p:spPr>
          <a:xfrm>
            <a:off x="21176195" y="5845312"/>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70"/>
          <p:cNvCxnSpPr/>
          <p:nvPr/>
        </p:nvCxnSpPr>
        <p:spPr>
          <a:xfrm>
            <a:off x="21176195" y="6526982"/>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1093342" y="6598000"/>
            <a:ext cx="2454518"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差旅定位</a:t>
            </a:r>
            <a:r>
              <a:rPr lang="en-US" altLang="zh-CN" sz="2100" kern="1200" dirty="0">
                <a:solidFill>
                  <a:schemeClr val="bg1"/>
                </a:solidFill>
                <a:latin typeface="微软雅黑" panose="020B0503020204020204" charset="-122"/>
                <a:ea typeface="微软雅黑" panose="020B0503020204020204" charset="-122"/>
              </a:rPr>
              <a:t>/</a:t>
            </a:r>
            <a:r>
              <a:rPr lang="zh-CN" altLang="en-US" sz="2100" kern="1200" dirty="0">
                <a:solidFill>
                  <a:schemeClr val="bg1"/>
                </a:solidFill>
                <a:latin typeface="微软雅黑" panose="020B0503020204020204" charset="-122"/>
                <a:ea typeface="微软雅黑" panose="020B0503020204020204" charset="-122"/>
              </a:rPr>
              <a:t>一键下载</a:t>
            </a:r>
            <a:endParaRPr lang="zh-CN" altLang="en-US" sz="2100" kern="1200" dirty="0">
              <a:solidFill>
                <a:schemeClr val="bg1"/>
              </a:solidFill>
              <a:latin typeface="微软雅黑" panose="020B0503020204020204" charset="-122"/>
              <a:ea typeface="微软雅黑" panose="020B0503020204020204" charset="-122"/>
            </a:endParaRPr>
          </a:p>
        </p:txBody>
      </p:sp>
      <p:sp>
        <p:nvSpPr>
          <p:cNvPr id="64" name="任意多边形 65"/>
          <p:cNvSpPr/>
          <p:nvPr/>
        </p:nvSpPr>
        <p:spPr>
          <a:xfrm>
            <a:off x="21043866" y="7610347"/>
            <a:ext cx="2736216" cy="931318"/>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981" h="1974">
                <a:moveTo>
                  <a:pt x="381" y="0"/>
                </a:moveTo>
                <a:lnTo>
                  <a:pt x="4600" y="0"/>
                </a:lnTo>
                <a:cubicBezTo>
                  <a:pt x="4811" y="0"/>
                  <a:pt x="4981" y="170"/>
                  <a:pt x="4981" y="381"/>
                </a:cubicBezTo>
                <a:lnTo>
                  <a:pt x="4981" y="1903"/>
                </a:lnTo>
                <a:cubicBezTo>
                  <a:pt x="4981" y="1923"/>
                  <a:pt x="4980" y="1942"/>
                  <a:pt x="4977" y="1961"/>
                </a:cubicBezTo>
                <a:lnTo>
                  <a:pt x="4974" y="1974"/>
                </a:lnTo>
                <a:lnTo>
                  <a:pt x="4973" y="1968"/>
                </a:lnTo>
                <a:cubicBezTo>
                  <a:pt x="4938" y="1795"/>
                  <a:pt x="4785" y="1665"/>
                  <a:pt x="4601" y="1665"/>
                </a:cubicBezTo>
                <a:lnTo>
                  <a:pt x="380" y="1665"/>
                </a:lnTo>
                <a:cubicBezTo>
                  <a:pt x="196" y="1665"/>
                  <a:pt x="43" y="1795"/>
                  <a:pt x="8" y="1968"/>
                </a:cubicBezTo>
                <a:lnTo>
                  <a:pt x="7" y="1974"/>
                </a:lnTo>
                <a:lnTo>
                  <a:pt x="4" y="1961"/>
                </a:lnTo>
                <a:cubicBezTo>
                  <a:pt x="1" y="1942"/>
                  <a:pt x="0" y="1923"/>
                  <a:pt x="0" y="1903"/>
                </a:cubicBezTo>
                <a:lnTo>
                  <a:pt x="0" y="381"/>
                </a:lnTo>
                <a:cubicBezTo>
                  <a:pt x="0" y="170"/>
                  <a:pt x="170" y="0"/>
                  <a:pt x="381" y="0"/>
                </a:cubicBezTo>
                <a:close/>
              </a:path>
            </a:pathLst>
          </a:custGeom>
          <a:gradFill>
            <a:gsLst>
              <a:gs pos="10000">
                <a:srgbClr val="00A6B8"/>
              </a:gs>
              <a:gs pos="100000">
                <a:srgbClr val="0EF8ED"/>
              </a:gs>
            </a:gsLst>
            <a:lin ang="0" scaled="0"/>
          </a:gradFill>
          <a:ln w="12700" cap="flat">
            <a:noFill/>
            <a:miter lim="400000"/>
          </a:ln>
          <a:effectLst/>
        </p:spPr>
        <p:txBody>
          <a:bodyPr rot="0" spcFirstLastPara="0" vert="horz" wrap="square" lIns="25400" tIns="25400" rIns="25400" bIns="25400" numCol="1" spcCol="0" rtlCol="0" anchor="ctr">
            <a:noAutofit/>
          </a:bodyPr>
          <a:lstStyle/>
          <a:p>
            <a:pPr lvl="0" algn="ctr"/>
            <a:endParaRPr lang="zh-CN" altLang="en-US" sz="1600" dirty="0">
              <a:solidFill>
                <a:schemeClr val="bg1"/>
              </a:solidFill>
              <a:latin typeface="FZLanTingHeiS-R-GB" panose="02000000000000000000" pitchFamily="2" charset="-122"/>
              <a:ea typeface="FZLanTingHeiS-R-GB" panose="02000000000000000000" pitchFamily="2" charset="-122"/>
              <a:cs typeface="华康金刚黑 Medium" panose="020B0500000000000000" charset="-122"/>
              <a:sym typeface="Helvetica Light"/>
            </a:endParaRPr>
          </a:p>
        </p:txBody>
      </p:sp>
      <p:sp>
        <p:nvSpPr>
          <p:cNvPr id="65" name="矩形 64"/>
          <p:cNvSpPr/>
          <p:nvPr/>
        </p:nvSpPr>
        <p:spPr>
          <a:xfrm>
            <a:off x="21228573" y="7750983"/>
            <a:ext cx="2473482" cy="4946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8" tIns="50798" rIns="50798" bIns="50798" numCol="1" spcCol="38100" rtlCol="0" anchor="t">
            <a:noAutofit/>
          </a:bodyPr>
          <a:lstStyle/>
          <a:p>
            <a:pPr algn="ctr">
              <a:defRPr/>
            </a:pPr>
            <a:r>
              <a:rPr lang="zh-CN" altLang="en-US" sz="2800" dirty="0">
                <a:solidFill>
                  <a:schemeClr val="bg1"/>
                </a:solidFill>
                <a:latin typeface="方正兰亭黑简体" panose="02000000000000000000" charset="-122"/>
                <a:ea typeface="方正兰亭黑简体" panose="02000000000000000000" charset="-122"/>
                <a:sym typeface="Helvetica Light"/>
              </a:rPr>
              <a:t>对账结算</a:t>
            </a:r>
            <a:endParaRPr lang="zh-CN" altLang="en-US" sz="2800" dirty="0">
              <a:solidFill>
                <a:schemeClr val="bg1"/>
              </a:solidFill>
              <a:latin typeface="方正兰亭黑简体" panose="02000000000000000000" charset="-122"/>
              <a:ea typeface="方正兰亭黑简体" panose="02000000000000000000" charset="-122"/>
              <a:sym typeface="Helvetica Light"/>
            </a:endParaRPr>
          </a:p>
        </p:txBody>
      </p:sp>
      <p:cxnSp>
        <p:nvCxnSpPr>
          <p:cNvPr id="66" name="直接连接符 88"/>
          <p:cNvCxnSpPr/>
          <p:nvPr/>
        </p:nvCxnSpPr>
        <p:spPr>
          <a:xfrm>
            <a:off x="21176195" y="9120990"/>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89"/>
          <p:cNvCxnSpPr/>
          <p:nvPr/>
        </p:nvCxnSpPr>
        <p:spPr>
          <a:xfrm>
            <a:off x="21176195" y="9802660"/>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90"/>
          <p:cNvCxnSpPr/>
          <p:nvPr/>
        </p:nvCxnSpPr>
        <p:spPr>
          <a:xfrm>
            <a:off x="21176195" y="10484330"/>
            <a:ext cx="247348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21077636" y="8510338"/>
            <a:ext cx="2569934"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月结</a:t>
            </a:r>
            <a:r>
              <a:rPr lang="en-US" altLang="zh-CN" sz="2100" kern="1200" dirty="0">
                <a:solidFill>
                  <a:schemeClr val="bg1"/>
                </a:solidFill>
                <a:latin typeface="微软雅黑" panose="020B0503020204020204" charset="-122"/>
                <a:ea typeface="微软雅黑" panose="020B0503020204020204" charset="-122"/>
              </a:rPr>
              <a:t>/</a:t>
            </a:r>
            <a:r>
              <a:rPr lang="zh-CN" altLang="en-US" sz="2100" kern="1200" dirty="0">
                <a:solidFill>
                  <a:schemeClr val="bg1"/>
                </a:solidFill>
                <a:latin typeface="微软雅黑" panose="020B0503020204020204" charset="-122"/>
                <a:ea typeface="微软雅黑" panose="020B0503020204020204" charset="-122"/>
              </a:rPr>
              <a:t>预充值</a:t>
            </a:r>
            <a:r>
              <a:rPr lang="en-US" altLang="zh-CN" sz="2100" kern="1200" dirty="0">
                <a:solidFill>
                  <a:schemeClr val="bg1"/>
                </a:solidFill>
                <a:latin typeface="微软雅黑" panose="020B0503020204020204" charset="-122"/>
                <a:ea typeface="微软雅黑" panose="020B0503020204020204" charset="-122"/>
              </a:rPr>
              <a:t>/</a:t>
            </a:r>
            <a:r>
              <a:rPr lang="zh-CN" altLang="en-US" sz="2100" kern="1200" dirty="0">
                <a:solidFill>
                  <a:schemeClr val="bg1"/>
                </a:solidFill>
                <a:latin typeface="微软雅黑" panose="020B0503020204020204" charset="-122"/>
                <a:ea typeface="微软雅黑" panose="020B0503020204020204" charset="-122"/>
              </a:rPr>
              <a:t>实时付</a:t>
            </a:r>
            <a:endParaRPr lang="zh-CN" altLang="en-US" sz="2100" kern="1200" dirty="0">
              <a:solidFill>
                <a:schemeClr val="bg1"/>
              </a:solidFill>
              <a:latin typeface="微软雅黑" panose="020B0503020204020204" charset="-122"/>
              <a:ea typeface="微软雅黑" panose="020B0503020204020204" charset="-122"/>
            </a:endParaRPr>
          </a:p>
        </p:txBody>
      </p:sp>
      <p:sp>
        <p:nvSpPr>
          <p:cNvPr id="70" name="矩形 69"/>
          <p:cNvSpPr/>
          <p:nvPr/>
        </p:nvSpPr>
        <p:spPr>
          <a:xfrm>
            <a:off x="21093342" y="9873678"/>
            <a:ext cx="2608406"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多级拆账，明细详尽</a:t>
            </a:r>
            <a:endParaRPr lang="zh-CN" altLang="en-US" sz="2100" kern="1200" dirty="0">
              <a:solidFill>
                <a:schemeClr val="bg1"/>
              </a:solidFill>
              <a:latin typeface="微软雅黑" panose="020B0503020204020204" charset="-122"/>
              <a:ea typeface="微软雅黑" panose="020B0503020204020204" charset="-122"/>
            </a:endParaRPr>
          </a:p>
        </p:txBody>
      </p:sp>
      <p:sp>
        <p:nvSpPr>
          <p:cNvPr id="71" name="矩形 70"/>
          <p:cNvSpPr/>
          <p:nvPr/>
        </p:nvSpPr>
        <p:spPr>
          <a:xfrm>
            <a:off x="21077636" y="9192008"/>
            <a:ext cx="2608406"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对公结算，合规透明</a:t>
            </a:r>
            <a:endParaRPr lang="zh-CN" altLang="en-US" sz="2100" kern="1200" dirty="0">
              <a:solidFill>
                <a:schemeClr val="bg1"/>
              </a:solidFill>
              <a:latin typeface="微软雅黑" panose="020B0503020204020204" charset="-122"/>
              <a:ea typeface="微软雅黑" panose="020B0503020204020204" charset="-122"/>
            </a:endParaRPr>
          </a:p>
        </p:txBody>
      </p:sp>
      <p:sp>
        <p:nvSpPr>
          <p:cNvPr id="72" name="矩形 71"/>
          <p:cNvSpPr/>
          <p:nvPr/>
        </p:nvSpPr>
        <p:spPr>
          <a:xfrm>
            <a:off x="21093342" y="10555348"/>
            <a:ext cx="2608406"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票据合规，专票抵扣</a:t>
            </a:r>
            <a:endParaRPr lang="zh-CN" altLang="en-US" sz="2100" kern="1200" dirty="0">
              <a:solidFill>
                <a:schemeClr val="bg1"/>
              </a:solidFill>
              <a:latin typeface="微软雅黑" panose="020B0503020204020204" charset="-122"/>
              <a:ea typeface="微软雅黑" panose="020B0503020204020204" charset="-122"/>
            </a:endParaRPr>
          </a:p>
        </p:txBody>
      </p:sp>
      <p:pic>
        <p:nvPicPr>
          <p:cNvPr id="73" name="图片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764" y="3855678"/>
            <a:ext cx="1020848" cy="1063384"/>
          </a:xfrm>
          <a:prstGeom prst="rect">
            <a:avLst/>
          </a:prstGeom>
        </p:spPr>
      </p:pic>
      <p:grpSp>
        <p:nvGrpSpPr>
          <p:cNvPr id="99" name="组合 98"/>
          <p:cNvGrpSpPr/>
          <p:nvPr/>
        </p:nvGrpSpPr>
        <p:grpSpPr>
          <a:xfrm>
            <a:off x="2021205" y="6487795"/>
            <a:ext cx="12345670" cy="1923415"/>
            <a:chOff x="3183" y="10217"/>
            <a:chExt cx="19442" cy="3029"/>
          </a:xfrm>
        </p:grpSpPr>
        <p:sp>
          <p:nvSpPr>
            <p:cNvPr id="74" name="矩形: 圆角 133"/>
            <p:cNvSpPr/>
            <p:nvPr/>
          </p:nvSpPr>
          <p:spPr>
            <a:xfrm>
              <a:off x="3183" y="10217"/>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舱等/折扣</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75" name="矩形: 圆角 134"/>
            <p:cNvSpPr/>
            <p:nvPr/>
          </p:nvSpPr>
          <p:spPr>
            <a:xfrm>
              <a:off x="3183" y="1134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改签/最低价</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76" name="矩形: 圆角 136"/>
            <p:cNvSpPr/>
            <p:nvPr/>
          </p:nvSpPr>
          <p:spPr>
            <a:xfrm>
              <a:off x="3183" y="1245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提前预订天数</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77" name="矩形: 圆角 138"/>
            <p:cNvSpPr/>
            <p:nvPr/>
          </p:nvSpPr>
          <p:spPr>
            <a:xfrm>
              <a:off x="7168" y="10217"/>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差标/星级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78" name="矩形: 圆角 140"/>
            <p:cNvSpPr/>
            <p:nvPr/>
          </p:nvSpPr>
          <p:spPr>
            <a:xfrm>
              <a:off x="7157" y="1134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超标管控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79" name="矩形: 圆角 141"/>
            <p:cNvSpPr/>
            <p:nvPr/>
          </p:nvSpPr>
          <p:spPr>
            <a:xfrm>
              <a:off x="7157" y="1245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合住管控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0" name="矩形: 圆角 142"/>
            <p:cNvSpPr/>
            <p:nvPr/>
          </p:nvSpPr>
          <p:spPr>
            <a:xfrm>
              <a:off x="11307" y="10217"/>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坐席管控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1" name="矩形: 圆角 149"/>
            <p:cNvSpPr/>
            <p:nvPr/>
          </p:nvSpPr>
          <p:spPr>
            <a:xfrm>
              <a:off x="11299" y="1134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提前预订天数</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2" name="矩形: 圆角 150"/>
            <p:cNvSpPr/>
            <p:nvPr/>
          </p:nvSpPr>
          <p:spPr>
            <a:xfrm>
              <a:off x="11299" y="1245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超标管控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3" name="矩形: 圆角 151"/>
            <p:cNvSpPr/>
            <p:nvPr/>
          </p:nvSpPr>
          <p:spPr>
            <a:xfrm>
              <a:off x="15377" y="10217"/>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场景/车型</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4" name="矩形: 圆角 152"/>
            <p:cNvSpPr/>
            <p:nvPr/>
          </p:nvSpPr>
          <p:spPr>
            <a:xfrm>
              <a:off x="15375" y="1134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时间/地点/跨城</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5" name="矩形: 圆角 153"/>
            <p:cNvSpPr/>
            <p:nvPr/>
          </p:nvSpPr>
          <p:spPr>
            <a:xfrm>
              <a:off x="15375" y="1245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四大维度限额</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6" name="矩形: 圆角 154"/>
            <p:cNvSpPr/>
            <p:nvPr/>
          </p:nvSpPr>
          <p:spPr>
            <a:xfrm>
              <a:off x="19331" y="10217"/>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代订管控</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7" name="矩形: 圆角 155"/>
            <p:cNvSpPr/>
            <p:nvPr/>
          </p:nvSpPr>
          <p:spPr>
            <a:xfrm>
              <a:off x="19329" y="1134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成本中心</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88" name="矩形: 圆角 156"/>
            <p:cNvSpPr/>
            <p:nvPr/>
          </p:nvSpPr>
          <p:spPr>
            <a:xfrm>
              <a:off x="19329" y="12456"/>
              <a:ext cx="3295" cy="791"/>
            </a:xfrm>
            <a:prstGeom prst="round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rPr>
                <a:t>敏感订单</a:t>
              </a:r>
              <a:endParaRPr kumimoji="1" lang="en-US" altLang="zh-CN" sz="16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grpSp>
      <p:sp>
        <p:nvSpPr>
          <p:cNvPr id="89" name="领先的一站式移动出行平台"/>
          <p:cNvSpPr txBox="1"/>
          <p:nvPr/>
        </p:nvSpPr>
        <p:spPr>
          <a:xfrm>
            <a:off x="674217" y="596732"/>
            <a:ext cx="11619865"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defRPr/>
            </a:pPr>
            <a:r>
              <a:rPr lang="zh-CN" altLang="en-US" sz="6000" b="1" dirty="0">
                <a:solidFill>
                  <a:schemeClr val="bg1"/>
                </a:solidFill>
                <a:latin typeface="方正兰亭粗黑简体" panose="02000000000000000000" charset="-122"/>
                <a:ea typeface="方正兰亭粗黑简体" panose="02000000000000000000" charset="-122"/>
              </a:rPr>
              <a:t>滴滴企业版一站式出行与商旅平台</a:t>
            </a:r>
            <a:endParaRPr lang="zh-CN" altLang="en-US" sz="6000" b="1" dirty="0">
              <a:solidFill>
                <a:schemeClr val="bg1"/>
              </a:solidFill>
              <a:latin typeface="方正兰亭粗黑简体" panose="02000000000000000000" charset="-122"/>
              <a:ea typeface="方正兰亭粗黑简体" panose="02000000000000000000" charset="-122"/>
            </a:endParaRPr>
          </a:p>
        </p:txBody>
      </p:sp>
      <p:sp>
        <p:nvSpPr>
          <p:cNvPr id="59" name="矩形 58"/>
          <p:cNvSpPr/>
          <p:nvPr/>
        </p:nvSpPr>
        <p:spPr>
          <a:xfrm>
            <a:off x="21174454" y="4552990"/>
            <a:ext cx="2476960" cy="447238"/>
          </a:xfrm>
          <a:prstGeom prst="rect">
            <a:avLst/>
          </a:prstGeom>
        </p:spPr>
        <p:txBody>
          <a:bodyPr wrap="none">
            <a:spAutoFit/>
          </a:bodyPr>
          <a:lstStyle/>
          <a:p>
            <a:pPr algn="ctr" defTabSz="1828800" hangingPunct="1">
              <a:lnSpc>
                <a:spcPct val="120000"/>
              </a:lnSpc>
              <a:defRPr/>
            </a:pPr>
            <a:r>
              <a:rPr lang="en-US" altLang="zh-CN" sz="2100" kern="1200" dirty="0">
                <a:solidFill>
                  <a:schemeClr val="bg1"/>
                </a:solidFill>
                <a:latin typeface="微软雅黑" panose="020B0503020204020204" charset="-122"/>
                <a:ea typeface="微软雅黑" panose="020B0503020204020204" charset="-122"/>
              </a:rPr>
              <a:t>110+</a:t>
            </a:r>
            <a:r>
              <a:rPr lang="zh-CN" altLang="en-US" sz="2100" kern="1200" dirty="0">
                <a:solidFill>
                  <a:schemeClr val="bg1"/>
                </a:solidFill>
                <a:latin typeface="微软雅黑" panose="020B0503020204020204" charset="-122"/>
                <a:ea typeface="微软雅黑" panose="020B0503020204020204" charset="-122"/>
              </a:rPr>
              <a:t>数据量化管控</a:t>
            </a:r>
            <a:endParaRPr lang="zh-CN" altLang="en-US" sz="2100" kern="1200" dirty="0">
              <a:solidFill>
                <a:schemeClr val="bg1"/>
              </a:solidFill>
              <a:latin typeface="微软雅黑" panose="020B0503020204020204" charset="-122"/>
              <a:ea typeface="微软雅黑" panose="020B0503020204020204" charset="-122"/>
            </a:endParaRPr>
          </a:p>
        </p:txBody>
      </p:sp>
      <p:sp>
        <p:nvSpPr>
          <p:cNvPr id="61" name="矩形 60"/>
          <p:cNvSpPr/>
          <p:nvPr/>
        </p:nvSpPr>
        <p:spPr>
          <a:xfrm>
            <a:off x="21169969" y="5234660"/>
            <a:ext cx="2454518" cy="447238"/>
          </a:xfrm>
          <a:prstGeom prst="rect">
            <a:avLst/>
          </a:prstGeom>
        </p:spPr>
        <p:txBody>
          <a:bodyPr wrap="none">
            <a:spAutoFit/>
          </a:bodyPr>
          <a:lstStyle/>
          <a:p>
            <a:pPr algn="ct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行为分析</a:t>
            </a:r>
            <a:r>
              <a:rPr lang="en-US" altLang="zh-CN" sz="2100" kern="1200" dirty="0">
                <a:solidFill>
                  <a:schemeClr val="bg1"/>
                </a:solidFill>
                <a:latin typeface="微软雅黑" panose="020B0503020204020204" charset="-122"/>
                <a:ea typeface="微软雅黑" panose="020B0503020204020204" charset="-122"/>
              </a:rPr>
              <a:t>/</a:t>
            </a:r>
            <a:r>
              <a:rPr lang="zh-CN" altLang="en-US" sz="2100" kern="1200" dirty="0">
                <a:solidFill>
                  <a:schemeClr val="bg1"/>
                </a:solidFill>
                <a:latin typeface="微软雅黑" panose="020B0503020204020204" charset="-122"/>
                <a:ea typeface="微软雅黑" panose="020B0503020204020204" charset="-122"/>
              </a:rPr>
              <a:t>消费分析</a:t>
            </a:r>
            <a:endParaRPr lang="zh-CN" altLang="en-US" sz="2100" kern="1200" dirty="0">
              <a:solidFill>
                <a:schemeClr val="bg1"/>
              </a:solidFill>
              <a:latin typeface="微软雅黑" panose="020B0503020204020204" charset="-122"/>
              <a:ea typeface="微软雅黑" panose="020B0503020204020204" charset="-122"/>
            </a:endParaRPr>
          </a:p>
        </p:txBody>
      </p:sp>
      <p:sp>
        <p:nvSpPr>
          <p:cNvPr id="60" name="矩形 59"/>
          <p:cNvSpPr/>
          <p:nvPr/>
        </p:nvSpPr>
        <p:spPr>
          <a:xfrm>
            <a:off x="21093342" y="5916330"/>
            <a:ext cx="2454518" cy="447238"/>
          </a:xfrm>
          <a:prstGeom prst="rect">
            <a:avLst/>
          </a:prstGeom>
        </p:spPr>
        <p:txBody>
          <a:bodyPr wrap="none">
            <a:spAutoFit/>
          </a:bodyPr>
          <a:lstStyle/>
          <a:p>
            <a:pPr defTabSz="1828800" hangingPunct="1">
              <a:lnSpc>
                <a:spcPct val="120000"/>
              </a:lnSpc>
              <a:defRPr/>
            </a:pPr>
            <a:r>
              <a:rPr lang="zh-CN" altLang="en-US" sz="2100" kern="1200" dirty="0">
                <a:solidFill>
                  <a:schemeClr val="bg1"/>
                </a:solidFill>
                <a:latin typeface="微软雅黑" panose="020B0503020204020204" charset="-122"/>
                <a:ea typeface="微软雅黑" panose="020B0503020204020204" charset="-122"/>
              </a:rPr>
              <a:t>节省分析</a:t>
            </a:r>
            <a:r>
              <a:rPr lang="en-US" altLang="zh-CN" sz="2100" kern="1200" dirty="0">
                <a:solidFill>
                  <a:schemeClr val="bg1"/>
                </a:solidFill>
                <a:latin typeface="微软雅黑" panose="020B0503020204020204" charset="-122"/>
                <a:ea typeface="微软雅黑" panose="020B0503020204020204" charset="-122"/>
              </a:rPr>
              <a:t>/</a:t>
            </a:r>
            <a:r>
              <a:rPr lang="zh-CN" altLang="en-US" sz="2100" kern="1200" dirty="0">
                <a:solidFill>
                  <a:schemeClr val="bg1"/>
                </a:solidFill>
                <a:latin typeface="微软雅黑" panose="020B0503020204020204" charset="-122"/>
                <a:ea typeface="微软雅黑" panose="020B0503020204020204" charset="-122"/>
              </a:rPr>
              <a:t>合规监测</a:t>
            </a:r>
            <a:endParaRPr lang="zh-CN" altLang="en-US" sz="2100" kern="1200" dirty="0">
              <a:solidFill>
                <a:schemeClr val="bg1"/>
              </a:solidFill>
              <a:latin typeface="微软雅黑" panose="020B0503020204020204" charset="-122"/>
              <a:ea typeface="微软雅黑" panose="020B0503020204020204" charset="-122"/>
            </a:endParaRPr>
          </a:p>
        </p:txBody>
      </p:sp>
      <p:sp>
        <p:nvSpPr>
          <p:cNvPr id="93" name="圆角矩形 58"/>
          <p:cNvSpPr/>
          <p:nvPr/>
        </p:nvSpPr>
        <p:spPr>
          <a:xfrm>
            <a:off x="21022945" y="7610475"/>
            <a:ext cx="2736850" cy="3583305"/>
          </a:xfrm>
          <a:prstGeom prst="roundRect">
            <a:avLst>
              <a:gd name="adj" fmla="val 7268"/>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华康金刚黑" panose="020B0400000000000000" charset="-122"/>
              <a:ea typeface="华康金刚黑" panose="020B0400000000000000" charset="-122"/>
              <a:sym typeface="Helvetica Light"/>
            </a:endParaRPr>
          </a:p>
        </p:txBody>
      </p:sp>
      <p:grpSp>
        <p:nvGrpSpPr>
          <p:cNvPr id="104" name="组合 103"/>
          <p:cNvGrpSpPr/>
          <p:nvPr/>
        </p:nvGrpSpPr>
        <p:grpSpPr>
          <a:xfrm rot="5400000">
            <a:off x="20132675" y="4582160"/>
            <a:ext cx="648970" cy="514985"/>
            <a:chOff x="3657" y="6501"/>
            <a:chExt cx="574" cy="444"/>
          </a:xfrm>
        </p:grpSpPr>
        <p:sp>
          <p:nvSpPr>
            <p:cNvPr id="102" name="右箭头 227"/>
            <p:cNvSpPr/>
            <p:nvPr>
              <p:custDataLst>
                <p:tags r:id="rId6"/>
              </p:custDataLst>
            </p:nvPr>
          </p:nvSpPr>
          <p:spPr>
            <a:xfrm rot="5400000">
              <a:off x="3773" y="6385"/>
              <a:ext cx="342" cy="575"/>
            </a:xfrm>
            <a:prstGeom prst="rightArrow">
              <a:avLst>
                <a:gd name="adj1" fmla="val 100000"/>
                <a:gd name="adj2" fmla="val 75442"/>
              </a:avLst>
            </a:prstGeom>
            <a:gradFill>
              <a:gsLst>
                <a:gs pos="100000">
                  <a:srgbClr val="00ACEF">
                    <a:alpha val="0"/>
                  </a:srgbClr>
                </a:gs>
                <a:gs pos="1000">
                  <a:srgbClr val="00ACEF"/>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103" name="右箭头 227"/>
            <p:cNvSpPr/>
            <p:nvPr>
              <p:custDataLst>
                <p:tags r:id="rId7"/>
              </p:custDataLst>
            </p:nvPr>
          </p:nvSpPr>
          <p:spPr>
            <a:xfrm rot="5400000">
              <a:off x="3773" y="6487"/>
              <a:ext cx="342" cy="575"/>
            </a:xfrm>
            <a:prstGeom prst="rightArrow">
              <a:avLst>
                <a:gd name="adj1" fmla="val 100000"/>
                <a:gd name="adj2" fmla="val 75442"/>
              </a:avLst>
            </a:prstGeom>
            <a:gradFill>
              <a:gsLst>
                <a:gs pos="100000">
                  <a:srgbClr val="00B0F0">
                    <a:alpha val="0"/>
                  </a:srgbClr>
                </a:gs>
                <a:gs pos="0">
                  <a:srgbClr val="00ABEE"/>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grpSp>
        <p:nvGrpSpPr>
          <p:cNvPr id="113" name="组合 112"/>
          <p:cNvGrpSpPr/>
          <p:nvPr/>
        </p:nvGrpSpPr>
        <p:grpSpPr>
          <a:xfrm rot="5400000">
            <a:off x="20132675" y="9775190"/>
            <a:ext cx="648970" cy="514985"/>
            <a:chOff x="14968" y="6501"/>
            <a:chExt cx="574" cy="444"/>
          </a:xfrm>
        </p:grpSpPr>
        <p:sp>
          <p:nvSpPr>
            <p:cNvPr id="108" name="右箭头 227"/>
            <p:cNvSpPr/>
            <p:nvPr>
              <p:custDataLst>
                <p:tags r:id="rId8"/>
              </p:custDataLst>
            </p:nvPr>
          </p:nvSpPr>
          <p:spPr>
            <a:xfrm rot="5400000">
              <a:off x="15084" y="6385"/>
              <a:ext cx="342" cy="575"/>
            </a:xfrm>
            <a:prstGeom prst="rightArrow">
              <a:avLst>
                <a:gd name="adj1" fmla="val 100000"/>
                <a:gd name="adj2" fmla="val 75442"/>
              </a:avLst>
            </a:prstGeom>
            <a:gradFill>
              <a:gsLst>
                <a:gs pos="100000">
                  <a:srgbClr val="02BC98">
                    <a:alpha val="0"/>
                  </a:srgbClr>
                </a:gs>
                <a:gs pos="1000">
                  <a:srgbClr val="02BC98"/>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109" name="右箭头 227"/>
            <p:cNvSpPr/>
            <p:nvPr>
              <p:custDataLst>
                <p:tags r:id="rId9"/>
              </p:custDataLst>
            </p:nvPr>
          </p:nvSpPr>
          <p:spPr>
            <a:xfrm rot="5400000">
              <a:off x="15084" y="6487"/>
              <a:ext cx="342" cy="575"/>
            </a:xfrm>
            <a:prstGeom prst="rightArrow">
              <a:avLst>
                <a:gd name="adj1" fmla="val 100000"/>
                <a:gd name="adj2" fmla="val 75442"/>
              </a:avLst>
            </a:prstGeom>
            <a:gradFill>
              <a:gsLst>
                <a:gs pos="100000">
                  <a:srgbClr val="02BC98">
                    <a:alpha val="0"/>
                  </a:srgbClr>
                </a:gs>
                <a:gs pos="0">
                  <a:srgbClr val="02BC98"/>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grpSp>
        <p:nvGrpSpPr>
          <p:cNvPr id="110" name="组合 109"/>
          <p:cNvGrpSpPr/>
          <p:nvPr/>
        </p:nvGrpSpPr>
        <p:grpSpPr>
          <a:xfrm rot="5400000" flipV="1">
            <a:off x="20132675" y="7138670"/>
            <a:ext cx="648970" cy="514985"/>
            <a:chOff x="9313" y="6501"/>
            <a:chExt cx="574" cy="444"/>
          </a:xfrm>
        </p:grpSpPr>
        <p:sp>
          <p:nvSpPr>
            <p:cNvPr id="111" name="右箭头 227"/>
            <p:cNvSpPr/>
            <p:nvPr>
              <p:custDataLst>
                <p:tags r:id="rId10"/>
              </p:custDataLst>
            </p:nvPr>
          </p:nvSpPr>
          <p:spPr>
            <a:xfrm rot="5400000">
              <a:off x="9429" y="6385"/>
              <a:ext cx="342" cy="575"/>
            </a:xfrm>
            <a:prstGeom prst="rightArrow">
              <a:avLst>
                <a:gd name="adj1" fmla="val 100000"/>
                <a:gd name="adj2" fmla="val 75442"/>
              </a:avLst>
            </a:prstGeom>
            <a:gradFill>
              <a:gsLst>
                <a:gs pos="100000">
                  <a:srgbClr val="FFA626">
                    <a:alpha val="0"/>
                  </a:srgbClr>
                </a:gs>
                <a:gs pos="1000">
                  <a:srgbClr val="FFA726"/>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112" name="右箭头 227"/>
            <p:cNvSpPr/>
            <p:nvPr>
              <p:custDataLst>
                <p:tags r:id="rId11"/>
              </p:custDataLst>
            </p:nvPr>
          </p:nvSpPr>
          <p:spPr>
            <a:xfrm rot="5400000">
              <a:off x="9429" y="6487"/>
              <a:ext cx="342" cy="575"/>
            </a:xfrm>
            <a:prstGeom prst="rightArrow">
              <a:avLst>
                <a:gd name="adj1" fmla="val 100000"/>
                <a:gd name="adj2" fmla="val 75442"/>
              </a:avLst>
            </a:prstGeom>
            <a:gradFill>
              <a:gsLst>
                <a:gs pos="100000">
                  <a:srgbClr val="FFA726">
                    <a:alpha val="0"/>
                  </a:srgbClr>
                </a:gs>
                <a:gs pos="0">
                  <a:srgbClr val="FFA627"/>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pic>
        <p:nvPicPr>
          <p:cNvPr id="185" name="图像" descr="图像"/>
          <p:cNvPicPr>
            <a:picLocks noChangeAspect="1"/>
          </p:cNvPicPr>
          <p:nvPr/>
        </p:nvPicPr>
        <p:blipFill>
          <a:blip r:embed="rId12"/>
          <a:stretch>
            <a:fillRect/>
          </a:stretch>
        </p:blipFill>
        <p:spPr>
          <a:xfrm>
            <a:off x="19680091" y="88816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a:srcRect l="11991" t="20727" r="14375" b="34613"/>
          <a:stretch>
            <a:fillRect/>
          </a:stretch>
        </p:blipFill>
        <p:spPr>
          <a:xfrm>
            <a:off x="-138466" y="-56904"/>
            <a:ext cx="24591307" cy="7457466"/>
          </a:xfrm>
          <a:prstGeom prst="rect">
            <a:avLst/>
          </a:prstGeom>
        </p:spPr>
      </p:pic>
      <p:sp>
        <p:nvSpPr>
          <p:cNvPr id="63" name="用车管理团队"/>
          <p:cNvSpPr txBox="1"/>
          <p:nvPr/>
        </p:nvSpPr>
        <p:spPr>
          <a:xfrm>
            <a:off x="7466057" y="8936982"/>
            <a:ext cx="1559782" cy="2214378"/>
          </a:xfrm>
          <a:prstGeom prst="rect">
            <a:avLst/>
          </a:prstGeom>
          <a:ln w="12700">
            <a:miter lim="400000"/>
          </a:ln>
        </p:spPr>
        <p:txBody>
          <a:bodyPr wrap="square" lIns="71432" tIns="71432" rIns="71432" bIns="71432" anchor="ctr">
            <a:noAutofit/>
          </a:bodyPr>
          <a:lstStyle>
            <a:lvl1pPr algn="l" defTabSz="457200">
              <a:lnSpc>
                <a:spcPts val="7500"/>
              </a:lnSpc>
              <a:defRPr sz="3200">
                <a:solidFill>
                  <a:srgbClr val="285EF6"/>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lnSpc>
                <a:spcPct val="100000"/>
              </a:lnSpc>
              <a:defRPr/>
            </a:pPr>
            <a:r>
              <a:rPr lang="en-US" altLang="zh-CN" sz="16600" dirty="0">
                <a:solidFill>
                  <a:srgbClr val="1A80FA"/>
                </a:solidFill>
                <a:latin typeface="Helvetica" pitchFamily="2" charset="0"/>
                <a:ea typeface="Lantinghei SC Demibold" panose="02000000000000000000" pitchFamily="2" charset="-122"/>
              </a:rPr>
              <a:t>+</a:t>
            </a:r>
            <a:endParaRPr sz="16600" dirty="0">
              <a:solidFill>
                <a:srgbClr val="1A80FA"/>
              </a:solidFill>
              <a:latin typeface="Helvetica" pitchFamily="2" charset="0"/>
              <a:ea typeface="Lantinghei SC Demibold" panose="02000000000000000000" pitchFamily="2" charset="-122"/>
            </a:endParaRPr>
          </a:p>
        </p:txBody>
      </p:sp>
      <p:sp>
        <p:nvSpPr>
          <p:cNvPr id="64" name="用车管理团队"/>
          <p:cNvSpPr txBox="1"/>
          <p:nvPr/>
        </p:nvSpPr>
        <p:spPr>
          <a:xfrm>
            <a:off x="1232853" y="9199880"/>
            <a:ext cx="1881125" cy="2060732"/>
          </a:xfrm>
          <a:prstGeom prst="rect">
            <a:avLst/>
          </a:prstGeom>
          <a:ln w="12700">
            <a:miter lim="400000"/>
          </a:ln>
        </p:spPr>
        <p:txBody>
          <a:bodyPr wrap="square" lIns="71432" tIns="71432" rIns="71432" bIns="71432" anchor="ctr">
            <a:noAutofit/>
          </a:bodyPr>
          <a:lstStyle>
            <a:lvl1pPr algn="l" defTabSz="457200">
              <a:lnSpc>
                <a:spcPts val="7500"/>
              </a:lnSpc>
              <a:defRPr sz="3200">
                <a:solidFill>
                  <a:srgbClr val="285EF6"/>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lnSpc>
                <a:spcPct val="100000"/>
              </a:lnSpc>
              <a:defRPr/>
            </a:pPr>
            <a:r>
              <a:rPr lang="en-US" altLang="zh-CN" sz="18800" dirty="0">
                <a:solidFill>
                  <a:srgbClr val="1A80FA"/>
                </a:solidFill>
                <a:latin typeface="Helvetica" pitchFamily="2" charset="0"/>
                <a:ea typeface="Lantinghei SC Demibold" panose="02000000000000000000" pitchFamily="2" charset="-122"/>
              </a:rPr>
              <a:t>1</a:t>
            </a:r>
            <a:endParaRPr lang="en-US" altLang="zh-CN" sz="18800" dirty="0">
              <a:solidFill>
                <a:srgbClr val="1A80FA"/>
              </a:solidFill>
              <a:latin typeface="Helvetica" pitchFamily="2" charset="0"/>
              <a:ea typeface="Lantinghei SC Demibold" panose="02000000000000000000" pitchFamily="2" charset="-122"/>
            </a:endParaRPr>
          </a:p>
        </p:txBody>
      </p:sp>
      <p:sp>
        <p:nvSpPr>
          <p:cNvPr id="65" name="用车管理团队"/>
          <p:cNvSpPr txBox="1"/>
          <p:nvPr/>
        </p:nvSpPr>
        <p:spPr>
          <a:xfrm>
            <a:off x="9673599" y="9199880"/>
            <a:ext cx="1881125" cy="2060732"/>
          </a:xfrm>
          <a:prstGeom prst="rect">
            <a:avLst/>
          </a:prstGeom>
          <a:ln w="12700">
            <a:miter lim="400000"/>
          </a:ln>
        </p:spPr>
        <p:txBody>
          <a:bodyPr wrap="square" lIns="71432" tIns="71432" rIns="71432" bIns="71432" anchor="ctr">
            <a:noAutofit/>
          </a:bodyPr>
          <a:lstStyle>
            <a:lvl1pPr algn="l" defTabSz="457200">
              <a:lnSpc>
                <a:spcPts val="7500"/>
              </a:lnSpc>
              <a:defRPr sz="3200">
                <a:solidFill>
                  <a:srgbClr val="285EF6"/>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lnSpc>
                <a:spcPct val="100000"/>
              </a:lnSpc>
              <a:defRPr/>
            </a:pPr>
            <a:r>
              <a:rPr lang="en-US" altLang="zh-CN" sz="18800" dirty="0">
                <a:solidFill>
                  <a:srgbClr val="1A80FA"/>
                </a:solidFill>
                <a:latin typeface="Helvetica" pitchFamily="2" charset="0"/>
                <a:ea typeface="Lantinghei SC Demibold" panose="02000000000000000000" pitchFamily="2" charset="-122"/>
              </a:rPr>
              <a:t>1</a:t>
            </a:r>
            <a:endParaRPr lang="en-US" altLang="zh-CN" sz="18800" dirty="0">
              <a:solidFill>
                <a:srgbClr val="1A80FA"/>
              </a:solidFill>
              <a:latin typeface="Helvetica" pitchFamily="2" charset="0"/>
              <a:ea typeface="Lantinghei SC Demibold" panose="02000000000000000000" pitchFamily="2" charset="-122"/>
            </a:endParaRPr>
          </a:p>
        </p:txBody>
      </p:sp>
      <p:sp>
        <p:nvSpPr>
          <p:cNvPr id="66" name="用车管理团队"/>
          <p:cNvSpPr txBox="1"/>
          <p:nvPr/>
        </p:nvSpPr>
        <p:spPr>
          <a:xfrm>
            <a:off x="15384795" y="9123057"/>
            <a:ext cx="1559782" cy="2214378"/>
          </a:xfrm>
          <a:prstGeom prst="rect">
            <a:avLst/>
          </a:prstGeom>
          <a:ln w="12700">
            <a:miter lim="400000"/>
          </a:ln>
        </p:spPr>
        <p:txBody>
          <a:bodyPr wrap="square" lIns="71432" tIns="71432" rIns="71432" bIns="71432" anchor="ctr">
            <a:noAutofit/>
          </a:bodyPr>
          <a:lstStyle>
            <a:lvl1pPr algn="l" defTabSz="457200">
              <a:lnSpc>
                <a:spcPts val="7500"/>
              </a:lnSpc>
              <a:defRPr sz="3200">
                <a:solidFill>
                  <a:srgbClr val="285EF6"/>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lnSpc>
                <a:spcPct val="100000"/>
              </a:lnSpc>
              <a:defRPr/>
            </a:pPr>
            <a:r>
              <a:rPr lang="en-US" altLang="zh-CN" sz="16600" dirty="0">
                <a:solidFill>
                  <a:srgbClr val="1A80FA"/>
                </a:solidFill>
                <a:latin typeface="Helvetica" pitchFamily="2" charset="0"/>
                <a:ea typeface="Lantinghei SC Demibold" panose="02000000000000000000" pitchFamily="2" charset="-122"/>
              </a:rPr>
              <a:t>=</a:t>
            </a:r>
            <a:endParaRPr sz="16600" dirty="0">
              <a:solidFill>
                <a:srgbClr val="1A80FA"/>
              </a:solidFill>
              <a:latin typeface="Helvetica" pitchFamily="2" charset="0"/>
              <a:ea typeface="Lantinghei SC Demibold" panose="02000000000000000000" pitchFamily="2" charset="-122"/>
            </a:endParaRPr>
          </a:p>
        </p:txBody>
      </p:sp>
      <p:sp>
        <p:nvSpPr>
          <p:cNvPr id="67" name="用车管理团队"/>
          <p:cNvSpPr txBox="1"/>
          <p:nvPr/>
        </p:nvSpPr>
        <p:spPr>
          <a:xfrm>
            <a:off x="17626103" y="9199880"/>
            <a:ext cx="1881125" cy="2060732"/>
          </a:xfrm>
          <a:prstGeom prst="rect">
            <a:avLst/>
          </a:prstGeom>
          <a:ln w="12700">
            <a:miter lim="400000"/>
          </a:ln>
        </p:spPr>
        <p:txBody>
          <a:bodyPr wrap="square" lIns="71432" tIns="71432" rIns="71432" bIns="71432" anchor="ctr">
            <a:noAutofit/>
          </a:bodyPr>
          <a:lstStyle>
            <a:lvl1pPr algn="l" defTabSz="457200">
              <a:lnSpc>
                <a:spcPts val="7500"/>
              </a:lnSpc>
              <a:defRPr sz="3200">
                <a:solidFill>
                  <a:srgbClr val="285EF6"/>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defTabSz="457200">
              <a:lnSpc>
                <a:spcPct val="100000"/>
              </a:lnSpc>
              <a:defRPr/>
            </a:pPr>
            <a:r>
              <a:rPr lang="en-US" altLang="zh-CN" sz="18800" dirty="0">
                <a:solidFill>
                  <a:srgbClr val="1A80FA"/>
                </a:solidFill>
                <a:latin typeface="Helvetica" pitchFamily="2" charset="0"/>
                <a:ea typeface="Lantinghei SC Demibold" panose="02000000000000000000" pitchFamily="2" charset="-122"/>
              </a:rPr>
              <a:t>1</a:t>
            </a:r>
            <a:endParaRPr lang="en-US" altLang="zh-CN" sz="18800" dirty="0">
              <a:solidFill>
                <a:srgbClr val="1A80FA"/>
              </a:solidFill>
              <a:latin typeface="Helvetica" pitchFamily="2" charset="0"/>
              <a:ea typeface="Lantinghei SC Demibold" panose="02000000000000000000" pitchFamily="2" charset="-122"/>
            </a:endParaRPr>
          </a:p>
        </p:txBody>
      </p:sp>
      <p:sp>
        <p:nvSpPr>
          <p:cNvPr id="68" name="高效"/>
          <p:cNvSpPr txBox="1"/>
          <p:nvPr/>
        </p:nvSpPr>
        <p:spPr>
          <a:xfrm>
            <a:off x="2828480" y="9106843"/>
            <a:ext cx="1718307" cy="748874"/>
          </a:xfrm>
          <a:prstGeom prst="rect">
            <a:avLst/>
          </a:prstGeom>
          <a:noFill/>
          <a:ln w="12700" cap="flat">
            <a:noFill/>
            <a:miter lim="400000"/>
          </a:ln>
          <a:effectLst/>
        </p:spPr>
        <p:txBody>
          <a:bodyPr wrap="none" lIns="50797" tIns="50797" rIns="50797" bIns="50797" numCol="1" anchor="ctr">
            <a:spAutoFit/>
          </a:bodyPr>
          <a:lstStyle>
            <a:lvl1pPr algn="l" defTabSz="825500">
              <a:defRPr sz="4200">
                <a:solidFill>
                  <a:srgbClr val="666666"/>
                </a:solidFill>
                <a:latin typeface="微软雅黑"/>
                <a:ea typeface="微软雅黑"/>
                <a:cs typeface="微软雅黑"/>
                <a:sym typeface="微软雅黑"/>
              </a:defRPr>
            </a:lvl1pPr>
          </a:lstStyle>
          <a:p>
            <a:pPr defTabSz="825500">
              <a:defRPr/>
            </a:pPr>
            <a:r>
              <a:rPr lang="zh-CN" altLang="en-US" dirty="0">
                <a:solidFill>
                  <a:srgbClr val="1A80FA"/>
                </a:solidFill>
                <a:latin typeface="Helvetica" pitchFamily="2" charset="0"/>
                <a:ea typeface="Lantinghei SC Demibold" panose="02000000000000000000" pitchFamily="2" charset="-122"/>
                <a:cs typeface="微软雅黑" panose="020B0503020204020204" charset="-122"/>
              </a:rPr>
              <a:t>流用车</a:t>
            </a:r>
            <a:endParaRPr dirty="0">
              <a:solidFill>
                <a:srgbClr val="1A80FA"/>
              </a:solidFill>
              <a:latin typeface="Helvetica" pitchFamily="2" charset="0"/>
              <a:ea typeface="Lantinghei SC Demibold" panose="02000000000000000000" pitchFamily="2" charset="-122"/>
              <a:cs typeface="微软雅黑" panose="020B0503020204020204" charset="-122"/>
            </a:endParaRPr>
          </a:p>
        </p:txBody>
      </p:sp>
      <p:sp>
        <p:nvSpPr>
          <p:cNvPr id="69" name="高效"/>
          <p:cNvSpPr txBox="1"/>
          <p:nvPr/>
        </p:nvSpPr>
        <p:spPr>
          <a:xfrm>
            <a:off x="11730870" y="9106823"/>
            <a:ext cx="1718413" cy="748917"/>
          </a:xfrm>
          <a:prstGeom prst="rect">
            <a:avLst/>
          </a:prstGeom>
          <a:noFill/>
          <a:ln w="12700" cap="flat">
            <a:noFill/>
            <a:miter lim="400000"/>
          </a:ln>
          <a:effectLst/>
        </p:spPr>
        <p:txBody>
          <a:bodyPr wrap="none" lIns="50797" tIns="50797" rIns="50797" bIns="50797" numCol="1" anchor="ctr">
            <a:spAutoFit/>
          </a:bodyPr>
          <a:lstStyle>
            <a:lvl1pPr algn="l" defTabSz="825500">
              <a:defRPr sz="4200">
                <a:solidFill>
                  <a:srgbClr val="666666"/>
                </a:solidFill>
                <a:latin typeface="微软雅黑"/>
                <a:ea typeface="微软雅黑"/>
                <a:cs typeface="微软雅黑"/>
                <a:sym typeface="微软雅黑"/>
              </a:defRPr>
            </a:lvl1pPr>
          </a:lstStyle>
          <a:p>
            <a:pPr defTabSz="825500">
              <a:defRPr/>
            </a:pPr>
            <a:r>
              <a:rPr lang="zh-CN" altLang="en-US" dirty="0">
                <a:solidFill>
                  <a:srgbClr val="1A80FA"/>
                </a:solidFill>
                <a:latin typeface="Helvetica" pitchFamily="2" charset="0"/>
                <a:ea typeface="Lantinghei SC Demibold" panose="02000000000000000000" pitchFamily="2" charset="-122"/>
                <a:cs typeface="微软雅黑" panose="020B0503020204020204" charset="-122"/>
              </a:rPr>
              <a:t>流商旅</a:t>
            </a:r>
            <a:endParaRPr dirty="0">
              <a:solidFill>
                <a:srgbClr val="1A80FA"/>
              </a:solidFill>
              <a:latin typeface="Helvetica" pitchFamily="2" charset="0"/>
              <a:ea typeface="Lantinghei SC Demibold" panose="02000000000000000000" pitchFamily="2" charset="-122"/>
              <a:cs typeface="微软雅黑" panose="020B0503020204020204" charset="-122"/>
            </a:endParaRPr>
          </a:p>
        </p:txBody>
      </p:sp>
      <p:sp>
        <p:nvSpPr>
          <p:cNvPr id="70" name="高效"/>
          <p:cNvSpPr txBox="1"/>
          <p:nvPr/>
        </p:nvSpPr>
        <p:spPr>
          <a:xfrm>
            <a:off x="19414741" y="9106843"/>
            <a:ext cx="1718307" cy="748874"/>
          </a:xfrm>
          <a:prstGeom prst="rect">
            <a:avLst/>
          </a:prstGeom>
          <a:noFill/>
          <a:ln w="12700" cap="flat">
            <a:noFill/>
            <a:miter lim="400000"/>
          </a:ln>
          <a:effectLst/>
        </p:spPr>
        <p:txBody>
          <a:bodyPr wrap="none" lIns="50797" tIns="50797" rIns="50797" bIns="50797" numCol="1" anchor="ctr">
            <a:spAutoFit/>
          </a:bodyPr>
          <a:lstStyle>
            <a:lvl1pPr algn="l" defTabSz="825500">
              <a:defRPr sz="4200">
                <a:solidFill>
                  <a:srgbClr val="666666"/>
                </a:solidFill>
                <a:latin typeface="微软雅黑"/>
                <a:ea typeface="微软雅黑"/>
                <a:cs typeface="微软雅黑"/>
                <a:sym typeface="微软雅黑"/>
              </a:defRPr>
            </a:lvl1pPr>
          </a:lstStyle>
          <a:p>
            <a:pPr defTabSz="825500">
              <a:defRPr/>
            </a:pPr>
            <a:r>
              <a:rPr lang="zh-CN" altLang="en-US" dirty="0">
                <a:solidFill>
                  <a:srgbClr val="1A80FA"/>
                </a:solidFill>
                <a:latin typeface="Helvetica" pitchFamily="2" charset="0"/>
                <a:ea typeface="Lantinghei SC Demibold" panose="02000000000000000000" pitchFamily="2" charset="-122"/>
                <a:cs typeface="微软雅黑" panose="020B0503020204020204" charset="-122"/>
              </a:rPr>
              <a:t>流体验</a:t>
            </a:r>
            <a:endParaRPr dirty="0">
              <a:solidFill>
                <a:srgbClr val="1A80FA"/>
              </a:solidFill>
              <a:latin typeface="Helvetica" pitchFamily="2" charset="0"/>
              <a:ea typeface="Lantinghei SC Demibold" panose="02000000000000000000" pitchFamily="2" charset="-122"/>
              <a:cs typeface="微软雅黑" panose="020B0503020204020204" charset="-122"/>
            </a:endParaRPr>
          </a:p>
        </p:txBody>
      </p:sp>
      <p:sp>
        <p:nvSpPr>
          <p:cNvPr id="71" name="便捷导入员工，自由分配角色"/>
          <p:cNvSpPr txBox="1"/>
          <p:nvPr/>
        </p:nvSpPr>
        <p:spPr>
          <a:xfrm>
            <a:off x="11554724" y="10044172"/>
            <a:ext cx="3830071" cy="1338123"/>
          </a:xfrm>
          <a:prstGeom prst="rect">
            <a:avLst/>
          </a:prstGeom>
          <a:ln w="12700">
            <a:miter lim="400000"/>
          </a:ln>
        </p:spPr>
        <p:txBody>
          <a:bodyPr wrap="square" lIns="0" tIns="0" rIns="0" bIns="0">
            <a:spAutoFit/>
          </a:bodyPr>
          <a:lstStyle>
            <a:lvl1pPr algn="l" defTabSz="825500">
              <a:defRPr sz="2400">
                <a:solidFill>
                  <a:srgbClr val="5E5E5E"/>
                </a:solidFill>
              </a:defRPr>
            </a:lvl1pPr>
          </a:lstStyle>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酒店资源覆盖主要差旅城市</a:t>
            </a:r>
            <a:endParaRPr lang="en-US" altLang="zh-CN" sz="2000" dirty="0">
              <a:latin typeface="Helvetica" pitchFamily="2" charset="0"/>
              <a:ea typeface="Lantinghei SC Demibold" panose="02000000000000000000" pitchFamily="2" charset="-122"/>
            </a:endParaRPr>
          </a:p>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机票资源覆盖国内航司</a:t>
            </a:r>
            <a:r>
              <a:rPr lang="en-US" altLang="zh-CN" sz="2000" dirty="0">
                <a:latin typeface="Helvetica" pitchFamily="2" charset="0"/>
                <a:ea typeface="Lantinghei SC Demibold" panose="02000000000000000000" pitchFamily="2" charset="-122"/>
                <a:sym typeface="Helvetica Light"/>
              </a:rPr>
              <a:t>/</a:t>
            </a:r>
            <a:r>
              <a:rPr lang="zh-CN" altLang="en-US" sz="2000" dirty="0">
                <a:latin typeface="Helvetica" pitchFamily="2" charset="0"/>
                <a:ea typeface="Lantinghei SC Demibold" panose="02000000000000000000" pitchFamily="2" charset="-122"/>
                <a:sym typeface="Helvetica Light"/>
              </a:rPr>
              <a:t>航线</a:t>
            </a:r>
            <a:endParaRPr lang="en-US" altLang="zh-CN" sz="2000" dirty="0">
              <a:latin typeface="Helvetica" pitchFamily="2" charset="0"/>
              <a:ea typeface="Lantinghei SC Demibold" panose="02000000000000000000" pitchFamily="2" charset="-122"/>
              <a:sym typeface="Helvetica Light"/>
            </a:endParaRPr>
          </a:p>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火车票资源覆盖全国车次线路</a:t>
            </a:r>
            <a:endParaRPr sz="2000" dirty="0">
              <a:latin typeface="Helvetica" pitchFamily="2" charset="0"/>
              <a:ea typeface="Lantinghei SC Demibold" panose="02000000000000000000" pitchFamily="2" charset="-122"/>
              <a:sym typeface="Helvetica Light"/>
            </a:endParaRPr>
          </a:p>
        </p:txBody>
      </p:sp>
      <p:sp>
        <p:nvSpPr>
          <p:cNvPr id="72" name="便捷导入员工，自由分配角色"/>
          <p:cNvSpPr txBox="1"/>
          <p:nvPr/>
        </p:nvSpPr>
        <p:spPr>
          <a:xfrm>
            <a:off x="2671762" y="9908261"/>
            <a:ext cx="4350439" cy="1338123"/>
          </a:xfrm>
          <a:prstGeom prst="rect">
            <a:avLst/>
          </a:prstGeom>
          <a:ln w="12700">
            <a:miter lim="400000"/>
          </a:ln>
        </p:spPr>
        <p:txBody>
          <a:bodyPr wrap="square" lIns="0" tIns="0" rIns="0" bIns="0">
            <a:spAutoFit/>
          </a:bodyPr>
          <a:lstStyle>
            <a:lvl1pPr algn="l" defTabSz="825500">
              <a:defRPr sz="2400">
                <a:solidFill>
                  <a:srgbClr val="5E5E5E"/>
                </a:solidFill>
              </a:defRPr>
            </a:lvl1pPr>
          </a:lstStyle>
          <a:p>
            <a:pPr indent="-28575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cs typeface="微软雅黑" panose="020B0503020204020204" charset="-122"/>
              </a:rPr>
              <a:t>领先的一站式移动出行平台</a:t>
            </a:r>
            <a:endParaRPr lang="en-US" altLang="zh-CN" sz="2000" dirty="0">
              <a:latin typeface="Helvetica" pitchFamily="2" charset="0"/>
              <a:ea typeface="Lantinghei SC Demibold" panose="02000000000000000000" pitchFamily="2" charset="-122"/>
              <a:cs typeface="微软雅黑" panose="020B0503020204020204" charset="-122"/>
            </a:endParaRPr>
          </a:p>
          <a:p>
            <a:pPr indent="-285750">
              <a:lnSpc>
                <a:spcPct val="150000"/>
              </a:lnSpc>
              <a:buFont typeface="Arial" panose="020B0604020202090204" pitchFamily="34" charset="0"/>
              <a:buChar char="•"/>
              <a:defRPr/>
            </a:pPr>
            <a:r>
              <a:rPr lang="en-US" altLang="zh-CN" sz="2000" dirty="0">
                <a:latin typeface="Helvetica" pitchFamily="2" charset="0"/>
                <a:ea typeface="Lantinghei SC Demibold" panose="02000000000000000000" pitchFamily="2" charset="-122"/>
                <a:cs typeface="微软雅黑" panose="020B0503020204020204" charset="-122"/>
                <a:sym typeface="Helvetica Light"/>
              </a:rPr>
              <a:t>7</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年专业</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to</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 </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B</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企业服务经验</a:t>
            </a:r>
            <a:endParaRPr lang="en-US" altLang="zh-CN" sz="2000" dirty="0">
              <a:latin typeface="Helvetica" pitchFamily="2" charset="0"/>
              <a:ea typeface="Lantinghei SC Demibold" panose="02000000000000000000" pitchFamily="2" charset="-122"/>
              <a:cs typeface="微软雅黑" panose="020B0503020204020204" charset="-122"/>
              <a:sym typeface="Helvetica Light"/>
            </a:endParaRPr>
          </a:p>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cs typeface="微软雅黑" panose="020B0503020204020204" charset="-122"/>
                <a:sym typeface="Helvetica Light"/>
              </a:rPr>
              <a:t>覆盖</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30</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万</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 企业，</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1700</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万</a:t>
            </a:r>
            <a:r>
              <a:rPr lang="en-US" altLang="zh-CN" sz="2000" dirty="0">
                <a:latin typeface="Helvetica" pitchFamily="2" charset="0"/>
                <a:ea typeface="Lantinghei SC Demibold" panose="02000000000000000000" pitchFamily="2" charset="-122"/>
                <a:cs typeface="微软雅黑" panose="020B0503020204020204" charset="-122"/>
                <a:sym typeface="Helvetica Light"/>
              </a:rPr>
              <a:t>+</a:t>
            </a:r>
            <a:r>
              <a:rPr lang="zh-CN" altLang="en-US" sz="2000" dirty="0">
                <a:latin typeface="Helvetica" pitchFamily="2" charset="0"/>
                <a:ea typeface="Lantinghei SC Demibold" panose="02000000000000000000" pitchFamily="2" charset="-122"/>
                <a:cs typeface="微软雅黑" panose="020B0503020204020204" charset="-122"/>
                <a:sym typeface="Helvetica Light"/>
              </a:rPr>
              <a:t> 名员工</a:t>
            </a:r>
            <a:endParaRPr sz="2000" dirty="0">
              <a:solidFill>
                <a:srgbClr val="FF0000"/>
              </a:solidFill>
              <a:latin typeface="Helvetica" pitchFamily="2" charset="0"/>
              <a:ea typeface="Lantinghei SC Demibold" panose="02000000000000000000" pitchFamily="2" charset="-122"/>
              <a:cs typeface="微软雅黑" panose="020B0503020204020204" charset="-122"/>
              <a:sym typeface="Helvetica Light"/>
            </a:endParaRPr>
          </a:p>
        </p:txBody>
      </p:sp>
      <p:sp>
        <p:nvSpPr>
          <p:cNvPr id="73" name="便捷导入员工，自由分配角色"/>
          <p:cNvSpPr txBox="1"/>
          <p:nvPr/>
        </p:nvSpPr>
        <p:spPr>
          <a:xfrm>
            <a:off x="19203195" y="9997317"/>
            <a:ext cx="5066767" cy="1338123"/>
          </a:xfrm>
          <a:prstGeom prst="rect">
            <a:avLst/>
          </a:prstGeom>
          <a:ln w="12700">
            <a:miter lim="400000"/>
          </a:ln>
        </p:spPr>
        <p:txBody>
          <a:bodyPr wrap="square" lIns="0" tIns="0" rIns="0" bIns="0">
            <a:spAutoFit/>
          </a:bodyPr>
          <a:lstStyle>
            <a:lvl1pPr algn="l" defTabSz="825500">
              <a:defRPr sz="2400">
                <a:solidFill>
                  <a:srgbClr val="5E5E5E"/>
                </a:solidFill>
              </a:defRPr>
            </a:lvl1pPr>
          </a:lstStyle>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两大能力一站式打通，门到门商旅服务</a:t>
            </a:r>
            <a:endParaRPr lang="en-US" altLang="zh-CN" sz="2000" dirty="0">
              <a:latin typeface="Helvetica" pitchFamily="2" charset="0"/>
              <a:ea typeface="Lantinghei SC Demibold" panose="02000000000000000000" pitchFamily="2" charset="-122"/>
              <a:sym typeface="Helvetica Light"/>
            </a:endParaRPr>
          </a:p>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专业费用管控，免垫付、免贴票、免报销</a:t>
            </a:r>
            <a:endParaRPr lang="en-US" altLang="zh-CN" sz="2000" dirty="0">
              <a:latin typeface="Helvetica" pitchFamily="2" charset="0"/>
              <a:ea typeface="Lantinghei SC Demibold" panose="02000000000000000000" pitchFamily="2" charset="-122"/>
              <a:sym typeface="Helvetica Light"/>
            </a:endParaRPr>
          </a:p>
          <a:p>
            <a:pPr indent="-285750" defTabSz="825500">
              <a:lnSpc>
                <a:spcPct val="150000"/>
              </a:lnSpc>
              <a:buFont typeface="Arial" panose="020B0604020202090204" pitchFamily="34" charset="0"/>
              <a:buChar char="•"/>
              <a:defRPr/>
            </a:pPr>
            <a:r>
              <a:rPr lang="zh-CN" altLang="en-US" sz="2000" dirty="0">
                <a:latin typeface="Helvetica" pitchFamily="2" charset="0"/>
                <a:ea typeface="Lantinghei SC Demibold" panose="02000000000000000000" pitchFamily="2" charset="-122"/>
                <a:sym typeface="Helvetica Light"/>
              </a:rPr>
              <a:t>合规透明、优化体验、管理提效</a:t>
            </a:r>
            <a:endParaRPr sz="2000" dirty="0">
              <a:latin typeface="Helvetica" pitchFamily="2" charset="0"/>
              <a:ea typeface="Lantinghei SC Demibold" panose="02000000000000000000" pitchFamily="2" charset="-122"/>
              <a:sym typeface="Helvetica Light"/>
            </a:endParaRPr>
          </a:p>
        </p:txBody>
      </p:sp>
      <p:sp>
        <p:nvSpPr>
          <p:cNvPr id="25" name="请输入你的标题"/>
          <p:cNvSpPr txBox="1"/>
          <p:nvPr/>
        </p:nvSpPr>
        <p:spPr>
          <a:xfrm>
            <a:off x="645725" y="1055088"/>
            <a:ext cx="3565072" cy="933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50797" tIns="50797" rIns="50797" bIns="50797" numCol="1" spcCol="38100" rtlCol="0" anchor="ctr" forceAA="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4800" b="1">
                <a:solidFill>
                  <a:schemeClr val="tx1">
                    <a:lumMod val="75000"/>
                    <a:lumOff val="25000"/>
                  </a:schemeClr>
                </a:solidFill>
                <a:latin typeface="微软雅黑" panose="020B0503020204020204" charset="-122"/>
                <a:ea typeface="微软雅黑" panose="020B0503020204020204" charset="-122"/>
              </a:defRPr>
            </a:lvl1pPr>
          </a:lstStyle>
          <a:p>
            <a:pPr algn="l" defTabSz="825500">
              <a:defRPr/>
            </a:pPr>
            <a:r>
              <a:rPr lang="zh-CN" altLang="en-US" sz="5400" dirty="0">
                <a:solidFill>
                  <a:srgbClr val="FFFFFF"/>
                </a:solidFill>
                <a:latin typeface="Lantinghei SC Demibold" panose="02000000000000000000" pitchFamily="2" charset="-122"/>
                <a:ea typeface="Lantinghei SC Demibold" panose="02000000000000000000" pitchFamily="2" charset="-122"/>
                <a:sym typeface="微软雅黑" panose="020B0503020204020204" charset="-122"/>
              </a:rPr>
              <a:t>滴滴企业</a:t>
            </a:r>
            <a:r>
              <a:rPr lang="zh-CN" altLang="en-US" sz="5400" dirty="0" smtClean="0">
                <a:solidFill>
                  <a:srgbClr val="FFFFFF"/>
                </a:solidFill>
                <a:latin typeface="Lantinghei SC Demibold" panose="02000000000000000000" pitchFamily="2" charset="-122"/>
                <a:ea typeface="Lantinghei SC Demibold" panose="02000000000000000000" pitchFamily="2" charset="-122"/>
                <a:sym typeface="微软雅黑" panose="020B0503020204020204" charset="-122"/>
              </a:rPr>
              <a:t>版</a:t>
            </a:r>
            <a:endParaRPr lang="zh-CN" altLang="en-US" sz="5400" dirty="0">
              <a:solidFill>
                <a:srgbClr val="FFFFFF"/>
              </a:solidFill>
              <a:latin typeface="Lantinghei SC Demibold" panose="02000000000000000000" pitchFamily="2" charset="-122"/>
              <a:ea typeface="Lantinghei SC Demibold" panose="02000000000000000000" pitchFamily="2" charset="-122"/>
              <a:sym typeface="微软雅黑" panose="020B0503020204020204" charset="-122"/>
            </a:endParaRPr>
          </a:p>
        </p:txBody>
      </p:sp>
      <p:sp>
        <p:nvSpPr>
          <p:cNvPr id="34" name="矩形 33"/>
          <p:cNvSpPr/>
          <p:nvPr/>
        </p:nvSpPr>
        <p:spPr>
          <a:xfrm>
            <a:off x="-23269" y="954935"/>
            <a:ext cx="192505" cy="933589"/>
          </a:xfrm>
          <a:prstGeom prst="rect">
            <a:avLst/>
          </a:prstGeom>
          <a:solidFill>
            <a:srgbClr val="1C8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圆角矩形 26"/>
          <p:cNvSpPr/>
          <p:nvPr/>
        </p:nvSpPr>
        <p:spPr>
          <a:xfrm>
            <a:off x="759825" y="3382414"/>
            <a:ext cx="22864350" cy="3278538"/>
          </a:xfrm>
          <a:prstGeom prst="roundRect">
            <a:avLst/>
          </a:prstGeom>
          <a:solidFill>
            <a:srgbClr val="3674F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a:p>
        </p:txBody>
      </p:sp>
      <p:sp>
        <p:nvSpPr>
          <p:cNvPr id="28" name="矩形 27"/>
          <p:cNvSpPr/>
          <p:nvPr/>
        </p:nvSpPr>
        <p:spPr>
          <a:xfrm>
            <a:off x="4342644" y="3576862"/>
            <a:ext cx="15779858" cy="2585323"/>
          </a:xfrm>
          <a:prstGeom prst="rect">
            <a:avLst/>
          </a:prstGeom>
        </p:spPr>
        <p:txBody>
          <a:bodyPr wrap="square">
            <a:spAutoFit/>
          </a:bodyPr>
          <a:lstStyle/>
          <a:p>
            <a:pPr>
              <a:lnSpc>
                <a:spcPct val="150000"/>
              </a:lnSpc>
            </a:pPr>
            <a:r>
              <a:rPr kumimoji="1" lang="zh-CN" altLang="en-US" sz="5400" dirty="0">
                <a:solidFill>
                  <a:schemeClr val="bg1"/>
                </a:solidFill>
                <a:latin typeface="DFP King Gothic GB Medium" panose="020B0500000000000000" pitchFamily="34" charset="-122"/>
                <a:ea typeface="DFP King Gothic GB Medium" panose="020B0500000000000000" pitchFamily="34" charset="-122"/>
              </a:rPr>
              <a:t>供应链自主服务能力</a:t>
            </a:r>
            <a:r>
              <a:rPr kumimoji="1" lang="en-US" altLang="zh-CN" sz="5400" dirty="0">
                <a:solidFill>
                  <a:schemeClr val="bg1"/>
                </a:solidFill>
                <a:latin typeface="DFP King Gothic GB Medium" panose="020B0500000000000000" pitchFamily="34" charset="-122"/>
                <a:ea typeface="DFP King Gothic GB Medium" panose="020B0500000000000000" pitchFamily="34" charset="-122"/>
              </a:rPr>
              <a:t>=</a:t>
            </a:r>
            <a:endParaRPr kumimoji="1" lang="en-US" altLang="zh-CN" sz="5400" dirty="0">
              <a:solidFill>
                <a:schemeClr val="bg1"/>
              </a:solidFill>
              <a:latin typeface="DFP King Gothic GB Medium" panose="020B0500000000000000" pitchFamily="34" charset="-122"/>
              <a:ea typeface="DFP King Gothic GB Medium" panose="020B0500000000000000" pitchFamily="34" charset="-122"/>
            </a:endParaRPr>
          </a:p>
          <a:p>
            <a:pPr>
              <a:lnSpc>
                <a:spcPct val="150000"/>
              </a:lnSpc>
            </a:pPr>
            <a:r>
              <a:rPr kumimoji="1" lang="zh-CN" altLang="en-US" sz="5400" b="0" dirty="0">
                <a:solidFill>
                  <a:schemeClr val="bg1"/>
                </a:solidFill>
                <a:latin typeface="DFP King Gothic GB Medium" panose="020B0500000000000000" pitchFamily="34" charset="-122"/>
                <a:ea typeface="DFP King Gothic GB Medium" panose="020B0500000000000000" pitchFamily="34" charset="-122"/>
              </a:rPr>
              <a:t>卓越的自营出行运力</a:t>
            </a:r>
            <a:r>
              <a:rPr kumimoji="1" lang="en-US" altLang="zh-CN" sz="5400" b="0" dirty="0">
                <a:solidFill>
                  <a:schemeClr val="bg1"/>
                </a:solidFill>
                <a:latin typeface="DFP King Gothic GB Medium" panose="020B0500000000000000" pitchFamily="34" charset="-122"/>
                <a:ea typeface="DFP King Gothic GB Medium" panose="020B0500000000000000" pitchFamily="34" charset="-122"/>
              </a:rPr>
              <a:t>+</a:t>
            </a:r>
            <a:r>
              <a:rPr kumimoji="1" lang="zh-CN" altLang="en-US" sz="5400" b="0" dirty="0">
                <a:solidFill>
                  <a:schemeClr val="bg1"/>
                </a:solidFill>
                <a:latin typeface="DFP King Gothic GB Medium" panose="020B0500000000000000" pitchFamily="34" charset="-122"/>
                <a:ea typeface="DFP King Gothic GB Medium" panose="020B0500000000000000" pitchFamily="34" charset="-122"/>
              </a:rPr>
              <a:t>自建商旅</a:t>
            </a:r>
            <a:r>
              <a:rPr kumimoji="1" lang="en-US" altLang="zh-CN" sz="5400" b="0" dirty="0">
                <a:solidFill>
                  <a:schemeClr val="bg1"/>
                </a:solidFill>
                <a:latin typeface="DFP King Gothic GB Medium" panose="020B0500000000000000" pitchFamily="34" charset="-122"/>
                <a:ea typeface="DFP King Gothic GB Medium" panose="020B0500000000000000" pitchFamily="34" charset="-122"/>
              </a:rPr>
              <a:t>+</a:t>
            </a:r>
            <a:r>
              <a:rPr kumimoji="1" lang="zh-CN" altLang="en-US" sz="5400" b="0" dirty="0">
                <a:solidFill>
                  <a:schemeClr val="bg1"/>
                </a:solidFill>
                <a:latin typeface="DFP King Gothic GB Medium" panose="020B0500000000000000" pitchFamily="34" charset="-122"/>
                <a:ea typeface="DFP King Gothic GB Medium" panose="020B0500000000000000" pitchFamily="34" charset="-122"/>
              </a:rPr>
              <a:t>全场景服务闭环</a:t>
            </a:r>
            <a:endParaRPr kumimoji="1" lang="en-US" altLang="zh-CN" sz="5400" b="0" dirty="0">
              <a:solidFill>
                <a:schemeClr val="bg1"/>
              </a:solidFill>
              <a:latin typeface="DFP King Gothic GB Medium" panose="020B0500000000000000" pitchFamily="34" charset="-122"/>
              <a:ea typeface="DFP King Gothic GB Medium" panose="020B0500000000000000" pitchFamily="34" charset="-122"/>
            </a:endParaRPr>
          </a:p>
        </p:txBody>
      </p:sp>
      <p:pic>
        <p:nvPicPr>
          <p:cNvPr id="185" name="图像" descr="图像"/>
          <p:cNvPicPr>
            <a:picLocks noChangeAspect="1"/>
          </p:cNvPicPr>
          <p:nvPr/>
        </p:nvPicPr>
        <p:blipFill>
          <a:blip r:embed="rId2"/>
          <a:stretch>
            <a:fillRect/>
          </a:stretch>
        </p:blipFill>
        <p:spPr>
          <a:xfrm>
            <a:off x="19680091" y="888165"/>
            <a:ext cx="3581400" cy="609600"/>
          </a:xfrm>
          <a:prstGeom prst="rect">
            <a:avLst/>
          </a:prstGeom>
          <a:ln w="3175">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圆角矩形 60"/>
          <p:cNvSpPr/>
          <p:nvPr>
            <p:custDataLst>
              <p:tags r:id="rId1"/>
            </p:custDataLst>
          </p:nvPr>
        </p:nvSpPr>
        <p:spPr>
          <a:xfrm>
            <a:off x="10459085" y="2427605"/>
            <a:ext cx="12574905" cy="10161905"/>
          </a:xfrm>
          <a:prstGeom prst="roundRect">
            <a:avLst>
              <a:gd name="adj" fmla="val 2206"/>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900">
              <a:solidFill>
                <a:prstClr val="white"/>
              </a:solidFill>
              <a:latin typeface="方正兰亭黑简体" panose="02000000000000000000" charset="-122"/>
              <a:ea typeface="方正兰亭黑简体" panose="02000000000000000000" charset="-122"/>
              <a:sym typeface="+mn-ea"/>
            </a:endParaRPr>
          </a:p>
        </p:txBody>
      </p:sp>
      <p:sp>
        <p:nvSpPr>
          <p:cNvPr id="9" name="领先的一站式移动出行平台"/>
          <p:cNvSpPr txBox="1"/>
          <p:nvPr>
            <p:custDataLst>
              <p:tags r:id="rId2"/>
            </p:custDataLst>
          </p:nvPr>
        </p:nvSpPr>
        <p:spPr>
          <a:xfrm>
            <a:off x="109220" y="923290"/>
            <a:ext cx="11905615" cy="1014730"/>
          </a:xfrm>
          <a:prstGeom prst="rect">
            <a:avLst/>
          </a:prstGeom>
          <a:noFill/>
        </p:spPr>
        <p:txBody>
          <a:bodyPr wrap="square" lIns="91440" tIns="45720" rIns="91440" bIns="45720" rtlCol="0" anchor="t">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algn="ctr" defTabSz="825500">
              <a:lnSpc>
                <a:spcPct val="100000"/>
              </a:lnSpc>
            </a:pP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十大车型，覆盖多场景出行服务</a:t>
            </a:r>
            <a:endPar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endParaRPr>
          </a:p>
        </p:txBody>
      </p:sp>
      <p:sp>
        <p:nvSpPr>
          <p:cNvPr id="131" name="圆角矩形 60"/>
          <p:cNvSpPr/>
          <p:nvPr>
            <p:custDataLst>
              <p:tags r:id="rId3"/>
            </p:custDataLst>
          </p:nvPr>
        </p:nvSpPr>
        <p:spPr>
          <a:xfrm>
            <a:off x="1243965" y="2427605"/>
            <a:ext cx="8376920" cy="10180955"/>
          </a:xfrm>
          <a:prstGeom prst="roundRect">
            <a:avLst>
              <a:gd name="adj" fmla="val 2206"/>
            </a:avLst>
          </a:prstGeom>
          <a:gradFill flip="none" rotWithShape="1">
            <a:gsLst>
              <a:gs pos="0">
                <a:srgbClr val="0058D5">
                  <a:alpha val="0"/>
                  <a:lumMod val="98000"/>
                </a:srgbClr>
              </a:gs>
              <a:gs pos="100000">
                <a:srgbClr val="0058D5">
                  <a:alpha val="20000"/>
                </a:srgbClr>
              </a:gs>
            </a:gsLst>
            <a:lin ang="54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534160" y="2498725"/>
            <a:ext cx="7797165" cy="9829800"/>
          </a:xfrm>
          <a:prstGeom prst="rect">
            <a:avLst/>
          </a:prstGeom>
        </p:spPr>
      </p:pic>
      <p:sp>
        <p:nvSpPr>
          <p:cNvPr id="159" name="矩形: 圆角 26"/>
          <p:cNvSpPr/>
          <p:nvPr>
            <p:custDataLst>
              <p:tags r:id="rId6"/>
            </p:custDataLst>
          </p:nvPr>
        </p:nvSpPr>
        <p:spPr>
          <a:xfrm>
            <a:off x="1224915" y="2408555"/>
            <a:ext cx="8395970" cy="1184275"/>
          </a:xfrm>
          <a:prstGeom prst="roundRect">
            <a:avLst>
              <a:gd name="adj" fmla="val 9855"/>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r>
              <a:rPr kumimoji="1" lang="zh-CN" sz="40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rPr>
              <a:t>十大车型</a:t>
            </a:r>
            <a:endParaRPr kumimoji="1" lang="zh-CN" sz="40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2" name="矩形: 圆角 26"/>
          <p:cNvSpPr/>
          <p:nvPr>
            <p:custDataLst>
              <p:tags r:id="rId7"/>
            </p:custDataLst>
          </p:nvPr>
        </p:nvSpPr>
        <p:spPr>
          <a:xfrm>
            <a:off x="10440035" y="2408555"/>
            <a:ext cx="12574270" cy="1184275"/>
          </a:xfrm>
          <a:prstGeom prst="roundRect">
            <a:avLst>
              <a:gd name="adj" fmla="val 9855"/>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r>
              <a:rPr kumimoji="1" lang="zh-CN" sz="40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rPr>
              <a:t>服务出行</a:t>
            </a:r>
            <a:endParaRPr kumimoji="1" lang="zh-CN" altLang="en-US" sz="36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sym typeface="+mn-ea"/>
            </a:endParaRPr>
          </a:p>
        </p:txBody>
      </p:sp>
      <p:sp>
        <p:nvSpPr>
          <p:cNvPr id="104" name="矩形标注 27"/>
          <p:cNvSpPr/>
          <p:nvPr>
            <p:custDataLst>
              <p:tags r:id="rId8"/>
            </p:custDataLst>
          </p:nvPr>
        </p:nvSpPr>
        <p:spPr>
          <a:xfrm>
            <a:off x="11304270" y="4961255"/>
            <a:ext cx="3212465" cy="146812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47" name="员工用车"/>
          <p:cNvSpPr txBox="1"/>
          <p:nvPr>
            <p:custDataLst>
              <p:tags r:id="rId9"/>
            </p:custDataLst>
          </p:nvPr>
        </p:nvSpPr>
        <p:spPr>
          <a:xfrm>
            <a:off x="12369800" y="5324475"/>
            <a:ext cx="1841500" cy="74168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ts val="5000"/>
              </a:lnSpc>
              <a:spcBef>
                <a:spcPts val="0"/>
              </a:spcBef>
              <a:spcAft>
                <a:spcPts val="0"/>
              </a:spcAft>
              <a:buClrTx/>
              <a:buSzTx/>
              <a:buFontTx/>
              <a:buNone/>
              <a:defRPr/>
            </a:pPr>
            <a:r>
              <a:rPr kumimoji="0" sz="3300" b="0" i="0" u="none" strike="noStrike" kern="0" cap="none" spc="0" normalizeH="0" baseline="0" noProof="0" dirty="0" err="1">
                <a:ln>
                  <a:noFill/>
                </a:ln>
                <a:solidFill>
                  <a:schemeClr val="bg1"/>
                </a:solidFill>
                <a:effectLst/>
                <a:uLnTx/>
                <a:uFillTx/>
                <a:latin typeface="方正兰亭粗黑简体" panose="02000000000000000000" charset="-122"/>
                <a:ea typeface="方正兰亭粗黑简体" panose="02000000000000000000" charset="-122"/>
                <a:cs typeface="微软雅黑" panose="020B0503020204020204" charset="-122"/>
                <a:sym typeface="Helvetica"/>
              </a:rPr>
              <a:t>员工用车</a:t>
            </a:r>
            <a:endParaRPr kumimoji="0" sz="3300" b="0" i="0" u="none" strike="noStrike" kern="0" cap="none" spc="0" normalizeH="0" baseline="0" noProof="0" dirty="0" err="1">
              <a:ln>
                <a:noFill/>
              </a:ln>
              <a:solidFill>
                <a:schemeClr val="bg1"/>
              </a:solidFill>
              <a:effectLst/>
              <a:uLnTx/>
              <a:uFillTx/>
              <a:latin typeface="方正兰亭粗黑简体" panose="02000000000000000000" charset="-122"/>
              <a:ea typeface="方正兰亭粗黑简体" panose="02000000000000000000" charset="-122"/>
              <a:cs typeface="微软雅黑" panose="020B0503020204020204" charset="-122"/>
              <a:sym typeface="Helvetica"/>
            </a:endParaRPr>
          </a:p>
        </p:txBody>
      </p:sp>
      <p:pic>
        <p:nvPicPr>
          <p:cNvPr id="89" name="图片 88" descr="用户-角色-用户名-单人_jurassic"/>
          <p:cNvPicPr>
            <a:picLocks noChangeAspect="1"/>
          </p:cNvPicPr>
          <p:nvPr/>
        </p:nvPicPr>
        <p:blipFill>
          <a:blip r:embed="rId10"/>
          <a:stretch>
            <a:fillRect/>
          </a:stretch>
        </p:blipFill>
        <p:spPr>
          <a:xfrm>
            <a:off x="11459210" y="5249545"/>
            <a:ext cx="891540" cy="891540"/>
          </a:xfrm>
          <a:prstGeom prst="rect">
            <a:avLst/>
          </a:prstGeom>
        </p:spPr>
      </p:pic>
      <p:cxnSp>
        <p:nvCxnSpPr>
          <p:cNvPr id="92" name="肘形连接符 157"/>
          <p:cNvCxnSpPr/>
          <p:nvPr>
            <p:custDataLst>
              <p:tags r:id="rId11"/>
            </p:custDataLst>
          </p:nvPr>
        </p:nvCxnSpPr>
        <p:spPr>
          <a:xfrm flipH="1">
            <a:off x="15631795" y="4631690"/>
            <a:ext cx="11430" cy="2127250"/>
          </a:xfrm>
          <a:prstGeom prst="straightConnector1">
            <a:avLst/>
          </a:prstGeom>
          <a:ln w="15875" cmpd="sng">
            <a:solidFill>
              <a:srgbClr val="00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肘形连接符 157"/>
          <p:cNvCxnSpPr/>
          <p:nvPr>
            <p:custDataLst>
              <p:tags r:id="rId12"/>
            </p:custDataLst>
          </p:nvPr>
        </p:nvCxnSpPr>
        <p:spPr>
          <a:xfrm>
            <a:off x="14721205" y="5692775"/>
            <a:ext cx="922020" cy="5080"/>
          </a:xfrm>
          <a:prstGeom prst="straightConnector1">
            <a:avLst/>
          </a:prstGeom>
          <a:ln w="15875" cmpd="sng">
            <a:solidFill>
              <a:srgbClr val="00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肘形连接符 157"/>
          <p:cNvCxnSpPr/>
          <p:nvPr>
            <p:custDataLst>
              <p:tags r:id="rId13"/>
            </p:custDataLst>
          </p:nvPr>
        </p:nvCxnSpPr>
        <p:spPr>
          <a:xfrm flipV="1">
            <a:off x="15631795" y="4631690"/>
            <a:ext cx="571500" cy="3175"/>
          </a:xfrm>
          <a:prstGeom prst="straightConnector1">
            <a:avLst/>
          </a:prstGeom>
          <a:ln w="15875" cmpd="sng">
            <a:solidFill>
              <a:srgbClr val="00FF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肘形连接符 157"/>
          <p:cNvCxnSpPr/>
          <p:nvPr>
            <p:custDataLst>
              <p:tags r:id="rId14"/>
            </p:custDataLst>
          </p:nvPr>
        </p:nvCxnSpPr>
        <p:spPr>
          <a:xfrm flipV="1">
            <a:off x="15631795" y="6755765"/>
            <a:ext cx="571500" cy="3175"/>
          </a:xfrm>
          <a:prstGeom prst="straightConnector1">
            <a:avLst/>
          </a:prstGeom>
          <a:ln w="15875" cmpd="sng">
            <a:solidFill>
              <a:srgbClr val="00FF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活动"/>
          <p:cNvSpPr txBox="1"/>
          <p:nvPr>
            <p:custDataLst>
              <p:tags r:id="rId15"/>
            </p:custDataLst>
          </p:nvPr>
        </p:nvSpPr>
        <p:spPr>
          <a:xfrm>
            <a:off x="20955635" y="5099050"/>
            <a:ext cx="821690" cy="589280"/>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活动</a:t>
            </a:r>
            <a:endPar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103" name="圆角矩形 102"/>
          <p:cNvSpPr/>
          <p:nvPr>
            <p:custDataLst>
              <p:tags r:id="rId16"/>
            </p:custDataLst>
          </p:nvPr>
        </p:nvSpPr>
        <p:spPr>
          <a:xfrm>
            <a:off x="20826730" y="3992880"/>
            <a:ext cx="1079500" cy="107950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pic>
        <p:nvPicPr>
          <p:cNvPr id="123" name="图片 122" descr="气球"/>
          <p:cNvPicPr>
            <a:picLocks noChangeAspect="1"/>
          </p:cNvPicPr>
          <p:nvPr/>
        </p:nvPicPr>
        <p:blipFill>
          <a:blip r:embed="rId17"/>
          <a:stretch>
            <a:fillRect/>
          </a:stretch>
        </p:blipFill>
        <p:spPr>
          <a:xfrm>
            <a:off x="20897850" y="4064000"/>
            <a:ext cx="937260" cy="937260"/>
          </a:xfrm>
          <a:prstGeom prst="rect">
            <a:avLst/>
          </a:prstGeom>
        </p:spPr>
      </p:pic>
      <p:sp>
        <p:nvSpPr>
          <p:cNvPr id="100" name="圆角矩形 99"/>
          <p:cNvSpPr/>
          <p:nvPr/>
        </p:nvSpPr>
        <p:spPr>
          <a:xfrm>
            <a:off x="16562070" y="3992880"/>
            <a:ext cx="1079500" cy="107950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20" name="差旅"/>
          <p:cNvSpPr txBox="1"/>
          <p:nvPr>
            <p:custDataLst>
              <p:tags r:id="rId18"/>
            </p:custDataLst>
          </p:nvPr>
        </p:nvSpPr>
        <p:spPr>
          <a:xfrm>
            <a:off x="16665575" y="4910455"/>
            <a:ext cx="872490" cy="1075690"/>
          </a:xfrm>
          <a:prstGeom prst="rect">
            <a:avLst/>
          </a:prstGeom>
          <a:noFill/>
          <a:ln w="12700" cap="flat">
            <a:noFill/>
            <a:miter lim="400000"/>
          </a:ln>
          <a:effectLst/>
        </p:spPr>
        <p:txBody>
          <a:bodyPr wrap="square" lIns="71437" tIns="71437" rIns="71437" bIns="71437" numCol="1" anchor="ctr">
            <a:noAutofit/>
          </a:bodyPr>
          <a:lstStyle>
            <a:lvl1pPr algn="l" defTabSz="457200">
              <a:lnSpc>
                <a:spcPts val="4500"/>
              </a:lnSpc>
              <a:defRPr sz="2500">
                <a:solidFill>
                  <a:srgbClr val="0C0C0C"/>
                </a:solidFill>
              </a:defRPr>
            </a:lvl1pPr>
          </a:lstStyle>
          <a:p>
            <a:pPr marL="0" marR="0" lvl="0" indent="0" algn="l" defTabSz="457200" rtl="0" eaLnBrk="1" fontAlgn="auto" latinLnBrk="0" hangingPunct="0">
              <a:lnSpc>
                <a:spcPts val="4500"/>
              </a:lnSpc>
              <a:spcBef>
                <a:spcPts val="0"/>
              </a:spcBef>
              <a:spcAft>
                <a:spcPts val="0"/>
              </a:spcAft>
              <a:buClrTx/>
              <a:buSzTx/>
              <a:buFontTx/>
              <a:buNone/>
              <a:defRPr/>
            </a:pPr>
            <a:r>
              <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差旅</a:t>
            </a:r>
            <a:endPar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22" name="加班"/>
          <p:cNvSpPr txBox="1"/>
          <p:nvPr>
            <p:custDataLst>
              <p:tags r:id="rId19"/>
            </p:custDataLst>
          </p:nvPr>
        </p:nvSpPr>
        <p:spPr>
          <a:xfrm>
            <a:off x="16690975" y="7366000"/>
            <a:ext cx="821690" cy="612775"/>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加班</a:t>
            </a:r>
            <a:endPar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pic>
        <p:nvPicPr>
          <p:cNvPr id="101" name="图片 100" descr="机票"/>
          <p:cNvPicPr>
            <a:picLocks noChangeAspect="1"/>
          </p:cNvPicPr>
          <p:nvPr/>
        </p:nvPicPr>
        <p:blipFill>
          <a:blip r:embed="rId20"/>
          <a:stretch>
            <a:fillRect/>
          </a:stretch>
        </p:blipFill>
        <p:spPr>
          <a:xfrm>
            <a:off x="16650970" y="4082415"/>
            <a:ext cx="901065" cy="901065"/>
          </a:xfrm>
          <a:prstGeom prst="rect">
            <a:avLst/>
          </a:prstGeom>
        </p:spPr>
      </p:pic>
      <p:sp>
        <p:nvSpPr>
          <p:cNvPr id="108" name="圆角矩形 107"/>
          <p:cNvSpPr/>
          <p:nvPr>
            <p:custDataLst>
              <p:tags r:id="rId21"/>
            </p:custDataLst>
          </p:nvPr>
        </p:nvSpPr>
        <p:spPr>
          <a:xfrm>
            <a:off x="16562070" y="6192520"/>
            <a:ext cx="1079500" cy="107950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pic>
        <p:nvPicPr>
          <p:cNvPr id="124" name="图片 123" descr="3.1 时间"/>
          <p:cNvPicPr>
            <a:picLocks noChangeAspect="1"/>
          </p:cNvPicPr>
          <p:nvPr/>
        </p:nvPicPr>
        <p:blipFill>
          <a:blip r:embed="rId22"/>
          <a:stretch>
            <a:fillRect/>
          </a:stretch>
        </p:blipFill>
        <p:spPr>
          <a:xfrm>
            <a:off x="16659225" y="6289675"/>
            <a:ext cx="885190" cy="885190"/>
          </a:xfrm>
          <a:prstGeom prst="rect">
            <a:avLst/>
          </a:prstGeom>
        </p:spPr>
      </p:pic>
      <p:sp>
        <p:nvSpPr>
          <p:cNvPr id="23" name="商务拜访"/>
          <p:cNvSpPr txBox="1"/>
          <p:nvPr>
            <p:custDataLst>
              <p:tags r:id="rId23"/>
            </p:custDataLst>
          </p:nvPr>
        </p:nvSpPr>
        <p:spPr>
          <a:xfrm>
            <a:off x="18427700" y="5177155"/>
            <a:ext cx="1691005" cy="612775"/>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商务拜访</a:t>
            </a:r>
            <a:endPar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25" name="办公区通勤"/>
          <p:cNvSpPr txBox="1"/>
          <p:nvPr>
            <p:custDataLst>
              <p:tags r:id="rId24"/>
            </p:custDataLst>
          </p:nvPr>
        </p:nvSpPr>
        <p:spPr>
          <a:xfrm>
            <a:off x="18277205" y="7366000"/>
            <a:ext cx="1992630" cy="612775"/>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办公区通勤</a:t>
            </a:r>
            <a:endPar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102" name="圆角矩形 101"/>
          <p:cNvSpPr/>
          <p:nvPr>
            <p:custDataLst>
              <p:tags r:id="rId25"/>
            </p:custDataLst>
          </p:nvPr>
        </p:nvSpPr>
        <p:spPr>
          <a:xfrm>
            <a:off x="18733770" y="3992880"/>
            <a:ext cx="1079500" cy="107950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109" name="圆角矩形 108"/>
          <p:cNvSpPr/>
          <p:nvPr>
            <p:custDataLst>
              <p:tags r:id="rId26"/>
            </p:custDataLst>
          </p:nvPr>
        </p:nvSpPr>
        <p:spPr>
          <a:xfrm>
            <a:off x="18733770" y="6192520"/>
            <a:ext cx="1079500" cy="1079500"/>
          </a:xfrm>
          <a:prstGeom prst="round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pic>
        <p:nvPicPr>
          <p:cNvPr id="121" name="图片 120" descr="日历"/>
          <p:cNvPicPr>
            <a:picLocks noChangeAspect="1"/>
          </p:cNvPicPr>
          <p:nvPr/>
        </p:nvPicPr>
        <p:blipFill>
          <a:blip r:embed="rId27"/>
          <a:stretch>
            <a:fillRect/>
          </a:stretch>
        </p:blipFill>
        <p:spPr>
          <a:xfrm>
            <a:off x="18931255" y="4190365"/>
            <a:ext cx="684530" cy="684530"/>
          </a:xfrm>
          <a:prstGeom prst="rect">
            <a:avLst/>
          </a:prstGeom>
        </p:spPr>
      </p:pic>
      <p:pic>
        <p:nvPicPr>
          <p:cNvPr id="125" name="图片 124" descr="企业"/>
          <p:cNvPicPr>
            <a:picLocks noChangeAspect="1"/>
          </p:cNvPicPr>
          <p:nvPr/>
        </p:nvPicPr>
        <p:blipFill>
          <a:blip r:embed="rId28"/>
          <a:stretch>
            <a:fillRect/>
          </a:stretch>
        </p:blipFill>
        <p:spPr>
          <a:xfrm>
            <a:off x="18754408" y="6192520"/>
            <a:ext cx="1038225" cy="1038225"/>
          </a:xfrm>
          <a:prstGeom prst="rect">
            <a:avLst/>
          </a:prstGeom>
          <a:noFill/>
          <a:ln w="3175">
            <a:noFill/>
          </a:ln>
        </p:spPr>
      </p:pic>
      <p:sp>
        <p:nvSpPr>
          <p:cNvPr id="107" name="圆角矩形 106"/>
          <p:cNvSpPr/>
          <p:nvPr>
            <p:custDataLst>
              <p:tags r:id="rId29"/>
            </p:custDataLst>
          </p:nvPr>
        </p:nvSpPr>
        <p:spPr>
          <a:xfrm>
            <a:off x="20826730" y="8330565"/>
            <a:ext cx="1079500" cy="107950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105" name="圆角矩形 104"/>
          <p:cNvSpPr/>
          <p:nvPr>
            <p:custDataLst>
              <p:tags r:id="rId30"/>
            </p:custDataLst>
          </p:nvPr>
        </p:nvSpPr>
        <p:spPr>
          <a:xfrm>
            <a:off x="16562070" y="8330565"/>
            <a:ext cx="1079500" cy="107950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113" name="圆角矩形 112"/>
          <p:cNvSpPr/>
          <p:nvPr>
            <p:custDataLst>
              <p:tags r:id="rId31"/>
            </p:custDataLst>
          </p:nvPr>
        </p:nvSpPr>
        <p:spPr>
          <a:xfrm>
            <a:off x="16562070" y="10513060"/>
            <a:ext cx="1079500" cy="107950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106" name="圆角矩形 105"/>
          <p:cNvSpPr/>
          <p:nvPr>
            <p:custDataLst>
              <p:tags r:id="rId32"/>
            </p:custDataLst>
          </p:nvPr>
        </p:nvSpPr>
        <p:spPr>
          <a:xfrm>
            <a:off x="18733770" y="8330565"/>
            <a:ext cx="1079500" cy="107950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sp>
        <p:nvSpPr>
          <p:cNvPr id="114" name="圆角矩形 113"/>
          <p:cNvSpPr/>
          <p:nvPr>
            <p:custDataLst>
              <p:tags r:id="rId33"/>
            </p:custDataLst>
          </p:nvPr>
        </p:nvSpPr>
        <p:spPr>
          <a:xfrm>
            <a:off x="18733770" y="10513060"/>
            <a:ext cx="1079500" cy="107950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cxnSp>
        <p:nvCxnSpPr>
          <p:cNvPr id="116" name="肘形连接符 157"/>
          <p:cNvCxnSpPr/>
          <p:nvPr>
            <p:custDataLst>
              <p:tags r:id="rId34"/>
            </p:custDataLst>
          </p:nvPr>
        </p:nvCxnSpPr>
        <p:spPr>
          <a:xfrm flipH="1">
            <a:off x="15631795" y="9255125"/>
            <a:ext cx="11430" cy="2127250"/>
          </a:xfrm>
          <a:prstGeom prst="straightConnector1">
            <a:avLst/>
          </a:prstGeom>
          <a:ln w="15875" cmpd="sng">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肘形连接符 157"/>
          <p:cNvCxnSpPr/>
          <p:nvPr>
            <p:custDataLst>
              <p:tags r:id="rId35"/>
            </p:custDataLst>
          </p:nvPr>
        </p:nvCxnSpPr>
        <p:spPr>
          <a:xfrm>
            <a:off x="14721205" y="10316210"/>
            <a:ext cx="922020" cy="5080"/>
          </a:xfrm>
          <a:prstGeom prst="straightConnector1">
            <a:avLst/>
          </a:prstGeom>
          <a:ln w="15875" cmpd="sng">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肘形连接符 157"/>
          <p:cNvCxnSpPr/>
          <p:nvPr>
            <p:custDataLst>
              <p:tags r:id="rId36"/>
            </p:custDataLst>
          </p:nvPr>
        </p:nvCxnSpPr>
        <p:spPr>
          <a:xfrm flipV="1">
            <a:off x="15631795" y="9255125"/>
            <a:ext cx="571500" cy="3175"/>
          </a:xfrm>
          <a:prstGeom prst="straightConnector1">
            <a:avLst/>
          </a:prstGeom>
          <a:ln w="15875" cmpd="sng">
            <a:solidFill>
              <a:srgbClr val="FFC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肘形连接符 157"/>
          <p:cNvCxnSpPr/>
          <p:nvPr>
            <p:custDataLst>
              <p:tags r:id="rId37"/>
            </p:custDataLst>
          </p:nvPr>
        </p:nvCxnSpPr>
        <p:spPr>
          <a:xfrm flipV="1">
            <a:off x="15631795" y="11379200"/>
            <a:ext cx="571500" cy="3175"/>
          </a:xfrm>
          <a:prstGeom prst="straightConnector1">
            <a:avLst/>
          </a:prstGeom>
          <a:ln w="15875" cmpd="sng">
            <a:solidFill>
              <a:srgbClr val="FFC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商务用车"/>
          <p:cNvSpPr txBox="1"/>
          <p:nvPr>
            <p:custDataLst>
              <p:tags r:id="rId38"/>
            </p:custDataLst>
          </p:nvPr>
        </p:nvSpPr>
        <p:spPr>
          <a:xfrm>
            <a:off x="20544155" y="9170670"/>
            <a:ext cx="1644650" cy="1075690"/>
          </a:xfrm>
          <a:prstGeom prst="rect">
            <a:avLst/>
          </a:prstGeom>
          <a:noFill/>
          <a:ln w="12700" cap="flat">
            <a:noFill/>
            <a:miter lim="400000"/>
          </a:ln>
          <a:effectLst/>
        </p:spPr>
        <p:txBody>
          <a:bodyPr wrap="square" lIns="71437" tIns="71437" rIns="71437" bIns="71437" numCol="1" anchor="ctr">
            <a:noAutofit/>
          </a:bodyPr>
          <a:lstStyle>
            <a:lvl1pPr algn="l" defTabSz="457200">
              <a:lnSpc>
                <a:spcPts val="4500"/>
              </a:lnSpc>
              <a:defRPr sz="2500">
                <a:solidFill>
                  <a:srgbClr val="010101"/>
                </a:solidFill>
              </a:defRPr>
            </a:lvl1pPr>
          </a:lstStyle>
          <a:p>
            <a:pPr marL="0" marR="0" lvl="0" indent="0" algn="ctr" defTabSz="457200" rtl="0" eaLnBrk="1" fontAlgn="auto" latinLnBrk="0" hangingPunct="0">
              <a:lnSpc>
                <a:spcPts val="45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获客用车</a:t>
            </a:r>
            <a:endParaRPr kumimoji="0" lang="zh-CN" altLang="en-US" sz="2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pic>
        <p:nvPicPr>
          <p:cNvPr id="128" name="图片 127" descr="分支节点-copy"/>
          <p:cNvPicPr>
            <a:picLocks noChangeAspect="1"/>
          </p:cNvPicPr>
          <p:nvPr/>
        </p:nvPicPr>
        <p:blipFill>
          <a:blip r:embed="rId39"/>
          <a:stretch>
            <a:fillRect/>
          </a:stretch>
        </p:blipFill>
        <p:spPr>
          <a:xfrm rot="16200000">
            <a:off x="21002625" y="8506460"/>
            <a:ext cx="728345" cy="728345"/>
          </a:xfrm>
          <a:prstGeom prst="rect">
            <a:avLst/>
          </a:prstGeom>
        </p:spPr>
      </p:pic>
      <p:sp>
        <p:nvSpPr>
          <p:cNvPr id="66" name="商务用车"/>
          <p:cNvSpPr txBox="1"/>
          <p:nvPr>
            <p:custDataLst>
              <p:tags r:id="rId40"/>
            </p:custDataLst>
          </p:nvPr>
        </p:nvSpPr>
        <p:spPr>
          <a:xfrm>
            <a:off x="16279495" y="9213215"/>
            <a:ext cx="1644650" cy="1075690"/>
          </a:xfrm>
          <a:prstGeom prst="rect">
            <a:avLst/>
          </a:prstGeom>
          <a:noFill/>
          <a:ln w="12700" cap="flat">
            <a:noFill/>
            <a:miter lim="400000"/>
          </a:ln>
          <a:effectLst/>
        </p:spPr>
        <p:txBody>
          <a:bodyPr wrap="square" lIns="71437" tIns="71437" rIns="71437" bIns="71437" numCol="1" anchor="ctr">
            <a:noAutofit/>
          </a:bodyPr>
          <a:lstStyle>
            <a:lvl1pPr algn="l" defTabSz="457200">
              <a:lnSpc>
                <a:spcPts val="4500"/>
              </a:lnSpc>
              <a:defRPr sz="2500">
                <a:solidFill>
                  <a:srgbClr val="010101"/>
                </a:solidFill>
              </a:defRPr>
            </a:lvl1pPr>
          </a:lstStyle>
          <a:p>
            <a:pPr marL="0" marR="0" lvl="0" indent="0" algn="ctr" defTabSz="457200" rtl="0" eaLnBrk="1" fontAlgn="auto" latinLnBrk="0" hangingPunct="0">
              <a:lnSpc>
                <a:spcPts val="45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代叫用车</a:t>
            </a:r>
            <a:endParaRPr kumimoji="0" lang="zh-CN" altLang="en-US" sz="2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67" name="商务代驾"/>
          <p:cNvSpPr txBox="1"/>
          <p:nvPr>
            <p:custDataLst>
              <p:tags r:id="rId41"/>
            </p:custDataLst>
          </p:nvPr>
        </p:nvSpPr>
        <p:spPr>
          <a:xfrm>
            <a:off x="16199485" y="11717655"/>
            <a:ext cx="1804035" cy="612775"/>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商务代驾</a:t>
            </a:r>
            <a:endParaRPr kumimoji="0"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pic>
        <p:nvPicPr>
          <p:cNvPr id="126" name="图片 125" descr="公文包"/>
          <p:cNvPicPr>
            <a:picLocks noChangeAspect="1"/>
          </p:cNvPicPr>
          <p:nvPr/>
        </p:nvPicPr>
        <p:blipFill>
          <a:blip r:embed="rId42"/>
          <a:stretch>
            <a:fillRect/>
          </a:stretch>
        </p:blipFill>
        <p:spPr>
          <a:xfrm>
            <a:off x="16757650" y="8526780"/>
            <a:ext cx="687705" cy="687705"/>
          </a:xfrm>
          <a:prstGeom prst="rect">
            <a:avLst/>
          </a:prstGeom>
        </p:spPr>
      </p:pic>
      <p:pic>
        <p:nvPicPr>
          <p:cNvPr id="129" name="图片 128" descr="表格-配置司机"/>
          <p:cNvPicPr>
            <a:picLocks noChangeAspect="1"/>
          </p:cNvPicPr>
          <p:nvPr/>
        </p:nvPicPr>
        <p:blipFill>
          <a:blip r:embed="rId43"/>
          <a:stretch>
            <a:fillRect/>
          </a:stretch>
        </p:blipFill>
        <p:spPr>
          <a:xfrm>
            <a:off x="16736060" y="10687050"/>
            <a:ext cx="731520" cy="731520"/>
          </a:xfrm>
          <a:prstGeom prst="rect">
            <a:avLst/>
          </a:prstGeom>
        </p:spPr>
      </p:pic>
      <p:sp>
        <p:nvSpPr>
          <p:cNvPr id="68" name="接送机"/>
          <p:cNvSpPr txBox="1"/>
          <p:nvPr>
            <p:custDataLst>
              <p:tags r:id="rId44"/>
            </p:custDataLst>
          </p:nvPr>
        </p:nvSpPr>
        <p:spPr>
          <a:xfrm>
            <a:off x="18688685" y="11717655"/>
            <a:ext cx="1169670" cy="612775"/>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marL="0" marR="0" lvl="0" indent="0" algn="ctr" defTabSz="8255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接送机</a:t>
            </a:r>
            <a:endPar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sp>
        <p:nvSpPr>
          <p:cNvPr id="73" name="会议用车"/>
          <p:cNvSpPr txBox="1"/>
          <p:nvPr>
            <p:custDataLst>
              <p:tags r:id="rId45"/>
            </p:custDataLst>
          </p:nvPr>
        </p:nvSpPr>
        <p:spPr>
          <a:xfrm>
            <a:off x="18451195" y="9213215"/>
            <a:ext cx="1644650" cy="1075690"/>
          </a:xfrm>
          <a:prstGeom prst="rect">
            <a:avLst/>
          </a:prstGeom>
          <a:noFill/>
          <a:ln w="12700" cap="flat">
            <a:noFill/>
            <a:miter lim="400000"/>
          </a:ln>
          <a:effectLst/>
        </p:spPr>
        <p:txBody>
          <a:bodyPr wrap="square" lIns="71437" tIns="71437" rIns="71437" bIns="71437" numCol="1" anchor="ctr">
            <a:noAutofit/>
          </a:bodyPr>
          <a:lstStyle>
            <a:lvl1pPr algn="l" defTabSz="457200">
              <a:lnSpc>
                <a:spcPts val="4500"/>
              </a:lnSpc>
              <a:defRPr sz="2500"/>
            </a:lvl1pPr>
          </a:lstStyle>
          <a:p>
            <a:pPr marL="0" marR="0" lvl="0" indent="0" algn="ctr" defTabSz="457200" rtl="0" eaLnBrk="1" fontAlgn="auto" latinLnBrk="0" hangingPunct="0">
              <a:lnSpc>
                <a:spcPts val="4500"/>
              </a:lnSpc>
              <a:spcBef>
                <a:spcPts val="0"/>
              </a:spcBef>
              <a:spcAft>
                <a:spcPts val="0"/>
              </a:spcAft>
              <a:buClrTx/>
              <a:buSzTx/>
              <a:buFontTx/>
              <a:buNone/>
              <a:defRPr/>
            </a:pPr>
            <a:r>
              <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rPr>
              <a:t>会议用车</a:t>
            </a:r>
            <a:endParaRPr kumimoji="0" sz="2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Light"/>
            </a:endParaRPr>
          </a:p>
        </p:txBody>
      </p:sp>
      <p:pic>
        <p:nvPicPr>
          <p:cNvPr id="127" name="图片 126" descr="会议"/>
          <p:cNvPicPr>
            <a:picLocks noChangeAspect="1"/>
          </p:cNvPicPr>
          <p:nvPr/>
        </p:nvPicPr>
        <p:blipFill>
          <a:blip r:embed="rId46"/>
          <a:stretch>
            <a:fillRect/>
          </a:stretch>
        </p:blipFill>
        <p:spPr>
          <a:xfrm>
            <a:off x="18872835" y="8470265"/>
            <a:ext cx="800735" cy="800735"/>
          </a:xfrm>
          <a:prstGeom prst="rect">
            <a:avLst/>
          </a:prstGeom>
        </p:spPr>
      </p:pic>
      <p:pic>
        <p:nvPicPr>
          <p:cNvPr id="130" name="图片 129" descr="接送机"/>
          <p:cNvPicPr>
            <a:picLocks noChangeAspect="1"/>
          </p:cNvPicPr>
          <p:nvPr/>
        </p:nvPicPr>
        <p:blipFill>
          <a:blip r:embed="rId47"/>
          <a:stretch>
            <a:fillRect/>
          </a:stretch>
        </p:blipFill>
        <p:spPr>
          <a:xfrm>
            <a:off x="18853785" y="10664825"/>
            <a:ext cx="839470" cy="839470"/>
          </a:xfrm>
          <a:prstGeom prst="rect">
            <a:avLst/>
          </a:prstGeom>
        </p:spPr>
      </p:pic>
      <p:sp>
        <p:nvSpPr>
          <p:cNvPr id="11" name="矩形标注 27"/>
          <p:cNvSpPr/>
          <p:nvPr>
            <p:custDataLst>
              <p:tags r:id="rId48"/>
            </p:custDataLst>
          </p:nvPr>
        </p:nvSpPr>
        <p:spPr>
          <a:xfrm>
            <a:off x="11304270" y="9584690"/>
            <a:ext cx="3212465" cy="1468120"/>
          </a:xfrm>
          <a:prstGeom prst="round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lvl="0" indent="-285750" algn="just">
              <a:lnSpc>
                <a:spcPct val="130000"/>
              </a:lnSpc>
              <a:buClrTx/>
              <a:buSzTx/>
              <a:buFont typeface="Arial" panose="020B0604020202090204" pitchFamily="34" charset="0"/>
              <a:buChar char="•"/>
            </a:pPr>
            <a:endParaRPr lang="zh-CN" altLang="en-US" sz="2700" dirty="0">
              <a:solidFill>
                <a:schemeClr val="bg1"/>
              </a:solidFill>
              <a:latin typeface="方正兰亭黑简体" panose="02000000000000000000" charset="-122"/>
              <a:ea typeface="方正兰亭黑简体" panose="02000000000000000000" charset="-122"/>
              <a:sym typeface="+mn-ea"/>
            </a:endParaRPr>
          </a:p>
        </p:txBody>
      </p:sp>
      <p:pic>
        <p:nvPicPr>
          <p:cNvPr id="99" name="图片 98" descr="汽车"/>
          <p:cNvPicPr>
            <a:picLocks noChangeAspect="1"/>
          </p:cNvPicPr>
          <p:nvPr/>
        </p:nvPicPr>
        <p:blipFill>
          <a:blip r:embed="rId49"/>
          <a:stretch>
            <a:fillRect/>
          </a:stretch>
        </p:blipFill>
        <p:spPr>
          <a:xfrm>
            <a:off x="11444605" y="9858375"/>
            <a:ext cx="920750" cy="920750"/>
          </a:xfrm>
          <a:prstGeom prst="rect">
            <a:avLst/>
          </a:prstGeom>
        </p:spPr>
      </p:pic>
      <p:sp>
        <p:nvSpPr>
          <p:cNvPr id="12" name="员工用车"/>
          <p:cNvSpPr txBox="1"/>
          <p:nvPr>
            <p:custDataLst>
              <p:tags r:id="rId50"/>
            </p:custDataLst>
          </p:nvPr>
        </p:nvSpPr>
        <p:spPr>
          <a:xfrm>
            <a:off x="12369800" y="9947910"/>
            <a:ext cx="1841500" cy="74168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ts val="5000"/>
              </a:lnSpc>
              <a:spcBef>
                <a:spcPts val="0"/>
              </a:spcBef>
              <a:spcAft>
                <a:spcPts val="0"/>
              </a:spcAft>
              <a:buClrTx/>
              <a:buSzTx/>
              <a:buFontTx/>
              <a:buNone/>
              <a:defRPr/>
            </a:pPr>
            <a:r>
              <a:rPr kumimoji="0" lang="zh-CN" sz="3300" b="0" i="0" u="none" strike="noStrike" kern="0" cap="none" spc="0" normalizeH="0" baseline="0" noProof="0" dirty="0" err="1">
                <a:ln>
                  <a:noFill/>
                </a:ln>
                <a:solidFill>
                  <a:schemeClr val="bg1"/>
                </a:solidFill>
                <a:effectLst/>
                <a:uLnTx/>
                <a:uFillTx/>
                <a:latin typeface="方正兰亭粗黑简体" panose="02000000000000000000" charset="-122"/>
                <a:ea typeface="方正兰亭粗黑简体" panose="02000000000000000000" charset="-122"/>
                <a:cs typeface="微软雅黑" panose="020B0503020204020204" charset="-122"/>
                <a:sym typeface="Helvetica"/>
              </a:rPr>
              <a:t>客户</a:t>
            </a:r>
            <a:r>
              <a:rPr kumimoji="0" sz="3300" b="0" i="0" u="none" strike="noStrike" kern="0" cap="none" spc="0" normalizeH="0" baseline="0" noProof="0" dirty="0" err="1">
                <a:ln>
                  <a:noFill/>
                </a:ln>
                <a:solidFill>
                  <a:schemeClr val="bg1"/>
                </a:solidFill>
                <a:effectLst/>
                <a:uLnTx/>
                <a:uFillTx/>
                <a:latin typeface="方正兰亭粗黑简体" panose="02000000000000000000" charset="-122"/>
                <a:ea typeface="方正兰亭粗黑简体" panose="02000000000000000000" charset="-122"/>
                <a:cs typeface="微软雅黑" panose="020B0503020204020204" charset="-122"/>
                <a:sym typeface="Helvetica"/>
              </a:rPr>
              <a:t>用车</a:t>
            </a:r>
            <a:endParaRPr kumimoji="0" sz="3300" b="0" i="0" u="none" strike="noStrike" kern="0" cap="none" spc="0" normalizeH="0" baseline="0" noProof="0" dirty="0" err="1">
              <a:ln>
                <a:noFill/>
              </a:ln>
              <a:solidFill>
                <a:schemeClr val="bg1"/>
              </a:solidFill>
              <a:effectLst/>
              <a:uLnTx/>
              <a:uFillTx/>
              <a:latin typeface="方正兰亭粗黑简体" panose="02000000000000000000" charset="-122"/>
              <a:ea typeface="方正兰亭粗黑简体" panose="02000000000000000000" charset="-122"/>
              <a:cs typeface="微软雅黑" panose="020B0503020204020204" charset="-122"/>
              <a:sym typeface="Helvetica"/>
            </a:endParaRPr>
          </a:p>
        </p:txBody>
      </p:sp>
      <p:pic>
        <p:nvPicPr>
          <p:cNvPr id="185" name="图像" descr="图像"/>
          <p:cNvPicPr>
            <a:picLocks noChangeAspect="1"/>
          </p:cNvPicPr>
          <p:nvPr/>
        </p:nvPicPr>
        <p:blipFill>
          <a:blip r:embed="rId51"/>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688465" y="2014855"/>
            <a:ext cx="21007070" cy="9589770"/>
            <a:chOff x="3096" y="5250"/>
            <a:chExt cx="33082" cy="15102"/>
          </a:xfrm>
        </p:grpSpPr>
        <p:sp>
          <p:nvSpPr>
            <p:cNvPr id="5" name="文本框 4"/>
            <p:cNvSpPr txBox="1"/>
            <p:nvPr>
              <p:custDataLst>
                <p:tags r:id="rId1"/>
              </p:custDataLst>
            </p:nvPr>
          </p:nvSpPr>
          <p:spPr>
            <a:xfrm>
              <a:off x="32336" y="16952"/>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8" tIns="91438" rIns="91438" bIns="91438" numCol="1" spcCol="38100" rtlCol="0" anchor="ctr">
              <a:normAutofit fontScale="25000" lnSpcReduction="20000"/>
            </a:bodyPr>
            <a:lstStyle/>
            <a:p>
              <a:pPr marL="0" marR="0" lvl="0" indent="0" algn="l" defTabSz="914400" rtl="0" eaLnBrk="1" fontAlgn="auto" latinLnBrk="0" hangingPunct="0">
                <a:lnSpc>
                  <a:spcPct val="11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rgbClr val="535353"/>
                </a:solidFill>
                <a:effectLst/>
                <a:uLnTx/>
                <a:uFillTx/>
                <a:latin typeface="苹方 常规" charset="-122"/>
                <a:ea typeface="苹方 常规" charset="-122"/>
                <a:cs typeface="苹方 常规" charset="-122"/>
                <a:sym typeface="苹方 常规" charset="-122"/>
              </a:endParaRPr>
            </a:p>
          </p:txBody>
        </p:sp>
        <p:sp>
          <p:nvSpPr>
            <p:cNvPr id="7" name="空心弧 6"/>
            <p:cNvSpPr/>
            <p:nvPr>
              <p:custDataLst>
                <p:tags r:id="rId2"/>
              </p:custDataLst>
            </p:nvPr>
          </p:nvSpPr>
          <p:spPr>
            <a:xfrm rot="14880000">
              <a:off x="12348" y="6708"/>
              <a:ext cx="8478" cy="8482"/>
            </a:xfrm>
            <a:prstGeom prst="blockArc">
              <a:avLst>
                <a:gd name="adj1" fmla="val 18891204"/>
                <a:gd name="adj2" fmla="val 1443211"/>
                <a:gd name="adj3" fmla="val 11279"/>
              </a:avLst>
            </a:prstGeom>
            <a:gradFill>
              <a:gsLst>
                <a:gs pos="0">
                  <a:schemeClr val="tx1">
                    <a:alpha val="0"/>
                  </a:schemeClr>
                </a:gs>
                <a:gs pos="100000">
                  <a:srgbClr val="0577FF">
                    <a:alpha val="6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02404" tIns="302404" rIns="302404" bIns="302404" rtlCol="0" anchor="t"/>
            <a:lstStyle/>
            <a:p>
              <a:pPr marL="0" marR="0" lvl="0" indent="0" algn="l" defTabSz="914400" rtl="0" eaLnBrk="1" fontAlgn="auto" latinLnBrk="0" hangingPunct="1">
                <a:lnSpc>
                  <a:spcPct val="90000"/>
                </a:lnSpc>
                <a:spcBef>
                  <a:spcPts val="0"/>
                </a:spcBef>
                <a:spcAft>
                  <a:spcPts val="0"/>
                </a:spcAft>
                <a:buClrTx/>
                <a:buSzTx/>
                <a:buFontTx/>
                <a:buNone/>
                <a:defRPr/>
              </a:pPr>
              <a:endParaRPr kumimoji="1" lang="zh-CN" altLang="en-US" sz="588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5" name="椭圆 74"/>
            <p:cNvSpPr/>
            <p:nvPr>
              <p:custDataLst>
                <p:tags r:id="rId3"/>
              </p:custDataLst>
            </p:nvPr>
          </p:nvSpPr>
          <p:spPr>
            <a:xfrm>
              <a:off x="20890" y="15830"/>
              <a:ext cx="4522" cy="4522"/>
            </a:xfrm>
            <a:prstGeom prst="ellipse">
              <a:avLst/>
            </a:prstGeom>
            <a:gradFill>
              <a:gsLst>
                <a:gs pos="0">
                  <a:srgbClr val="7030A0">
                    <a:alpha val="0"/>
                  </a:srgbClr>
                </a:gs>
                <a:gs pos="100000">
                  <a:srgbClr val="7030A0">
                    <a:alpha val="80000"/>
                  </a:srgbClr>
                </a:gs>
              </a:gsLst>
              <a:lin ang="13500000" scaled="0"/>
            </a:gradFill>
            <a:ln w="3175">
              <a:gradFill>
                <a:gsLst>
                  <a:gs pos="0">
                    <a:srgbClr val="7030A0">
                      <a:alpha val="40000"/>
                    </a:srgbClr>
                  </a:gs>
                  <a:gs pos="100000">
                    <a:srgbClr val="B955F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26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13" name="空心弧 12"/>
            <p:cNvSpPr/>
            <p:nvPr>
              <p:custDataLst>
                <p:tags r:id="rId4"/>
              </p:custDataLst>
            </p:nvPr>
          </p:nvSpPr>
          <p:spPr>
            <a:xfrm rot="1140000">
              <a:off x="18056" y="9604"/>
              <a:ext cx="8478" cy="8480"/>
            </a:xfrm>
            <a:prstGeom prst="blockArc">
              <a:avLst>
                <a:gd name="adj1" fmla="val 18891204"/>
                <a:gd name="adj2" fmla="val 1443211"/>
                <a:gd name="adj3" fmla="val 11279"/>
              </a:avLst>
            </a:prstGeom>
            <a:gradFill>
              <a:gsLst>
                <a:gs pos="0">
                  <a:schemeClr val="tx1">
                    <a:alpha val="0"/>
                  </a:schemeClr>
                </a:gs>
                <a:gs pos="100000">
                  <a:srgbClr val="B955FF">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02404" tIns="302404" rIns="302404" bIns="302404" rtlCol="0" anchor="t"/>
            <a:lstStyle/>
            <a:p>
              <a:pPr marL="0" marR="0" lvl="0" indent="0" algn="l" defTabSz="914400" rtl="0" eaLnBrk="1" fontAlgn="auto" latinLnBrk="0" hangingPunct="1">
                <a:lnSpc>
                  <a:spcPct val="90000"/>
                </a:lnSpc>
                <a:spcBef>
                  <a:spcPts val="0"/>
                </a:spcBef>
                <a:spcAft>
                  <a:spcPts val="0"/>
                </a:spcAft>
                <a:buClrTx/>
                <a:buSzTx/>
                <a:buFontTx/>
                <a:buNone/>
                <a:defRPr/>
              </a:pPr>
              <a:endParaRPr kumimoji="1" lang="zh-CN" altLang="en-US" sz="588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空心弧 13"/>
            <p:cNvSpPr/>
            <p:nvPr>
              <p:custDataLst>
                <p:tags r:id="rId5"/>
              </p:custDataLst>
            </p:nvPr>
          </p:nvSpPr>
          <p:spPr>
            <a:xfrm rot="5580000">
              <a:off x="15130" y="11772"/>
              <a:ext cx="8478" cy="8482"/>
            </a:xfrm>
            <a:prstGeom prst="blockArc">
              <a:avLst>
                <a:gd name="adj1" fmla="val 18891204"/>
                <a:gd name="adj2" fmla="val 1443211"/>
                <a:gd name="adj3" fmla="val 11279"/>
              </a:avLst>
            </a:prstGeom>
            <a:gradFill>
              <a:gsLst>
                <a:gs pos="0">
                  <a:schemeClr val="tx1">
                    <a:alpha val="0"/>
                  </a:schemeClr>
                </a:gs>
                <a:gs pos="100000">
                  <a:srgbClr val="FFA455">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02404" tIns="302404" rIns="302404" bIns="302404" rtlCol="0" anchor="t"/>
            <a:lstStyle/>
            <a:p>
              <a:pPr marL="0" marR="0" lvl="0" indent="0" algn="l" defTabSz="914400" rtl="0" eaLnBrk="1" fontAlgn="auto" latinLnBrk="0" hangingPunct="1">
                <a:lnSpc>
                  <a:spcPct val="90000"/>
                </a:lnSpc>
                <a:spcBef>
                  <a:spcPts val="0"/>
                </a:spcBef>
                <a:spcAft>
                  <a:spcPts val="0"/>
                </a:spcAft>
                <a:buClrTx/>
                <a:buSzTx/>
                <a:buFontTx/>
                <a:buNone/>
                <a:defRPr/>
              </a:pPr>
              <a:endParaRPr kumimoji="1" lang="zh-CN" altLang="en-US" sz="588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空心弧 14"/>
            <p:cNvSpPr/>
            <p:nvPr>
              <p:custDataLst>
                <p:tags r:id="rId6"/>
              </p:custDataLst>
            </p:nvPr>
          </p:nvSpPr>
          <p:spPr>
            <a:xfrm rot="9960000">
              <a:off x="12272" y="10686"/>
              <a:ext cx="8478" cy="8480"/>
            </a:xfrm>
            <a:prstGeom prst="blockArc">
              <a:avLst>
                <a:gd name="adj1" fmla="val 18891204"/>
                <a:gd name="adj2" fmla="val 1443211"/>
                <a:gd name="adj3" fmla="val 11279"/>
              </a:avLst>
            </a:prstGeom>
            <a:gradFill>
              <a:gsLst>
                <a:gs pos="0">
                  <a:schemeClr val="tx1">
                    <a:alpha val="0"/>
                  </a:schemeClr>
                </a:gs>
                <a:gs pos="100000">
                  <a:srgbClr val="00EFFF">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02404" tIns="302404" rIns="302404" bIns="302404" rtlCol="0" anchor="t"/>
            <a:lstStyle/>
            <a:p>
              <a:pPr marL="0" marR="0" lvl="0" indent="0" algn="l" defTabSz="914400" rtl="0" eaLnBrk="1" fontAlgn="auto" latinLnBrk="0" hangingPunct="1">
                <a:lnSpc>
                  <a:spcPct val="90000"/>
                </a:lnSpc>
                <a:spcBef>
                  <a:spcPts val="0"/>
                </a:spcBef>
                <a:spcAft>
                  <a:spcPts val="0"/>
                </a:spcAft>
                <a:buClrTx/>
                <a:buSzTx/>
                <a:buFontTx/>
                <a:buNone/>
                <a:defRPr/>
              </a:pPr>
              <a:endParaRPr kumimoji="1" lang="zh-CN" altLang="en-US" sz="588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椭圆 73"/>
            <p:cNvSpPr/>
            <p:nvPr>
              <p:custDataLst>
                <p:tags r:id="rId7"/>
              </p:custDataLst>
            </p:nvPr>
          </p:nvSpPr>
          <p:spPr>
            <a:xfrm>
              <a:off x="11008" y="9404"/>
              <a:ext cx="4522" cy="4522"/>
            </a:xfrm>
            <a:prstGeom prst="ellipse">
              <a:avLst/>
            </a:prstGeom>
            <a:gradFill>
              <a:gsLst>
                <a:gs pos="0">
                  <a:srgbClr val="0EF8ED">
                    <a:alpha val="0"/>
                  </a:srgbClr>
                </a:gs>
                <a:gs pos="100000">
                  <a:srgbClr val="00B7CC">
                    <a:alpha val="80000"/>
                  </a:srgbClr>
                </a:gs>
              </a:gsLst>
              <a:lin ang="135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16" name="椭圆 15"/>
            <p:cNvSpPr/>
            <p:nvPr>
              <p:custDataLst>
                <p:tags r:id="rId8"/>
              </p:custDataLst>
            </p:nvPr>
          </p:nvSpPr>
          <p:spPr>
            <a:xfrm>
              <a:off x="23078" y="9404"/>
              <a:ext cx="4522" cy="4522"/>
            </a:xfrm>
            <a:prstGeom prst="ellipse">
              <a:avLst/>
            </a:prstGeom>
            <a:gradFill>
              <a:gsLst>
                <a:gs pos="0">
                  <a:srgbClr val="FF3D3D">
                    <a:alpha val="0"/>
                  </a:srgbClr>
                </a:gs>
                <a:gs pos="100000">
                  <a:srgbClr val="FF3D3D"/>
                </a:gs>
              </a:gsLst>
              <a:lin ang="13500000" scaled="0"/>
            </a:gradFill>
            <a:ln w="3175">
              <a:gradFill>
                <a:gsLst>
                  <a:gs pos="0">
                    <a:srgbClr val="FF7777"/>
                  </a:gs>
                  <a:gs pos="100000">
                    <a:srgbClr val="FF7777"/>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76" name="椭圆 75"/>
            <p:cNvSpPr/>
            <p:nvPr>
              <p:custDataLst>
                <p:tags r:id="rId9"/>
              </p:custDataLst>
            </p:nvPr>
          </p:nvSpPr>
          <p:spPr>
            <a:xfrm>
              <a:off x="13196" y="15830"/>
              <a:ext cx="4522" cy="4522"/>
            </a:xfrm>
            <a:prstGeom prst="ellipse">
              <a:avLst/>
            </a:prstGeom>
            <a:gradFill>
              <a:gsLst>
                <a:gs pos="0">
                  <a:srgbClr val="FFA824">
                    <a:lumMod val="100000"/>
                    <a:alpha val="0"/>
                  </a:srgbClr>
                </a:gs>
                <a:gs pos="100000">
                  <a:srgbClr val="FF8953">
                    <a:alpha val="80000"/>
                  </a:srgbClr>
                </a:gs>
              </a:gsLst>
              <a:lin ang="135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24" name="空心弧 23"/>
            <p:cNvSpPr/>
            <p:nvPr>
              <p:custDataLst>
                <p:tags r:id="rId10"/>
              </p:custDataLst>
            </p:nvPr>
          </p:nvSpPr>
          <p:spPr>
            <a:xfrm rot="18840000">
              <a:off x="16732" y="6364"/>
              <a:ext cx="8478" cy="8482"/>
            </a:xfrm>
            <a:prstGeom prst="blockArc">
              <a:avLst>
                <a:gd name="adj1" fmla="val 18891204"/>
                <a:gd name="adj2" fmla="val 1443211"/>
                <a:gd name="adj3" fmla="val 11279"/>
              </a:avLst>
            </a:prstGeom>
            <a:gradFill>
              <a:gsLst>
                <a:gs pos="0">
                  <a:schemeClr val="tx1">
                    <a:alpha val="0"/>
                  </a:schemeClr>
                </a:gs>
                <a:gs pos="100000">
                  <a:srgbClr val="0577FF">
                    <a:alpha val="6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02404" tIns="302404" rIns="302404" bIns="302404" rtlCol="0" anchor="t"/>
            <a:lstStyle/>
            <a:p>
              <a:pPr marL="0" marR="0" lvl="0" indent="0" algn="l" defTabSz="914400" rtl="0" eaLnBrk="1" fontAlgn="auto" latinLnBrk="0" hangingPunct="1">
                <a:lnSpc>
                  <a:spcPct val="90000"/>
                </a:lnSpc>
                <a:spcBef>
                  <a:spcPts val="0"/>
                </a:spcBef>
                <a:spcAft>
                  <a:spcPts val="0"/>
                </a:spcAft>
                <a:buClrTx/>
                <a:buSzTx/>
                <a:buFontTx/>
                <a:buNone/>
                <a:defRPr/>
              </a:pPr>
              <a:endParaRPr kumimoji="1" lang="zh-CN" altLang="en-US" sz="588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椭圆 11"/>
            <p:cNvSpPr/>
            <p:nvPr>
              <p:custDataLst>
                <p:tags r:id="rId11"/>
              </p:custDataLst>
            </p:nvPr>
          </p:nvSpPr>
          <p:spPr>
            <a:xfrm>
              <a:off x="17042" y="5250"/>
              <a:ext cx="4522" cy="4522"/>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26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32" name="矩形 31"/>
            <p:cNvSpPr/>
            <p:nvPr>
              <p:custDataLst>
                <p:tags r:id="rId12"/>
              </p:custDataLst>
            </p:nvPr>
          </p:nvSpPr>
          <p:spPr>
            <a:xfrm>
              <a:off x="24622" y="5766"/>
              <a:ext cx="10280" cy="1970"/>
            </a:xfrm>
            <a:prstGeom prst="rect">
              <a:avLst/>
            </a:prstGeom>
          </p:spPr>
          <p:txBody>
            <a:bodyPr wrap="square" lIns="0" tIns="0" bIns="143510">
              <a:spAutoFit/>
            </a:bodyPr>
            <a:lstStyle/>
            <a:p>
              <a:pPr lvl="0" algn="l">
                <a:lnSpc>
                  <a:spcPct val="100000"/>
                </a:lnSpc>
                <a:spcBef>
                  <a:spcPts val="0"/>
                </a:spcBef>
                <a:spcAft>
                  <a:spcPts val="0"/>
                </a:spcAft>
                <a:buClrTx/>
                <a:buSzTx/>
                <a:buFontTx/>
                <a:defRPr/>
              </a:pPr>
              <a:r>
                <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管理员可查看企业下员工的出行记录、申请记录等，涵盖时间、起终点、金额、附加费、行程轨迹等全量信息</a:t>
              </a:r>
              <a:endPar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56" name="矩形 55"/>
            <p:cNvSpPr/>
            <p:nvPr>
              <p:custDataLst>
                <p:tags r:id="rId13"/>
              </p:custDataLst>
            </p:nvPr>
          </p:nvSpPr>
          <p:spPr>
            <a:xfrm>
              <a:off x="3096" y="10574"/>
              <a:ext cx="7606" cy="1389"/>
            </a:xfrm>
            <a:prstGeom prst="rect">
              <a:avLst/>
            </a:prstGeom>
          </p:spPr>
          <p:txBody>
            <a:bodyPr wrap="square" lIns="0" tIns="0" bIns="14351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i="0" u="none" strike="noStrike" kern="1200" cap="none" spc="46"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管理员可对员工、部门、项目、角色等信息进行维护</a:t>
              </a:r>
              <a:endParaRPr kumimoji="0" lang="zh-CN" altLang="en-US" sz="2400" i="0" u="none" strike="noStrike" kern="1200" cap="none" spc="46"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2" name="矩形 1"/>
            <p:cNvSpPr/>
            <p:nvPr>
              <p:custDataLst>
                <p:tags r:id="rId14"/>
              </p:custDataLst>
            </p:nvPr>
          </p:nvSpPr>
          <p:spPr>
            <a:xfrm>
              <a:off x="28572" y="10974"/>
              <a:ext cx="7606" cy="1389"/>
            </a:xfrm>
            <a:prstGeom prst="rect">
              <a:avLst/>
            </a:prstGeom>
          </p:spPr>
          <p:txBody>
            <a:bodyPr wrap="square" lIns="0" tIns="0" bIns="143510">
              <a:spAutoFit/>
            </a:bodyPr>
            <a:lstStyle/>
            <a:p>
              <a:pPr lvl="0" algn="l">
                <a:spcBef>
                  <a:spcPts val="0"/>
                </a:spcBef>
                <a:spcAft>
                  <a:spcPts val="0"/>
                </a:spcAft>
                <a:buClrTx/>
                <a:buSzTx/>
                <a:buFontTx/>
                <a:defRPr/>
              </a:pPr>
              <a:r>
                <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费用明细一键导出，让财务团队更好地跟踪费用和分析财务数据</a:t>
              </a:r>
              <a:endPar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p:txBody>
        </p:sp>
        <p:sp>
          <p:nvSpPr>
            <p:cNvPr id="6" name="矩形 5"/>
            <p:cNvSpPr/>
            <p:nvPr>
              <p:custDataLst>
                <p:tags r:id="rId15"/>
              </p:custDataLst>
            </p:nvPr>
          </p:nvSpPr>
          <p:spPr>
            <a:xfrm>
              <a:off x="4228" y="17038"/>
              <a:ext cx="7606" cy="1448"/>
            </a:xfrm>
            <a:prstGeom prst="rect">
              <a:avLst/>
            </a:prstGeom>
          </p:spPr>
          <p:txBody>
            <a:bodyPr wrap="square" lIns="0" tIns="0" bIns="143510">
              <a:noAutofit/>
            </a:bodyPr>
            <a:lstStyle/>
            <a:p>
              <a:pPr lvl="0" algn="l">
                <a:spcBef>
                  <a:spcPts val="0"/>
                </a:spcBef>
                <a:spcAft>
                  <a:spcPts val="0"/>
                </a:spcAft>
                <a:buClrTx/>
                <a:buSzTx/>
                <a:buFontTx/>
                <a:defRPr/>
              </a:pPr>
              <a:r>
                <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可针对企业进行灵活的审批配置，涵盖行前/行后、多级审批等功能</a:t>
              </a:r>
              <a:endPar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 name="矩形 7"/>
            <p:cNvSpPr/>
            <p:nvPr>
              <p:custDataLst>
                <p:tags r:id="rId16"/>
              </p:custDataLst>
            </p:nvPr>
          </p:nvSpPr>
          <p:spPr>
            <a:xfrm>
              <a:off x="26904" y="16794"/>
              <a:ext cx="8914" cy="1389"/>
            </a:xfrm>
            <a:prstGeom prst="rect">
              <a:avLst/>
            </a:prstGeom>
          </p:spPr>
          <p:txBody>
            <a:bodyPr wrap="square" lIns="0" tIns="0" bIns="143510">
              <a:spAutoFit/>
            </a:bodyPr>
            <a:lstStyle/>
            <a:p>
              <a:pPr lvl="0" algn="l">
                <a:spcBef>
                  <a:spcPts val="0"/>
                </a:spcBef>
                <a:spcAft>
                  <a:spcPts val="0"/>
                </a:spcAft>
                <a:buClrTx/>
                <a:buSzTx/>
                <a:buFontTx/>
                <a:defRPr/>
              </a:pPr>
              <a:r>
                <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在不同的场景下，根据用车时间、地点、车型、限额等围栏，预设出行规则</a:t>
              </a:r>
              <a:endParaRPr lang="zh-CN" altLang="en-US" sz="2400" spc="46"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9" name="文本框 8"/>
            <p:cNvSpPr txBox="1"/>
            <p:nvPr/>
          </p:nvSpPr>
          <p:spPr>
            <a:xfrm>
              <a:off x="11396" y="10772"/>
              <a:ext cx="3725" cy="1673"/>
            </a:xfrm>
            <a:prstGeom prst="rect">
              <a:avLst/>
            </a:prstGeom>
            <a:noFill/>
          </p:spPr>
          <p:txBody>
            <a:bodyPr wrap="square" rtlCol="0">
              <a:noAutofit/>
            </a:bodyPr>
            <a:lstStyle/>
            <a:p>
              <a:pPr lvl="0" algn="ct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人员/组织架构管理</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0" name="文本框 9"/>
            <p:cNvSpPr txBox="1"/>
            <p:nvPr/>
          </p:nvSpPr>
          <p:spPr>
            <a:xfrm>
              <a:off x="17748" y="6452"/>
              <a:ext cx="2977" cy="1970"/>
            </a:xfrm>
            <a:prstGeom prst="rect">
              <a:avLst/>
            </a:prstGeom>
            <a:noFill/>
          </p:spPr>
          <p:txBody>
            <a:bodyPr wrap="square" rtlCol="0">
              <a:noAutofit/>
            </a:bodyPr>
            <a:lstStyle/>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数据</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管理</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11" name="文本框 10"/>
            <p:cNvSpPr txBox="1"/>
            <p:nvPr/>
          </p:nvSpPr>
          <p:spPr>
            <a:xfrm>
              <a:off x="23944" y="10776"/>
              <a:ext cx="2977" cy="1970"/>
            </a:xfrm>
            <a:prstGeom prst="rect">
              <a:avLst/>
            </a:prstGeom>
            <a:noFill/>
          </p:spPr>
          <p:txBody>
            <a:bodyPr wrap="square" rtlCol="0">
              <a:noAutofit/>
            </a:bodyPr>
            <a:lstStyle/>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费用</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管理</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17" name="文本框 16"/>
            <p:cNvSpPr txBox="1"/>
            <p:nvPr/>
          </p:nvSpPr>
          <p:spPr>
            <a:xfrm>
              <a:off x="21650" y="17166"/>
              <a:ext cx="2977" cy="1970"/>
            </a:xfrm>
            <a:prstGeom prst="rect">
              <a:avLst/>
            </a:prstGeom>
            <a:noFill/>
          </p:spPr>
          <p:txBody>
            <a:bodyPr wrap="square" rtlCol="0">
              <a:noAutofit/>
            </a:bodyPr>
            <a:lstStyle/>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制度</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管理</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18" name="文本框 17"/>
            <p:cNvSpPr txBox="1"/>
            <p:nvPr/>
          </p:nvSpPr>
          <p:spPr>
            <a:xfrm>
              <a:off x="13930" y="17230"/>
              <a:ext cx="2977" cy="1970"/>
            </a:xfrm>
            <a:prstGeom prst="rect">
              <a:avLst/>
            </a:prstGeom>
            <a:noFill/>
          </p:spPr>
          <p:txBody>
            <a:bodyPr wrap="square" rtlCol="0">
              <a:noAutofit/>
            </a:bodyPr>
            <a:lstStyle/>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流程</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algn="ctr">
                <a:lnSpc>
                  <a:spcPct val="100000"/>
                </a:lnSpc>
              </a:pPr>
              <a:r>
                <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rPr>
                <a:t>管理</a:t>
              </a:r>
              <a:endParaRPr lang="zh-CN" altLang="en-US" sz="360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grpSp>
      <p:sp>
        <p:nvSpPr>
          <p:cNvPr id="89" name="领先的一站式移动出行平台"/>
          <p:cNvSpPr txBox="1"/>
          <p:nvPr/>
        </p:nvSpPr>
        <p:spPr>
          <a:xfrm>
            <a:off x="674217" y="596732"/>
            <a:ext cx="5498465"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rPr>
              <a:t>智能化</a:t>
            </a:r>
            <a:r>
              <a:rPr lang="zh-CN" altLang="en-US" sz="6000" b="1" dirty="0">
                <a:solidFill>
                  <a:schemeClr val="bg1"/>
                </a:solidFill>
                <a:latin typeface="方正兰亭粗黑简体" panose="02000000000000000000" charset="-122"/>
                <a:ea typeface="方正兰亭粗黑简体" panose="02000000000000000000" charset="-122"/>
              </a:rPr>
              <a:t>出行管理</a:t>
            </a:r>
            <a:endParaRPr lang="zh-CN" altLang="en-US" sz="6000" b="1" dirty="0">
              <a:solidFill>
                <a:schemeClr val="bg1"/>
              </a:solidFill>
              <a:latin typeface="方正兰亭粗黑简体" panose="02000000000000000000" charset="-122"/>
              <a:ea typeface="方正兰亭粗黑简体" panose="02000000000000000000" charset="-122"/>
            </a:endParaRPr>
          </a:p>
        </p:txBody>
      </p:sp>
      <p:sp>
        <p:nvSpPr>
          <p:cNvPr id="20" name="领先的一站式移动出行平台"/>
          <p:cNvSpPr txBox="1"/>
          <p:nvPr/>
        </p:nvSpPr>
        <p:spPr>
          <a:xfrm>
            <a:off x="10724362" y="6198702"/>
            <a:ext cx="2590800"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4800" b="1" dirty="0">
                <a:solidFill>
                  <a:schemeClr val="bg1"/>
                </a:solidFill>
                <a:latin typeface="方正兰亭粗黑简体" panose="02000000000000000000" charset="-122"/>
                <a:ea typeface="方正兰亭粗黑简体" panose="02000000000000000000" charset="-122"/>
              </a:rPr>
              <a:t>管理平台</a:t>
            </a:r>
            <a:endParaRPr lang="zh-CN" altLang="en-US" sz="4800" b="1" dirty="0">
              <a:solidFill>
                <a:schemeClr val="bg1"/>
              </a:solidFill>
              <a:latin typeface="方正兰亭粗黑简体" panose="02000000000000000000" charset="-122"/>
              <a:ea typeface="方正兰亭粗黑简体" panose="02000000000000000000" charset="-122"/>
            </a:endParaRPr>
          </a:p>
        </p:txBody>
      </p:sp>
      <p:sp>
        <p:nvSpPr>
          <p:cNvPr id="140" name="矩形: 圆角 26"/>
          <p:cNvSpPr/>
          <p:nvPr>
            <p:custDataLst>
              <p:tags r:id="rId17"/>
            </p:custDataLst>
          </p:nvPr>
        </p:nvSpPr>
        <p:spPr>
          <a:xfrm>
            <a:off x="10786110" y="5829300"/>
            <a:ext cx="2699385" cy="2739390"/>
          </a:xfrm>
          <a:prstGeom prst="ellipse">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4400" b="0" i="0"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mn-cs"/>
                <a:sym typeface="+mn-ea"/>
              </a:rPr>
              <a:t>管理平台</a:t>
            </a:r>
            <a:endParaRPr kumimoji="1" lang="zh-CN" altLang="en-US" sz="4400" b="0" i="0"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mn-cs"/>
              <a:sym typeface="+mn-ea"/>
            </a:endParaRPr>
          </a:p>
        </p:txBody>
      </p:sp>
      <p:sp>
        <p:nvSpPr>
          <p:cNvPr id="21" name="椭圆 20"/>
          <p:cNvSpPr/>
          <p:nvPr>
            <p:custDataLst>
              <p:tags r:id="rId18"/>
            </p:custDataLst>
          </p:nvPr>
        </p:nvSpPr>
        <p:spPr>
          <a:xfrm>
            <a:off x="10497820" y="5556885"/>
            <a:ext cx="3275965" cy="3277235"/>
          </a:xfrm>
          <a:prstGeom prst="ellipse">
            <a:avLst/>
          </a:prstGeom>
          <a:noFill/>
          <a:ln w="28575" cap="rnd" cmpd="sng" algn="ctr">
            <a:gradFill>
              <a:gsLst>
                <a:gs pos="0">
                  <a:srgbClr val="004CCA"/>
                </a:gs>
                <a:gs pos="100000">
                  <a:srgbClr val="00B0F0"/>
                </a:gs>
              </a:gsLst>
              <a:lin ang="16200000" scaled="1"/>
            </a:gra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pic>
        <p:nvPicPr>
          <p:cNvPr id="185" name="图像" descr="图像"/>
          <p:cNvPicPr>
            <a:picLocks noChangeAspect="1"/>
          </p:cNvPicPr>
          <p:nvPr/>
        </p:nvPicPr>
        <p:blipFill>
          <a:blip r:embed="rId19"/>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领先的一站式移动出行平台"/>
          <p:cNvSpPr txBox="1"/>
          <p:nvPr/>
        </p:nvSpPr>
        <p:spPr>
          <a:xfrm>
            <a:off x="674217" y="596732"/>
            <a:ext cx="13150215"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dirty="0">
                <a:solidFill>
                  <a:schemeClr val="bg1"/>
                </a:solidFill>
                <a:latin typeface="方正兰亭粗黑简体" panose="02000000000000000000" charset="-122"/>
                <a:ea typeface="方正兰亭粗黑简体" panose="02000000000000000000" charset="-122"/>
              </a:rPr>
              <a:t>一站式平台，</a:t>
            </a:r>
            <a:r>
              <a:rPr lang="zh-CN" altLang="en-US" sz="6000" b="1" dirty="0">
                <a:solidFill>
                  <a:srgbClr val="FF8A52"/>
                </a:solidFill>
                <a:latin typeface="方正兰亭粗黑简体" panose="02000000000000000000" charset="-122"/>
                <a:ea typeface="方正兰亭粗黑简体" panose="02000000000000000000" charset="-122"/>
              </a:rPr>
              <a:t>链接</a:t>
            </a:r>
            <a:r>
              <a:rPr lang="zh-CN" altLang="en-US" sz="6000" b="1" dirty="0">
                <a:solidFill>
                  <a:schemeClr val="bg1"/>
                </a:solidFill>
                <a:latin typeface="方正兰亭粗黑简体" panose="02000000000000000000" charset="-122"/>
                <a:ea typeface="方正兰亭粗黑简体" panose="02000000000000000000" charset="-122"/>
              </a:rPr>
              <a:t>前端消费与后端管理</a:t>
            </a:r>
            <a:endParaRPr lang="zh-CN" altLang="en-US" sz="6000" b="1" dirty="0">
              <a:solidFill>
                <a:schemeClr val="bg1"/>
              </a:solidFill>
              <a:latin typeface="方正兰亭粗黑简体" panose="02000000000000000000" charset="-122"/>
              <a:ea typeface="方正兰亭粗黑简体" panose="02000000000000000000" charset="-122"/>
            </a:endParaRPr>
          </a:p>
        </p:txBody>
      </p:sp>
      <p:sp>
        <p:nvSpPr>
          <p:cNvPr id="54" name="矩形 53"/>
          <p:cNvSpPr/>
          <p:nvPr/>
        </p:nvSpPr>
        <p:spPr>
          <a:xfrm>
            <a:off x="8530590" y="2947670"/>
            <a:ext cx="6981190" cy="7769860"/>
          </a:xfrm>
          <a:prstGeom prst="rect">
            <a:avLst/>
          </a:prstGeom>
          <a:gradFill flip="none" rotWithShape="1">
            <a:gsLst>
              <a:gs pos="0">
                <a:srgbClr val="FFA824">
                  <a:lumMod val="100000"/>
                  <a:alpha val="0"/>
                </a:srgbClr>
              </a:gs>
              <a:gs pos="100000">
                <a:srgbClr val="FF8953">
                  <a:alpha val="20000"/>
                </a:srgbClr>
              </a:gs>
            </a:gsLst>
            <a:lin ang="16200000" scaled="1"/>
            <a:tileRect/>
          </a:gradFill>
          <a:ln w="3175">
            <a:gradFill flip="none" rotWithShape="1">
              <a:gsLst>
                <a:gs pos="0">
                  <a:srgbClr val="FFA824">
                    <a:alpha val="7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55" name="矩形 54"/>
          <p:cNvSpPr/>
          <p:nvPr/>
        </p:nvSpPr>
        <p:spPr>
          <a:xfrm>
            <a:off x="11873230" y="3829685"/>
            <a:ext cx="3312000" cy="560705"/>
          </a:xfrm>
          <a:prstGeom prst="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en-US" altLang="zh-CN" sz="2800" b="0" kern="1200" noProof="0" dirty="0">
                <a:solidFill>
                  <a:prstClr val="white"/>
                </a:solidFill>
                <a:uLnTx/>
                <a:latin typeface="微软雅黑" charset="0"/>
                <a:ea typeface="微软雅黑" charset="0"/>
                <a:sym typeface="+mn-ea"/>
              </a:rPr>
              <a:t>运营者</a:t>
            </a:r>
            <a:endParaRPr kumimoji="1" lang="en-US" altLang="zh-CN" sz="2800" b="0" kern="1200" noProof="0" dirty="0">
              <a:solidFill>
                <a:prstClr val="white"/>
              </a:solidFill>
              <a:uLnTx/>
              <a:latin typeface="微软雅黑" charset="0"/>
              <a:ea typeface="微软雅黑" charset="0"/>
              <a:sym typeface="+mn-ea"/>
            </a:endParaRPr>
          </a:p>
        </p:txBody>
      </p:sp>
      <p:grpSp>
        <p:nvGrpSpPr>
          <p:cNvPr id="57" name="组合 56"/>
          <p:cNvGrpSpPr/>
          <p:nvPr/>
        </p:nvGrpSpPr>
        <p:grpSpPr>
          <a:xfrm>
            <a:off x="9667240" y="3751580"/>
            <a:ext cx="1402715" cy="863600"/>
            <a:chOff x="1979613" y="1704976"/>
            <a:chExt cx="5572125" cy="4149725"/>
          </a:xfrm>
          <a:solidFill>
            <a:schemeClr val="accent2"/>
          </a:solidFill>
        </p:grpSpPr>
        <p:sp>
          <p:nvSpPr>
            <p:cNvPr id="59" name="Freeform 5"/>
            <p:cNvSpPr/>
            <p:nvPr/>
          </p:nvSpPr>
          <p:spPr bwMode="auto">
            <a:xfrm>
              <a:off x="4503738" y="2566988"/>
              <a:ext cx="3048000" cy="3287713"/>
            </a:xfrm>
            <a:custGeom>
              <a:avLst/>
              <a:gdLst>
                <a:gd name="T0" fmla="*/ 549 w 605"/>
                <a:gd name="T1" fmla="*/ 252 h 652"/>
                <a:gd name="T2" fmla="*/ 572 w 605"/>
                <a:gd name="T3" fmla="*/ 387 h 652"/>
                <a:gd name="T4" fmla="*/ 400 w 605"/>
                <a:gd name="T5" fmla="*/ 426 h 652"/>
                <a:gd name="T6" fmla="*/ 284 w 605"/>
                <a:gd name="T7" fmla="*/ 424 h 652"/>
                <a:gd name="T8" fmla="*/ 249 w 605"/>
                <a:gd name="T9" fmla="*/ 652 h 652"/>
                <a:gd name="T10" fmla="*/ 184 w 605"/>
                <a:gd name="T11" fmla="*/ 652 h 652"/>
                <a:gd name="T12" fmla="*/ 209 w 605"/>
                <a:gd name="T13" fmla="*/ 387 h 652"/>
                <a:gd name="T14" fmla="*/ 292 w 605"/>
                <a:gd name="T15" fmla="*/ 328 h 652"/>
                <a:gd name="T16" fmla="*/ 385 w 605"/>
                <a:gd name="T17" fmla="*/ 328 h 652"/>
                <a:gd name="T18" fmla="*/ 292 w 605"/>
                <a:gd name="T19" fmla="*/ 177 h 652"/>
                <a:gd name="T20" fmla="*/ 228 w 605"/>
                <a:gd name="T21" fmla="*/ 274 h 652"/>
                <a:gd name="T22" fmla="*/ 156 w 605"/>
                <a:gd name="T23" fmla="*/ 298 h 652"/>
                <a:gd name="T24" fmla="*/ 0 w 605"/>
                <a:gd name="T25" fmla="*/ 298 h 652"/>
                <a:gd name="T26" fmla="*/ 0 w 605"/>
                <a:gd name="T27" fmla="*/ 253 h 652"/>
                <a:gd name="T28" fmla="*/ 146 w 605"/>
                <a:gd name="T29" fmla="*/ 253 h 652"/>
                <a:gd name="T30" fmla="*/ 206 w 605"/>
                <a:gd name="T31" fmla="*/ 188 h 652"/>
                <a:gd name="T32" fmla="*/ 228 w 605"/>
                <a:gd name="T33" fmla="*/ 109 h 652"/>
                <a:gd name="T34" fmla="*/ 298 w 605"/>
                <a:gd name="T35" fmla="*/ 13 h 652"/>
                <a:gd name="T36" fmla="*/ 340 w 605"/>
                <a:gd name="T37" fmla="*/ 2 h 652"/>
                <a:gd name="T38" fmla="*/ 480 w 605"/>
                <a:gd name="T39" fmla="*/ 114 h 652"/>
                <a:gd name="T40" fmla="*/ 549 w 605"/>
                <a:gd name="T41" fmla="*/ 2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5" h="652">
                  <a:moveTo>
                    <a:pt x="549" y="252"/>
                  </a:moveTo>
                  <a:cubicBezTo>
                    <a:pt x="567" y="290"/>
                    <a:pt x="605" y="346"/>
                    <a:pt x="572" y="387"/>
                  </a:cubicBezTo>
                  <a:cubicBezTo>
                    <a:pt x="532" y="437"/>
                    <a:pt x="455" y="428"/>
                    <a:pt x="400" y="426"/>
                  </a:cubicBezTo>
                  <a:cubicBezTo>
                    <a:pt x="390" y="425"/>
                    <a:pt x="284" y="419"/>
                    <a:pt x="284" y="424"/>
                  </a:cubicBezTo>
                  <a:cubicBezTo>
                    <a:pt x="249" y="652"/>
                    <a:pt x="249" y="652"/>
                    <a:pt x="249" y="652"/>
                  </a:cubicBezTo>
                  <a:cubicBezTo>
                    <a:pt x="184" y="652"/>
                    <a:pt x="184" y="652"/>
                    <a:pt x="184" y="652"/>
                  </a:cubicBezTo>
                  <a:cubicBezTo>
                    <a:pt x="209" y="387"/>
                    <a:pt x="209" y="387"/>
                    <a:pt x="209" y="387"/>
                  </a:cubicBezTo>
                  <a:cubicBezTo>
                    <a:pt x="209" y="387"/>
                    <a:pt x="214" y="328"/>
                    <a:pt x="292" y="328"/>
                  </a:cubicBezTo>
                  <a:cubicBezTo>
                    <a:pt x="370" y="328"/>
                    <a:pt x="385" y="328"/>
                    <a:pt x="385" y="328"/>
                  </a:cubicBezTo>
                  <a:cubicBezTo>
                    <a:pt x="292" y="177"/>
                    <a:pt x="292" y="177"/>
                    <a:pt x="292" y="177"/>
                  </a:cubicBezTo>
                  <a:cubicBezTo>
                    <a:pt x="228" y="274"/>
                    <a:pt x="228" y="274"/>
                    <a:pt x="228" y="274"/>
                  </a:cubicBezTo>
                  <a:cubicBezTo>
                    <a:pt x="228" y="274"/>
                    <a:pt x="201" y="298"/>
                    <a:pt x="156" y="298"/>
                  </a:cubicBezTo>
                  <a:cubicBezTo>
                    <a:pt x="111" y="298"/>
                    <a:pt x="0" y="298"/>
                    <a:pt x="0" y="298"/>
                  </a:cubicBezTo>
                  <a:cubicBezTo>
                    <a:pt x="0" y="253"/>
                    <a:pt x="0" y="253"/>
                    <a:pt x="0" y="253"/>
                  </a:cubicBezTo>
                  <a:cubicBezTo>
                    <a:pt x="146" y="253"/>
                    <a:pt x="146" y="253"/>
                    <a:pt x="146" y="253"/>
                  </a:cubicBezTo>
                  <a:cubicBezTo>
                    <a:pt x="146" y="253"/>
                    <a:pt x="194" y="238"/>
                    <a:pt x="206" y="188"/>
                  </a:cubicBezTo>
                  <a:cubicBezTo>
                    <a:pt x="219" y="138"/>
                    <a:pt x="228" y="109"/>
                    <a:pt x="228" y="109"/>
                  </a:cubicBezTo>
                  <a:cubicBezTo>
                    <a:pt x="240" y="72"/>
                    <a:pt x="264" y="32"/>
                    <a:pt x="298" y="13"/>
                  </a:cubicBezTo>
                  <a:cubicBezTo>
                    <a:pt x="310" y="6"/>
                    <a:pt x="324" y="2"/>
                    <a:pt x="340" y="2"/>
                  </a:cubicBezTo>
                  <a:cubicBezTo>
                    <a:pt x="400" y="0"/>
                    <a:pt x="455" y="62"/>
                    <a:pt x="480" y="114"/>
                  </a:cubicBezTo>
                  <a:cubicBezTo>
                    <a:pt x="503" y="161"/>
                    <a:pt x="526" y="207"/>
                    <a:pt x="549"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0" name="Oval 6"/>
            <p:cNvSpPr>
              <a:spLocks noChangeArrowheads="1"/>
            </p:cNvSpPr>
            <p:nvPr/>
          </p:nvSpPr>
          <p:spPr bwMode="auto">
            <a:xfrm>
              <a:off x="4941888" y="1704976"/>
              <a:ext cx="1038225" cy="1084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1" name="Freeform 7"/>
            <p:cNvSpPr/>
            <p:nvPr/>
          </p:nvSpPr>
          <p:spPr bwMode="auto">
            <a:xfrm>
              <a:off x="2554288" y="3490913"/>
              <a:ext cx="2090737" cy="604838"/>
            </a:xfrm>
            <a:custGeom>
              <a:avLst/>
              <a:gdLst>
                <a:gd name="T0" fmla="*/ 1317 w 1317"/>
                <a:gd name="T1" fmla="*/ 155 h 381"/>
                <a:gd name="T2" fmla="*/ 676 w 1317"/>
                <a:gd name="T3" fmla="*/ 381 h 381"/>
                <a:gd name="T4" fmla="*/ 0 w 1317"/>
                <a:gd name="T5" fmla="*/ 196 h 381"/>
                <a:gd name="T6" fmla="*/ 841 w 1317"/>
                <a:gd name="T7" fmla="*/ 0 h 381"/>
                <a:gd name="T8" fmla="*/ 1317 w 1317"/>
                <a:gd name="T9" fmla="*/ 155 h 381"/>
              </a:gdLst>
              <a:ahLst/>
              <a:cxnLst>
                <a:cxn ang="0">
                  <a:pos x="T0" y="T1"/>
                </a:cxn>
                <a:cxn ang="0">
                  <a:pos x="T2" y="T3"/>
                </a:cxn>
                <a:cxn ang="0">
                  <a:pos x="T4" y="T5"/>
                </a:cxn>
                <a:cxn ang="0">
                  <a:pos x="T6" y="T7"/>
                </a:cxn>
                <a:cxn ang="0">
                  <a:pos x="T8" y="T9"/>
                </a:cxn>
              </a:cxnLst>
              <a:rect l="0" t="0" r="r" b="b"/>
              <a:pathLst>
                <a:path w="1317" h="381">
                  <a:moveTo>
                    <a:pt x="1317" y="155"/>
                  </a:moveTo>
                  <a:lnTo>
                    <a:pt x="676" y="381"/>
                  </a:lnTo>
                  <a:lnTo>
                    <a:pt x="0" y="196"/>
                  </a:lnTo>
                  <a:lnTo>
                    <a:pt x="841" y="0"/>
                  </a:lnTo>
                  <a:lnTo>
                    <a:pt x="1317"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2" name="Freeform 8"/>
            <p:cNvSpPr/>
            <p:nvPr/>
          </p:nvSpPr>
          <p:spPr bwMode="auto">
            <a:xfrm>
              <a:off x="3748088" y="3949701"/>
              <a:ext cx="619125" cy="1743075"/>
            </a:xfrm>
            <a:custGeom>
              <a:avLst/>
              <a:gdLst>
                <a:gd name="T0" fmla="*/ 390 w 390"/>
                <a:gd name="T1" fmla="*/ 0 h 1098"/>
                <a:gd name="T2" fmla="*/ 390 w 390"/>
                <a:gd name="T3" fmla="*/ 905 h 1098"/>
                <a:gd name="T4" fmla="*/ 3 w 390"/>
                <a:gd name="T5" fmla="*/ 1098 h 1098"/>
                <a:gd name="T6" fmla="*/ 3 w 390"/>
                <a:gd name="T7" fmla="*/ 152 h 1098"/>
                <a:gd name="T8" fmla="*/ 0 w 390"/>
                <a:gd name="T9" fmla="*/ 146 h 1098"/>
                <a:gd name="T10" fmla="*/ 390 w 390"/>
                <a:gd name="T11" fmla="*/ 0 h 1098"/>
              </a:gdLst>
              <a:ahLst/>
              <a:cxnLst>
                <a:cxn ang="0">
                  <a:pos x="T0" y="T1"/>
                </a:cxn>
                <a:cxn ang="0">
                  <a:pos x="T2" y="T3"/>
                </a:cxn>
                <a:cxn ang="0">
                  <a:pos x="T4" y="T5"/>
                </a:cxn>
                <a:cxn ang="0">
                  <a:pos x="T6" y="T7"/>
                </a:cxn>
                <a:cxn ang="0">
                  <a:pos x="T8" y="T9"/>
                </a:cxn>
                <a:cxn ang="0">
                  <a:pos x="T10" y="T11"/>
                </a:cxn>
              </a:cxnLst>
              <a:rect l="0" t="0" r="r" b="b"/>
              <a:pathLst>
                <a:path w="390" h="1098">
                  <a:moveTo>
                    <a:pt x="390" y="0"/>
                  </a:moveTo>
                  <a:lnTo>
                    <a:pt x="390" y="905"/>
                  </a:lnTo>
                  <a:lnTo>
                    <a:pt x="3" y="1098"/>
                  </a:lnTo>
                  <a:lnTo>
                    <a:pt x="3" y="152"/>
                  </a:lnTo>
                  <a:lnTo>
                    <a:pt x="0" y="146"/>
                  </a:lnTo>
                  <a:lnTo>
                    <a:pt x="3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3" name="Freeform 9"/>
            <p:cNvSpPr>
              <a:spLocks noEditPoints="1"/>
            </p:cNvSpPr>
            <p:nvPr/>
          </p:nvSpPr>
          <p:spPr bwMode="auto">
            <a:xfrm>
              <a:off x="1979613" y="2365376"/>
              <a:ext cx="1814512" cy="1412875"/>
            </a:xfrm>
            <a:custGeom>
              <a:avLst/>
              <a:gdLst>
                <a:gd name="T0" fmla="*/ 993 w 1143"/>
                <a:gd name="T1" fmla="*/ 0 h 890"/>
                <a:gd name="T2" fmla="*/ 1143 w 1143"/>
                <a:gd name="T3" fmla="*/ 689 h 890"/>
                <a:gd name="T4" fmla="*/ 295 w 1143"/>
                <a:gd name="T5" fmla="*/ 890 h 890"/>
                <a:gd name="T6" fmla="*/ 0 w 1143"/>
                <a:gd name="T7" fmla="*/ 23 h 890"/>
                <a:gd name="T8" fmla="*/ 993 w 1143"/>
                <a:gd name="T9" fmla="*/ 0 h 890"/>
                <a:gd name="T10" fmla="*/ 1063 w 1143"/>
                <a:gd name="T11" fmla="*/ 642 h 890"/>
                <a:gd name="T12" fmla="*/ 920 w 1143"/>
                <a:gd name="T13" fmla="*/ 92 h 890"/>
                <a:gd name="T14" fmla="*/ 146 w 1143"/>
                <a:gd name="T15" fmla="*/ 143 h 890"/>
                <a:gd name="T16" fmla="*/ 352 w 1143"/>
                <a:gd name="T17" fmla="*/ 788 h 890"/>
                <a:gd name="T18" fmla="*/ 1063 w 1143"/>
                <a:gd name="T19" fmla="*/ 642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890">
                  <a:moveTo>
                    <a:pt x="993" y="0"/>
                  </a:moveTo>
                  <a:lnTo>
                    <a:pt x="1143" y="689"/>
                  </a:lnTo>
                  <a:lnTo>
                    <a:pt x="295" y="890"/>
                  </a:lnTo>
                  <a:lnTo>
                    <a:pt x="0" y="23"/>
                  </a:lnTo>
                  <a:lnTo>
                    <a:pt x="993" y="0"/>
                  </a:lnTo>
                  <a:close/>
                  <a:moveTo>
                    <a:pt x="1063" y="642"/>
                  </a:moveTo>
                  <a:lnTo>
                    <a:pt x="920" y="92"/>
                  </a:lnTo>
                  <a:lnTo>
                    <a:pt x="146" y="143"/>
                  </a:lnTo>
                  <a:lnTo>
                    <a:pt x="352" y="788"/>
                  </a:lnTo>
                  <a:lnTo>
                    <a:pt x="1063" y="6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4" name="Freeform 10"/>
            <p:cNvSpPr/>
            <p:nvPr/>
          </p:nvSpPr>
          <p:spPr bwMode="auto">
            <a:xfrm>
              <a:off x="2211388" y="2511426"/>
              <a:ext cx="1455737" cy="1104900"/>
            </a:xfrm>
            <a:custGeom>
              <a:avLst/>
              <a:gdLst>
                <a:gd name="T0" fmla="*/ 774 w 917"/>
                <a:gd name="T1" fmla="*/ 0 h 696"/>
                <a:gd name="T2" fmla="*/ 917 w 917"/>
                <a:gd name="T3" fmla="*/ 550 h 696"/>
                <a:gd name="T4" fmla="*/ 206 w 917"/>
                <a:gd name="T5" fmla="*/ 696 h 696"/>
                <a:gd name="T6" fmla="*/ 0 w 917"/>
                <a:gd name="T7" fmla="*/ 51 h 696"/>
                <a:gd name="T8" fmla="*/ 774 w 917"/>
                <a:gd name="T9" fmla="*/ 0 h 696"/>
              </a:gdLst>
              <a:ahLst/>
              <a:cxnLst>
                <a:cxn ang="0">
                  <a:pos x="T0" y="T1"/>
                </a:cxn>
                <a:cxn ang="0">
                  <a:pos x="T2" y="T3"/>
                </a:cxn>
                <a:cxn ang="0">
                  <a:pos x="T4" y="T5"/>
                </a:cxn>
                <a:cxn ang="0">
                  <a:pos x="T6" y="T7"/>
                </a:cxn>
                <a:cxn ang="0">
                  <a:pos x="T8" y="T9"/>
                </a:cxn>
              </a:cxnLst>
              <a:rect l="0" t="0" r="r" b="b"/>
              <a:pathLst>
                <a:path w="917" h="696">
                  <a:moveTo>
                    <a:pt x="774" y="0"/>
                  </a:moveTo>
                  <a:lnTo>
                    <a:pt x="917" y="550"/>
                  </a:lnTo>
                  <a:lnTo>
                    <a:pt x="206" y="696"/>
                  </a:lnTo>
                  <a:lnTo>
                    <a:pt x="0" y="51"/>
                  </a:lnTo>
                  <a:lnTo>
                    <a:pt x="77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65" name="Freeform 11"/>
            <p:cNvSpPr/>
            <p:nvPr/>
          </p:nvSpPr>
          <p:spPr bwMode="auto">
            <a:xfrm>
              <a:off x="2760663" y="3963988"/>
              <a:ext cx="881062" cy="1784350"/>
            </a:xfrm>
            <a:custGeom>
              <a:avLst/>
              <a:gdLst>
                <a:gd name="T0" fmla="*/ 546 w 555"/>
                <a:gd name="T1" fmla="*/ 162 h 1124"/>
                <a:gd name="T2" fmla="*/ 555 w 555"/>
                <a:gd name="T3" fmla="*/ 159 h 1124"/>
                <a:gd name="T4" fmla="*/ 555 w 555"/>
                <a:gd name="T5" fmla="*/ 162 h 1124"/>
                <a:gd name="T6" fmla="*/ 555 w 555"/>
                <a:gd name="T7" fmla="*/ 1124 h 1124"/>
                <a:gd name="T8" fmla="*/ 0 w 555"/>
                <a:gd name="T9" fmla="*/ 934 h 1124"/>
                <a:gd name="T10" fmla="*/ 0 w 555"/>
                <a:gd name="T11" fmla="*/ 0 h 1124"/>
                <a:gd name="T12" fmla="*/ 546 w 555"/>
                <a:gd name="T13" fmla="*/ 162 h 1124"/>
              </a:gdLst>
              <a:ahLst/>
              <a:cxnLst>
                <a:cxn ang="0">
                  <a:pos x="T0" y="T1"/>
                </a:cxn>
                <a:cxn ang="0">
                  <a:pos x="T2" y="T3"/>
                </a:cxn>
                <a:cxn ang="0">
                  <a:pos x="T4" y="T5"/>
                </a:cxn>
                <a:cxn ang="0">
                  <a:pos x="T6" y="T7"/>
                </a:cxn>
                <a:cxn ang="0">
                  <a:pos x="T8" y="T9"/>
                </a:cxn>
                <a:cxn ang="0">
                  <a:pos x="T10" y="T11"/>
                </a:cxn>
                <a:cxn ang="0">
                  <a:pos x="T12" y="T13"/>
                </a:cxn>
              </a:cxnLst>
              <a:rect l="0" t="0" r="r" b="b"/>
              <a:pathLst>
                <a:path w="555" h="1124">
                  <a:moveTo>
                    <a:pt x="546" y="162"/>
                  </a:moveTo>
                  <a:lnTo>
                    <a:pt x="555" y="159"/>
                  </a:lnTo>
                  <a:lnTo>
                    <a:pt x="555" y="162"/>
                  </a:lnTo>
                  <a:lnTo>
                    <a:pt x="555" y="1124"/>
                  </a:lnTo>
                  <a:lnTo>
                    <a:pt x="0" y="934"/>
                  </a:lnTo>
                  <a:lnTo>
                    <a:pt x="0" y="0"/>
                  </a:lnTo>
                  <a:lnTo>
                    <a:pt x="546" y="1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grpSp>
      <p:cxnSp>
        <p:nvCxnSpPr>
          <p:cNvPr id="66" name="直线箭头连接符 121"/>
          <p:cNvCxnSpPr/>
          <p:nvPr/>
        </p:nvCxnSpPr>
        <p:spPr>
          <a:xfrm>
            <a:off x="8761730" y="4660265"/>
            <a:ext cx="638619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sp>
        <p:nvSpPr>
          <p:cNvPr id="67" name="矩形 66"/>
          <p:cNvSpPr/>
          <p:nvPr/>
        </p:nvSpPr>
        <p:spPr>
          <a:xfrm>
            <a:off x="8529955" y="2712720"/>
            <a:ext cx="6983095" cy="831850"/>
          </a:xfrm>
          <a:prstGeom prst="rect">
            <a:avLst/>
          </a:prstGeom>
          <a:gradFill>
            <a:gsLst>
              <a:gs pos="10000">
                <a:srgbClr val="FF8953"/>
              </a:gs>
              <a:gs pos="100000">
                <a:srgbClr val="FFA824"/>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3200" kern="1200" noProof="0" dirty="0">
                <a:solidFill>
                  <a:prstClr val="white"/>
                </a:solidFill>
                <a:effectLst>
                  <a:outerShdw blurRad="98223" dist="38100" dir="2700000" algn="tl" rotWithShape="0">
                    <a:prstClr val="black">
                      <a:alpha val="14218"/>
                    </a:prstClr>
                  </a:outerShdw>
                </a:effectLst>
                <a:uLnTx/>
                <a:latin typeface="FZLanTingHeiS-M-GB" panose="02000000000000000000" pitchFamily="2" charset="-122"/>
                <a:ea typeface="FZLanTingHeiS-M-GB" panose="02000000000000000000" pitchFamily="2" charset="-122"/>
                <a:sym typeface="+mn-ea"/>
              </a:rPr>
              <a:t>运营-后端</a:t>
            </a:r>
            <a:endParaRPr kumimoji="1" lang="zh-CN" altLang="en-US" sz="3200" kern="1200" noProof="0" dirty="0">
              <a:solidFill>
                <a:prstClr val="white"/>
              </a:solidFill>
              <a:effectLst>
                <a:outerShdw blurRad="98223" dist="38100" dir="2700000" algn="tl" rotWithShape="0">
                  <a:prstClr val="black">
                    <a:alpha val="14218"/>
                  </a:prstClr>
                </a:outerShdw>
              </a:effectLst>
              <a:uLnTx/>
              <a:latin typeface="FZLanTingHeiS-M-GB" panose="02000000000000000000" pitchFamily="2" charset="-122"/>
              <a:ea typeface="FZLanTingHeiS-M-GB" panose="02000000000000000000" pitchFamily="2" charset="-122"/>
              <a:sym typeface="+mn-ea"/>
            </a:endParaRPr>
          </a:p>
        </p:txBody>
      </p:sp>
      <p:sp>
        <p:nvSpPr>
          <p:cNvPr id="2" name="文本框 1"/>
          <p:cNvSpPr txBox="1"/>
          <p:nvPr/>
        </p:nvSpPr>
        <p:spPr>
          <a:xfrm>
            <a:off x="9552940" y="4953000"/>
            <a:ext cx="5632450" cy="461645"/>
          </a:xfrm>
          <a:prstGeom prst="rect">
            <a:avLst/>
          </a:prstGeom>
          <a:noFill/>
          <a:ln>
            <a:solidFill>
              <a:schemeClr val="accent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78" name="文本框 77"/>
          <p:cNvSpPr txBox="1"/>
          <p:nvPr/>
        </p:nvSpPr>
        <p:spPr>
          <a:xfrm>
            <a:off x="8428990" y="5027295"/>
            <a:ext cx="1254760" cy="46164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平台</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79" name="文本框 78"/>
          <p:cNvSpPr txBox="1"/>
          <p:nvPr/>
        </p:nvSpPr>
        <p:spPr>
          <a:xfrm flipH="1">
            <a:off x="8428990" y="7908925"/>
            <a:ext cx="1254760" cy="46164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管理</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0" name="矩形 79"/>
          <p:cNvSpPr/>
          <p:nvPr/>
        </p:nvSpPr>
        <p:spPr>
          <a:xfrm flipH="1">
            <a:off x="9552940" y="5808345"/>
            <a:ext cx="5632450" cy="476885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0" tIns="72000" rIns="1440000" bIns="72000" rtlCol="0" anchor="ctr"/>
          <a:lstStyle/>
          <a:p>
            <a:pPr marL="171450" marR="0" lvl="0" indent="-171450" algn="just" defTabSz="914400" rtl="0" eaLnBrk="1" fontAlgn="base" latinLnBrk="0" hangingPunct="1">
              <a:lnSpc>
                <a:spcPct val="120000"/>
              </a:lnSpc>
              <a:spcBef>
                <a:spcPct val="0"/>
              </a:spcBef>
              <a:spcAft>
                <a:spcPct val="0"/>
              </a:spcAft>
              <a:buClrTx/>
              <a:buSzTx/>
              <a:buFont typeface="Wingdings" panose="05000000000000000000" pitchFamily="2" charset="2"/>
              <a:buChar char="ü"/>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1" name="文本框 80"/>
          <p:cNvSpPr txBox="1"/>
          <p:nvPr/>
        </p:nvSpPr>
        <p:spPr>
          <a:xfrm flipH="1">
            <a:off x="9727565" y="6115050"/>
            <a:ext cx="2693035" cy="2439670"/>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用车人员分配</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按部分</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按岗位</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权限划分</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2" name="文本框 81"/>
          <p:cNvSpPr txBox="1"/>
          <p:nvPr/>
        </p:nvSpPr>
        <p:spPr>
          <a:xfrm flipH="1">
            <a:off x="12486005" y="6115050"/>
            <a:ext cx="2693035" cy="2439670"/>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用车制度预设</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用车规则</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用车条件</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用车预算</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3" name="文本框 82"/>
          <p:cNvSpPr txBox="1"/>
          <p:nvPr/>
        </p:nvSpPr>
        <p:spPr>
          <a:xfrm>
            <a:off x="9727565" y="8275320"/>
            <a:ext cx="2693035" cy="1997075"/>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审批规则预设</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先用后审</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先审后用</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4" name="文本框 83"/>
          <p:cNvSpPr txBox="1"/>
          <p:nvPr/>
        </p:nvSpPr>
        <p:spPr>
          <a:xfrm>
            <a:off x="12486005" y="8275320"/>
            <a:ext cx="2693035" cy="1952625"/>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订单详情</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申请单核对</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财务对账</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财务报销</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3" name="矩形 2"/>
          <p:cNvSpPr/>
          <p:nvPr/>
        </p:nvSpPr>
        <p:spPr>
          <a:xfrm>
            <a:off x="1073785" y="2896870"/>
            <a:ext cx="6980555" cy="7769860"/>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cxnSp>
        <p:nvCxnSpPr>
          <p:cNvPr id="73" name="直线箭头连接符 69"/>
          <p:cNvCxnSpPr/>
          <p:nvPr/>
        </p:nvCxnSpPr>
        <p:spPr>
          <a:xfrm>
            <a:off x="1349375" y="4609465"/>
            <a:ext cx="6385560" cy="0"/>
          </a:xfrm>
          <a:prstGeom prst="straightConnector1">
            <a:avLst/>
          </a:prstGeom>
        </p:spPr>
        <p:style>
          <a:lnRef idx="2">
            <a:schemeClr val="accent5"/>
          </a:lnRef>
          <a:fillRef idx="0">
            <a:schemeClr val="accent5"/>
          </a:fillRef>
          <a:effectRef idx="1">
            <a:schemeClr val="accent5"/>
          </a:effectRef>
          <a:fontRef idx="minor">
            <a:schemeClr val="tx1"/>
          </a:fontRef>
        </p:style>
      </p:cxnSp>
      <p:sp>
        <p:nvSpPr>
          <p:cNvPr id="85" name="矩形 84"/>
          <p:cNvSpPr/>
          <p:nvPr/>
        </p:nvSpPr>
        <p:spPr>
          <a:xfrm>
            <a:off x="4420870" y="3816985"/>
            <a:ext cx="3312000" cy="560705"/>
          </a:xfrm>
          <a:prstGeom prst="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mn-ea"/>
              </a:rPr>
              <a:t>企业员工</a:t>
            </a:r>
            <a:endParaRPr kumimoji="1" lang="zh-CN" altLang="en-US" sz="2800" b="0" kern="1200" noProof="0" dirty="0">
              <a:solidFill>
                <a:prstClr val="white"/>
              </a:solidFill>
              <a:uLnTx/>
              <a:latin typeface="微软雅黑" charset="0"/>
              <a:ea typeface="微软雅黑" charset="0"/>
              <a:sym typeface="+mn-ea"/>
            </a:endParaRPr>
          </a:p>
        </p:txBody>
      </p:sp>
      <p:grpSp>
        <p:nvGrpSpPr>
          <p:cNvPr id="86" name="组合 85"/>
          <p:cNvGrpSpPr/>
          <p:nvPr/>
        </p:nvGrpSpPr>
        <p:grpSpPr>
          <a:xfrm flipH="1">
            <a:off x="2250440" y="3700780"/>
            <a:ext cx="1541145" cy="863600"/>
            <a:chOff x="2085097" y="2287588"/>
            <a:chExt cx="5015791" cy="4078745"/>
          </a:xfrm>
          <a:solidFill>
            <a:schemeClr val="accent2"/>
          </a:solidFill>
        </p:grpSpPr>
        <p:sp>
          <p:nvSpPr>
            <p:cNvPr id="87" name="Freeform 5"/>
            <p:cNvSpPr/>
            <p:nvPr/>
          </p:nvSpPr>
          <p:spPr bwMode="auto">
            <a:xfrm rot="19325566">
              <a:off x="2085097" y="2583986"/>
              <a:ext cx="2819367" cy="3782347"/>
            </a:xfrm>
            <a:custGeom>
              <a:avLst/>
              <a:gdLst>
                <a:gd name="T0" fmla="*/ 94 w 667"/>
                <a:gd name="T1" fmla="*/ 242 h 947"/>
                <a:gd name="T2" fmla="*/ 548 w 667"/>
                <a:gd name="T3" fmla="*/ 947 h 947"/>
                <a:gd name="T4" fmla="*/ 667 w 667"/>
                <a:gd name="T5" fmla="*/ 947 h 947"/>
                <a:gd name="T6" fmla="*/ 607 w 667"/>
                <a:gd name="T7" fmla="*/ 940 h 947"/>
                <a:gd name="T8" fmla="*/ 532 w 667"/>
                <a:gd name="T9" fmla="*/ 903 h 947"/>
                <a:gd name="T10" fmla="*/ 273 w 667"/>
                <a:gd name="T11" fmla="*/ 234 h 947"/>
                <a:gd name="T12" fmla="*/ 390 w 667"/>
                <a:gd name="T13" fmla="*/ 225 h 947"/>
                <a:gd name="T14" fmla="*/ 176 w 667"/>
                <a:gd name="T15" fmla="*/ 0 h 947"/>
                <a:gd name="T16" fmla="*/ 0 w 667"/>
                <a:gd name="T17" fmla="*/ 252 h 947"/>
                <a:gd name="T18" fmla="*/ 94 w 667"/>
                <a:gd name="T19" fmla="*/ 24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7" h="947">
                  <a:moveTo>
                    <a:pt x="94" y="242"/>
                  </a:moveTo>
                  <a:cubicBezTo>
                    <a:pt x="94" y="242"/>
                    <a:pt x="227" y="947"/>
                    <a:pt x="548" y="947"/>
                  </a:cubicBezTo>
                  <a:cubicBezTo>
                    <a:pt x="667" y="947"/>
                    <a:pt x="667" y="947"/>
                    <a:pt x="667" y="947"/>
                  </a:cubicBezTo>
                  <a:cubicBezTo>
                    <a:pt x="648" y="946"/>
                    <a:pt x="627" y="944"/>
                    <a:pt x="607" y="940"/>
                  </a:cubicBezTo>
                  <a:cubicBezTo>
                    <a:pt x="580" y="933"/>
                    <a:pt x="555" y="921"/>
                    <a:pt x="532" y="903"/>
                  </a:cubicBezTo>
                  <a:cubicBezTo>
                    <a:pt x="334" y="753"/>
                    <a:pt x="273" y="234"/>
                    <a:pt x="273" y="234"/>
                  </a:cubicBezTo>
                  <a:cubicBezTo>
                    <a:pt x="390" y="225"/>
                    <a:pt x="390" y="225"/>
                    <a:pt x="390" y="225"/>
                  </a:cubicBezTo>
                  <a:cubicBezTo>
                    <a:pt x="176" y="0"/>
                    <a:pt x="176" y="0"/>
                    <a:pt x="176" y="0"/>
                  </a:cubicBezTo>
                  <a:cubicBezTo>
                    <a:pt x="0" y="252"/>
                    <a:pt x="0" y="252"/>
                    <a:pt x="0" y="252"/>
                  </a:cubicBezTo>
                  <a:lnTo>
                    <a:pt x="94"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88" name="Freeform 6"/>
            <p:cNvSpPr/>
            <p:nvPr/>
          </p:nvSpPr>
          <p:spPr bwMode="auto">
            <a:xfrm>
              <a:off x="4119563" y="3297238"/>
              <a:ext cx="725487" cy="290513"/>
            </a:xfrm>
            <a:custGeom>
              <a:avLst/>
              <a:gdLst>
                <a:gd name="T0" fmla="*/ 5 w 145"/>
                <a:gd name="T1" fmla="*/ 6 h 58"/>
                <a:gd name="T2" fmla="*/ 0 w 145"/>
                <a:gd name="T3" fmla="*/ 32 h 58"/>
                <a:gd name="T4" fmla="*/ 84 w 145"/>
                <a:gd name="T5" fmla="*/ 52 h 58"/>
                <a:gd name="T6" fmla="*/ 120 w 145"/>
                <a:gd name="T7" fmla="*/ 52 h 58"/>
                <a:gd name="T8" fmla="*/ 145 w 145"/>
                <a:gd name="T9" fmla="*/ 45 h 58"/>
                <a:gd name="T10" fmla="*/ 145 w 145"/>
                <a:gd name="T11" fmla="*/ 0 h 58"/>
                <a:gd name="T12" fmla="*/ 98 w 145"/>
                <a:gd name="T13" fmla="*/ 19 h 58"/>
                <a:gd name="T14" fmla="*/ 5 w 145"/>
                <a:gd name="T15" fmla="*/ 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58">
                  <a:moveTo>
                    <a:pt x="5" y="6"/>
                  </a:moveTo>
                  <a:cubicBezTo>
                    <a:pt x="0" y="32"/>
                    <a:pt x="0" y="32"/>
                    <a:pt x="0" y="32"/>
                  </a:cubicBezTo>
                  <a:cubicBezTo>
                    <a:pt x="84" y="52"/>
                    <a:pt x="84" y="52"/>
                    <a:pt x="84" y="52"/>
                  </a:cubicBezTo>
                  <a:cubicBezTo>
                    <a:pt x="84" y="52"/>
                    <a:pt x="98" y="58"/>
                    <a:pt x="120" y="52"/>
                  </a:cubicBezTo>
                  <a:cubicBezTo>
                    <a:pt x="130" y="50"/>
                    <a:pt x="138" y="47"/>
                    <a:pt x="145" y="45"/>
                  </a:cubicBezTo>
                  <a:cubicBezTo>
                    <a:pt x="139" y="19"/>
                    <a:pt x="145" y="0"/>
                    <a:pt x="145" y="0"/>
                  </a:cubicBezTo>
                  <a:cubicBezTo>
                    <a:pt x="98" y="19"/>
                    <a:pt x="98" y="19"/>
                    <a:pt x="98" y="19"/>
                  </a:cubicBezTo>
                  <a:lnTo>
                    <a:pt x="5"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90" name="Oval 7"/>
            <p:cNvSpPr>
              <a:spLocks noChangeArrowheads="1"/>
            </p:cNvSpPr>
            <p:nvPr/>
          </p:nvSpPr>
          <p:spPr bwMode="auto">
            <a:xfrm>
              <a:off x="4984750" y="2287588"/>
              <a:ext cx="611187" cy="609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91" name="Freeform 8"/>
            <p:cNvSpPr/>
            <p:nvPr/>
          </p:nvSpPr>
          <p:spPr bwMode="auto">
            <a:xfrm>
              <a:off x="4540250" y="2901950"/>
              <a:ext cx="2005012" cy="2622550"/>
            </a:xfrm>
            <a:custGeom>
              <a:avLst/>
              <a:gdLst>
                <a:gd name="T0" fmla="*/ 401 w 401"/>
                <a:gd name="T1" fmla="*/ 142 h 524"/>
                <a:gd name="T2" fmla="*/ 342 w 401"/>
                <a:gd name="T3" fmla="*/ 36 h 524"/>
                <a:gd name="T4" fmla="*/ 176 w 401"/>
                <a:gd name="T5" fmla="*/ 7 h 524"/>
                <a:gd name="T6" fmla="*/ 167 w 401"/>
                <a:gd name="T7" fmla="*/ 8 h 524"/>
                <a:gd name="T8" fmla="*/ 134 w 401"/>
                <a:gd name="T9" fmla="*/ 41 h 524"/>
                <a:gd name="T10" fmla="*/ 127 w 401"/>
                <a:gd name="T11" fmla="*/ 44 h 524"/>
                <a:gd name="T12" fmla="*/ 140 w 401"/>
                <a:gd name="T13" fmla="*/ 145 h 524"/>
                <a:gd name="T14" fmla="*/ 120 w 401"/>
                <a:gd name="T15" fmla="*/ 186 h 524"/>
                <a:gd name="T16" fmla="*/ 99 w 401"/>
                <a:gd name="T17" fmla="*/ 151 h 524"/>
                <a:gd name="T18" fmla="*/ 127 w 401"/>
                <a:gd name="T19" fmla="*/ 44 h 524"/>
                <a:gd name="T20" fmla="*/ 112 w 401"/>
                <a:gd name="T21" fmla="*/ 29 h 524"/>
                <a:gd name="T22" fmla="*/ 79 w 401"/>
                <a:gd name="T23" fmla="*/ 71 h 524"/>
                <a:gd name="T24" fmla="*/ 74 w 401"/>
                <a:gd name="T25" fmla="*/ 99 h 524"/>
                <a:gd name="T26" fmla="*/ 75 w 401"/>
                <a:gd name="T27" fmla="*/ 120 h 524"/>
                <a:gd name="T28" fmla="*/ 80 w 401"/>
                <a:gd name="T29" fmla="*/ 228 h 524"/>
                <a:gd name="T30" fmla="*/ 114 w 401"/>
                <a:gd name="T31" fmla="*/ 211 h 524"/>
                <a:gd name="T32" fmla="*/ 120 w 401"/>
                <a:gd name="T33" fmla="*/ 219 h 524"/>
                <a:gd name="T34" fmla="*/ 81 w 401"/>
                <a:gd name="T35" fmla="*/ 240 h 524"/>
                <a:gd name="T36" fmla="*/ 81 w 401"/>
                <a:gd name="T37" fmla="*/ 240 h 524"/>
                <a:gd name="T38" fmla="*/ 63 w 401"/>
                <a:gd name="T39" fmla="*/ 250 h 524"/>
                <a:gd name="T40" fmla="*/ 19 w 401"/>
                <a:gd name="T41" fmla="*/ 324 h 524"/>
                <a:gd name="T42" fmla="*/ 0 w 401"/>
                <a:gd name="T43" fmla="*/ 517 h 524"/>
                <a:gd name="T44" fmla="*/ 42 w 401"/>
                <a:gd name="T45" fmla="*/ 524 h 524"/>
                <a:gd name="T46" fmla="*/ 91 w 401"/>
                <a:gd name="T47" fmla="*/ 313 h 524"/>
                <a:gd name="T48" fmla="*/ 115 w 401"/>
                <a:gd name="T49" fmla="*/ 306 h 524"/>
                <a:gd name="T50" fmla="*/ 140 w 401"/>
                <a:gd name="T51" fmla="*/ 297 h 524"/>
                <a:gd name="T52" fmla="*/ 195 w 401"/>
                <a:gd name="T53" fmla="*/ 263 h 524"/>
                <a:gd name="T54" fmla="*/ 219 w 401"/>
                <a:gd name="T55" fmla="*/ 213 h 524"/>
                <a:gd name="T56" fmla="*/ 226 w 401"/>
                <a:gd name="T57" fmla="*/ 96 h 524"/>
                <a:gd name="T58" fmla="*/ 245 w 401"/>
                <a:gd name="T59" fmla="*/ 68 h 524"/>
                <a:gd name="T60" fmla="*/ 312 w 401"/>
                <a:gd name="T61" fmla="*/ 66 h 524"/>
                <a:gd name="T62" fmla="*/ 373 w 401"/>
                <a:gd name="T63" fmla="*/ 161 h 524"/>
                <a:gd name="T64" fmla="*/ 401 w 401"/>
                <a:gd name="T65" fmla="*/ 14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1" h="524">
                  <a:moveTo>
                    <a:pt x="401" y="142"/>
                  </a:moveTo>
                  <a:cubicBezTo>
                    <a:pt x="401" y="142"/>
                    <a:pt x="381" y="103"/>
                    <a:pt x="342" y="36"/>
                  </a:cubicBezTo>
                  <a:cubicBezTo>
                    <a:pt x="321" y="0"/>
                    <a:pt x="243" y="0"/>
                    <a:pt x="176" y="7"/>
                  </a:cubicBezTo>
                  <a:cubicBezTo>
                    <a:pt x="176" y="7"/>
                    <a:pt x="173" y="7"/>
                    <a:pt x="167" y="8"/>
                  </a:cubicBezTo>
                  <a:cubicBezTo>
                    <a:pt x="167" y="8"/>
                    <a:pt x="153" y="30"/>
                    <a:pt x="134" y="41"/>
                  </a:cubicBezTo>
                  <a:cubicBezTo>
                    <a:pt x="131" y="43"/>
                    <a:pt x="129" y="44"/>
                    <a:pt x="127" y="44"/>
                  </a:cubicBezTo>
                  <a:cubicBezTo>
                    <a:pt x="140" y="145"/>
                    <a:pt x="140" y="145"/>
                    <a:pt x="140" y="145"/>
                  </a:cubicBezTo>
                  <a:cubicBezTo>
                    <a:pt x="120" y="186"/>
                    <a:pt x="120" y="186"/>
                    <a:pt x="120" y="186"/>
                  </a:cubicBezTo>
                  <a:cubicBezTo>
                    <a:pt x="99" y="151"/>
                    <a:pt x="99" y="151"/>
                    <a:pt x="99" y="151"/>
                  </a:cubicBezTo>
                  <a:cubicBezTo>
                    <a:pt x="127" y="44"/>
                    <a:pt x="127" y="44"/>
                    <a:pt x="127" y="44"/>
                  </a:cubicBezTo>
                  <a:cubicBezTo>
                    <a:pt x="115" y="46"/>
                    <a:pt x="112" y="29"/>
                    <a:pt x="112" y="29"/>
                  </a:cubicBezTo>
                  <a:cubicBezTo>
                    <a:pt x="98" y="38"/>
                    <a:pt x="86" y="52"/>
                    <a:pt x="79" y="71"/>
                  </a:cubicBezTo>
                  <a:cubicBezTo>
                    <a:pt x="76" y="80"/>
                    <a:pt x="74" y="89"/>
                    <a:pt x="74" y="99"/>
                  </a:cubicBezTo>
                  <a:cubicBezTo>
                    <a:pt x="75" y="120"/>
                    <a:pt x="75" y="120"/>
                    <a:pt x="75" y="120"/>
                  </a:cubicBezTo>
                  <a:cubicBezTo>
                    <a:pt x="80" y="228"/>
                    <a:pt x="80" y="228"/>
                    <a:pt x="80" y="228"/>
                  </a:cubicBezTo>
                  <a:cubicBezTo>
                    <a:pt x="114" y="211"/>
                    <a:pt x="114" y="211"/>
                    <a:pt x="114" y="211"/>
                  </a:cubicBezTo>
                  <a:cubicBezTo>
                    <a:pt x="120" y="219"/>
                    <a:pt x="120" y="219"/>
                    <a:pt x="120" y="219"/>
                  </a:cubicBezTo>
                  <a:cubicBezTo>
                    <a:pt x="120" y="219"/>
                    <a:pt x="104" y="227"/>
                    <a:pt x="81" y="240"/>
                  </a:cubicBezTo>
                  <a:cubicBezTo>
                    <a:pt x="81" y="240"/>
                    <a:pt x="81" y="240"/>
                    <a:pt x="81" y="240"/>
                  </a:cubicBezTo>
                  <a:cubicBezTo>
                    <a:pt x="75" y="243"/>
                    <a:pt x="69" y="247"/>
                    <a:pt x="63" y="250"/>
                  </a:cubicBezTo>
                  <a:cubicBezTo>
                    <a:pt x="35" y="266"/>
                    <a:pt x="22" y="293"/>
                    <a:pt x="19" y="324"/>
                  </a:cubicBezTo>
                  <a:cubicBezTo>
                    <a:pt x="13" y="389"/>
                    <a:pt x="6" y="453"/>
                    <a:pt x="0" y="517"/>
                  </a:cubicBezTo>
                  <a:cubicBezTo>
                    <a:pt x="42" y="524"/>
                    <a:pt x="42" y="524"/>
                    <a:pt x="42" y="524"/>
                  </a:cubicBezTo>
                  <a:cubicBezTo>
                    <a:pt x="91" y="313"/>
                    <a:pt x="91" y="313"/>
                    <a:pt x="91" y="313"/>
                  </a:cubicBezTo>
                  <a:cubicBezTo>
                    <a:pt x="115" y="306"/>
                    <a:pt x="115" y="306"/>
                    <a:pt x="115" y="306"/>
                  </a:cubicBezTo>
                  <a:cubicBezTo>
                    <a:pt x="124" y="303"/>
                    <a:pt x="132" y="300"/>
                    <a:pt x="140" y="297"/>
                  </a:cubicBezTo>
                  <a:cubicBezTo>
                    <a:pt x="165" y="287"/>
                    <a:pt x="183" y="275"/>
                    <a:pt x="195" y="263"/>
                  </a:cubicBezTo>
                  <a:cubicBezTo>
                    <a:pt x="220" y="238"/>
                    <a:pt x="219" y="213"/>
                    <a:pt x="219" y="213"/>
                  </a:cubicBezTo>
                  <a:cubicBezTo>
                    <a:pt x="219" y="213"/>
                    <a:pt x="223" y="127"/>
                    <a:pt x="226" y="96"/>
                  </a:cubicBezTo>
                  <a:cubicBezTo>
                    <a:pt x="230" y="64"/>
                    <a:pt x="245" y="68"/>
                    <a:pt x="245" y="68"/>
                  </a:cubicBezTo>
                  <a:cubicBezTo>
                    <a:pt x="312" y="66"/>
                    <a:pt x="312" y="66"/>
                    <a:pt x="312" y="66"/>
                  </a:cubicBezTo>
                  <a:cubicBezTo>
                    <a:pt x="373" y="161"/>
                    <a:pt x="373" y="161"/>
                    <a:pt x="373" y="161"/>
                  </a:cubicBezTo>
                  <a:lnTo>
                    <a:pt x="401"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92" name="Freeform 9"/>
            <p:cNvSpPr/>
            <p:nvPr/>
          </p:nvSpPr>
          <p:spPr bwMode="auto">
            <a:xfrm>
              <a:off x="5035550" y="3122613"/>
              <a:ext cx="204787" cy="711200"/>
            </a:xfrm>
            <a:custGeom>
              <a:avLst/>
              <a:gdLst>
                <a:gd name="T0" fmla="*/ 66 w 129"/>
                <a:gd name="T1" fmla="*/ 448 h 448"/>
                <a:gd name="T2" fmla="*/ 129 w 129"/>
                <a:gd name="T3" fmla="*/ 318 h 448"/>
                <a:gd name="T4" fmla="*/ 88 w 129"/>
                <a:gd name="T5" fmla="*/ 0 h 448"/>
                <a:gd name="T6" fmla="*/ 0 w 129"/>
                <a:gd name="T7" fmla="*/ 337 h 448"/>
                <a:gd name="T8" fmla="*/ 66 w 129"/>
                <a:gd name="T9" fmla="*/ 448 h 448"/>
              </a:gdLst>
              <a:ahLst/>
              <a:cxnLst>
                <a:cxn ang="0">
                  <a:pos x="T0" y="T1"/>
                </a:cxn>
                <a:cxn ang="0">
                  <a:pos x="T2" y="T3"/>
                </a:cxn>
                <a:cxn ang="0">
                  <a:pos x="T4" y="T5"/>
                </a:cxn>
                <a:cxn ang="0">
                  <a:pos x="T6" y="T7"/>
                </a:cxn>
                <a:cxn ang="0">
                  <a:pos x="T8" y="T9"/>
                </a:cxn>
              </a:cxnLst>
              <a:rect l="0" t="0" r="r" b="b"/>
              <a:pathLst>
                <a:path w="129" h="448">
                  <a:moveTo>
                    <a:pt x="66" y="448"/>
                  </a:moveTo>
                  <a:lnTo>
                    <a:pt x="129" y="318"/>
                  </a:lnTo>
                  <a:lnTo>
                    <a:pt x="88" y="0"/>
                  </a:lnTo>
                  <a:lnTo>
                    <a:pt x="0" y="337"/>
                  </a:lnTo>
                  <a:lnTo>
                    <a:pt x="66" y="4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93" name="Freeform 10"/>
            <p:cNvSpPr/>
            <p:nvPr/>
          </p:nvSpPr>
          <p:spPr bwMode="auto">
            <a:xfrm>
              <a:off x="5289550" y="4287838"/>
              <a:ext cx="1111250" cy="615950"/>
            </a:xfrm>
            <a:custGeom>
              <a:avLst/>
              <a:gdLst>
                <a:gd name="T0" fmla="*/ 0 w 222"/>
                <a:gd name="T1" fmla="*/ 32 h 123"/>
                <a:gd name="T2" fmla="*/ 136 w 222"/>
                <a:gd name="T3" fmla="*/ 95 h 123"/>
                <a:gd name="T4" fmla="*/ 222 w 222"/>
                <a:gd name="T5" fmla="*/ 60 h 123"/>
                <a:gd name="T6" fmla="*/ 212 w 222"/>
                <a:gd name="T7" fmla="*/ 27 h 123"/>
                <a:gd name="T8" fmla="*/ 103 w 222"/>
                <a:gd name="T9" fmla="*/ 62 h 123"/>
                <a:gd name="T10" fmla="*/ 55 w 222"/>
                <a:gd name="T11" fmla="*/ 0 h 123"/>
                <a:gd name="T12" fmla="*/ 0 w 222"/>
                <a:gd name="T13" fmla="*/ 32 h 123"/>
              </a:gdLst>
              <a:ahLst/>
              <a:cxnLst>
                <a:cxn ang="0">
                  <a:pos x="T0" y="T1"/>
                </a:cxn>
                <a:cxn ang="0">
                  <a:pos x="T2" y="T3"/>
                </a:cxn>
                <a:cxn ang="0">
                  <a:pos x="T4" y="T5"/>
                </a:cxn>
                <a:cxn ang="0">
                  <a:pos x="T6" y="T7"/>
                </a:cxn>
                <a:cxn ang="0">
                  <a:pos x="T8" y="T9"/>
                </a:cxn>
                <a:cxn ang="0">
                  <a:pos x="T10" y="T11"/>
                </a:cxn>
                <a:cxn ang="0">
                  <a:pos x="T12" y="T13"/>
                </a:cxn>
              </a:cxnLst>
              <a:rect l="0" t="0" r="r" b="b"/>
              <a:pathLst>
                <a:path w="222" h="123">
                  <a:moveTo>
                    <a:pt x="0" y="32"/>
                  </a:moveTo>
                  <a:cubicBezTo>
                    <a:pt x="39" y="75"/>
                    <a:pt x="71" y="123"/>
                    <a:pt x="136" y="95"/>
                  </a:cubicBezTo>
                  <a:cubicBezTo>
                    <a:pt x="188" y="72"/>
                    <a:pt x="222" y="60"/>
                    <a:pt x="222" y="60"/>
                  </a:cubicBezTo>
                  <a:cubicBezTo>
                    <a:pt x="212" y="27"/>
                    <a:pt x="212" y="27"/>
                    <a:pt x="212" y="27"/>
                  </a:cubicBezTo>
                  <a:cubicBezTo>
                    <a:pt x="103" y="62"/>
                    <a:pt x="103" y="62"/>
                    <a:pt x="103" y="62"/>
                  </a:cubicBezTo>
                  <a:cubicBezTo>
                    <a:pt x="55" y="0"/>
                    <a:pt x="55" y="0"/>
                    <a:pt x="55" y="0"/>
                  </a:cubicBezTo>
                  <a:cubicBezTo>
                    <a:pt x="54" y="0"/>
                    <a:pt x="27" y="29"/>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94" name="Freeform 11"/>
            <p:cNvSpPr/>
            <p:nvPr/>
          </p:nvSpPr>
          <p:spPr bwMode="auto">
            <a:xfrm>
              <a:off x="4570413" y="4629150"/>
              <a:ext cx="2530475" cy="1284288"/>
            </a:xfrm>
            <a:custGeom>
              <a:avLst/>
              <a:gdLst>
                <a:gd name="T0" fmla="*/ 165 w 506"/>
                <a:gd name="T1" fmla="*/ 257 h 257"/>
                <a:gd name="T2" fmla="*/ 506 w 506"/>
                <a:gd name="T3" fmla="*/ 5 h 257"/>
                <a:gd name="T4" fmla="*/ 431 w 506"/>
                <a:gd name="T5" fmla="*/ 0 h 257"/>
                <a:gd name="T6" fmla="*/ 0 w 506"/>
                <a:gd name="T7" fmla="*/ 217 h 257"/>
                <a:gd name="T8" fmla="*/ 0 w 506"/>
                <a:gd name="T9" fmla="*/ 218 h 257"/>
                <a:gd name="T10" fmla="*/ 165 w 506"/>
                <a:gd name="T11" fmla="*/ 257 h 257"/>
              </a:gdLst>
              <a:ahLst/>
              <a:cxnLst>
                <a:cxn ang="0">
                  <a:pos x="T0" y="T1"/>
                </a:cxn>
                <a:cxn ang="0">
                  <a:pos x="T2" y="T3"/>
                </a:cxn>
                <a:cxn ang="0">
                  <a:pos x="T4" y="T5"/>
                </a:cxn>
                <a:cxn ang="0">
                  <a:pos x="T6" y="T7"/>
                </a:cxn>
                <a:cxn ang="0">
                  <a:pos x="T8" y="T9"/>
                </a:cxn>
                <a:cxn ang="0">
                  <a:pos x="T10" y="T11"/>
                </a:cxn>
              </a:cxnLst>
              <a:rect l="0" t="0" r="r" b="b"/>
              <a:pathLst>
                <a:path w="506" h="257">
                  <a:moveTo>
                    <a:pt x="165" y="257"/>
                  </a:moveTo>
                  <a:cubicBezTo>
                    <a:pt x="364" y="222"/>
                    <a:pt x="506" y="5"/>
                    <a:pt x="506" y="5"/>
                  </a:cubicBezTo>
                  <a:cubicBezTo>
                    <a:pt x="431" y="0"/>
                    <a:pt x="431" y="0"/>
                    <a:pt x="431" y="0"/>
                  </a:cubicBezTo>
                  <a:cubicBezTo>
                    <a:pt x="312" y="175"/>
                    <a:pt x="80" y="214"/>
                    <a:pt x="0" y="217"/>
                  </a:cubicBezTo>
                  <a:cubicBezTo>
                    <a:pt x="0" y="218"/>
                    <a:pt x="0" y="218"/>
                    <a:pt x="0" y="218"/>
                  </a:cubicBezTo>
                  <a:cubicBezTo>
                    <a:pt x="70" y="256"/>
                    <a:pt x="161" y="257"/>
                    <a:pt x="165" y="2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grpSp>
      <p:sp>
        <p:nvSpPr>
          <p:cNvPr id="95" name="矩形 94"/>
          <p:cNvSpPr/>
          <p:nvPr/>
        </p:nvSpPr>
        <p:spPr>
          <a:xfrm>
            <a:off x="1028700" y="2712720"/>
            <a:ext cx="7080885" cy="831850"/>
          </a:xfrm>
          <a:prstGeom prst="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rPr>
              <a:t>用车-前端</a:t>
            </a: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p:txBody>
      </p:sp>
      <p:sp>
        <p:nvSpPr>
          <p:cNvPr id="96" name="矩形 95"/>
          <p:cNvSpPr/>
          <p:nvPr/>
        </p:nvSpPr>
        <p:spPr>
          <a:xfrm>
            <a:off x="2180590" y="4852670"/>
            <a:ext cx="5553710" cy="560705"/>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97" name="流程图: 终止 96"/>
          <p:cNvSpPr/>
          <p:nvPr/>
        </p:nvSpPr>
        <p:spPr>
          <a:xfrm>
            <a:off x="2250440" y="5139690"/>
            <a:ext cx="1532890" cy="42608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rPr>
              <a:t>App</a:t>
            </a:r>
            <a:endPar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98" name="流程图: 终止 97"/>
          <p:cNvSpPr/>
          <p:nvPr/>
        </p:nvSpPr>
        <p:spPr>
          <a:xfrm>
            <a:off x="6076950" y="5139690"/>
            <a:ext cx="1532890" cy="42608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rPr>
              <a:t>API接口</a:t>
            </a:r>
            <a:endPar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99" name="流程图: 终止 98"/>
          <p:cNvSpPr/>
          <p:nvPr/>
        </p:nvSpPr>
        <p:spPr>
          <a:xfrm>
            <a:off x="4154805" y="5139690"/>
            <a:ext cx="1532890" cy="42608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rPr>
              <a:t>小程序</a:t>
            </a:r>
            <a:endPar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100" name="文本框 99"/>
          <p:cNvSpPr txBox="1"/>
          <p:nvPr/>
        </p:nvSpPr>
        <p:spPr>
          <a:xfrm>
            <a:off x="1179830" y="4976495"/>
            <a:ext cx="1254760" cy="46164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平台</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01" name="文本框 100"/>
          <p:cNvSpPr txBox="1"/>
          <p:nvPr/>
        </p:nvSpPr>
        <p:spPr>
          <a:xfrm>
            <a:off x="1179830" y="7284085"/>
            <a:ext cx="1254760" cy="46164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功能</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02" name="矩形 101"/>
          <p:cNvSpPr/>
          <p:nvPr/>
        </p:nvSpPr>
        <p:spPr>
          <a:xfrm>
            <a:off x="2180590" y="5763260"/>
            <a:ext cx="5553710" cy="3453130"/>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103" name="文本框 102"/>
          <p:cNvSpPr txBox="1"/>
          <p:nvPr/>
        </p:nvSpPr>
        <p:spPr>
          <a:xfrm>
            <a:off x="2196465" y="591502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时间选择</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04" name="文本框 103"/>
          <p:cNvSpPr txBox="1"/>
          <p:nvPr/>
        </p:nvSpPr>
        <p:spPr>
          <a:xfrm>
            <a:off x="2196465" y="633285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车型选择</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09" name="文本框 108"/>
          <p:cNvSpPr txBox="1"/>
          <p:nvPr/>
        </p:nvSpPr>
        <p:spPr>
          <a:xfrm>
            <a:off x="4481830" y="612330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用车申请</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10" name="文本框 109"/>
          <p:cNvSpPr txBox="1"/>
          <p:nvPr/>
        </p:nvSpPr>
        <p:spPr>
          <a:xfrm>
            <a:off x="6360160" y="612330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审批</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13" name="文本框 112"/>
          <p:cNvSpPr txBox="1"/>
          <p:nvPr/>
        </p:nvSpPr>
        <p:spPr>
          <a:xfrm>
            <a:off x="2171065" y="728408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发送订单</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14" name="文本框 113"/>
          <p:cNvSpPr txBox="1"/>
          <p:nvPr/>
        </p:nvSpPr>
        <p:spPr>
          <a:xfrm>
            <a:off x="2802255" y="863346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个人垫付</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15" name="文本框 114"/>
          <p:cNvSpPr txBox="1"/>
          <p:nvPr/>
        </p:nvSpPr>
        <p:spPr>
          <a:xfrm>
            <a:off x="5577840" y="863346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企业支付</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cxnSp>
        <p:nvCxnSpPr>
          <p:cNvPr id="116" name="肘形连接符 17"/>
          <p:cNvCxnSpPr/>
          <p:nvPr/>
        </p:nvCxnSpPr>
        <p:spPr>
          <a:xfrm rot="5400000">
            <a:off x="3950970" y="7456805"/>
            <a:ext cx="990600" cy="1501140"/>
          </a:xfrm>
          <a:prstGeom prst="bentConnector3">
            <a:avLst>
              <a:gd name="adj1" fmla="val 50000"/>
            </a:avLst>
          </a:prstGeom>
        </p:spPr>
        <p:style>
          <a:lnRef idx="2">
            <a:schemeClr val="accent5"/>
          </a:lnRef>
          <a:fillRef idx="0">
            <a:schemeClr val="accent5"/>
          </a:fillRef>
          <a:effectRef idx="1">
            <a:schemeClr val="accent5"/>
          </a:effectRef>
          <a:fontRef idx="minor">
            <a:schemeClr val="tx1"/>
          </a:fontRef>
        </p:style>
      </p:cxnSp>
      <p:cxnSp>
        <p:nvCxnSpPr>
          <p:cNvPr id="117" name="肘形连接符 138"/>
          <p:cNvCxnSpPr/>
          <p:nvPr/>
        </p:nvCxnSpPr>
        <p:spPr>
          <a:xfrm rot="16200000" flipH="1">
            <a:off x="5338445" y="7569835"/>
            <a:ext cx="990600" cy="1274445"/>
          </a:xfrm>
          <a:prstGeom prst="bentConnector3">
            <a:avLst>
              <a:gd name="adj1" fmla="val 50000"/>
            </a:avLst>
          </a:prstGeom>
        </p:spPr>
        <p:style>
          <a:lnRef idx="2">
            <a:schemeClr val="accent5"/>
          </a:lnRef>
          <a:fillRef idx="0">
            <a:schemeClr val="accent5"/>
          </a:fillRef>
          <a:effectRef idx="1">
            <a:schemeClr val="accent5"/>
          </a:effectRef>
          <a:fontRef idx="minor">
            <a:schemeClr val="tx1"/>
          </a:fontRef>
        </p:style>
      </p:cxnSp>
      <p:cxnSp>
        <p:nvCxnSpPr>
          <p:cNvPr id="118" name="肘形连接符 139"/>
          <p:cNvCxnSpPr/>
          <p:nvPr/>
        </p:nvCxnSpPr>
        <p:spPr>
          <a:xfrm rot="5400000">
            <a:off x="5786755" y="7235825"/>
            <a:ext cx="2151380" cy="782320"/>
          </a:xfrm>
          <a:prstGeom prst="bentConnector3">
            <a:avLst>
              <a:gd name="adj1" fmla="val 50000"/>
            </a:avLst>
          </a:prstGeom>
        </p:spPr>
        <p:style>
          <a:lnRef idx="2">
            <a:schemeClr val="accent5"/>
          </a:lnRef>
          <a:fillRef idx="0">
            <a:schemeClr val="accent5"/>
          </a:fillRef>
          <a:effectRef idx="1">
            <a:schemeClr val="accent5"/>
          </a:effectRef>
          <a:fontRef idx="minor">
            <a:schemeClr val="tx1"/>
          </a:fontRef>
        </p:style>
      </p:cxnSp>
      <p:sp>
        <p:nvSpPr>
          <p:cNvPr id="119" name="文本框 118"/>
          <p:cNvSpPr txBox="1"/>
          <p:nvPr/>
        </p:nvSpPr>
        <p:spPr>
          <a:xfrm>
            <a:off x="4303395" y="7284085"/>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1" name="文本框 120"/>
          <p:cNvSpPr txBox="1"/>
          <p:nvPr/>
        </p:nvSpPr>
        <p:spPr>
          <a:xfrm>
            <a:off x="1179830" y="9413875"/>
            <a:ext cx="1254760" cy="82994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增值</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服务</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2" name="文本框 121"/>
          <p:cNvSpPr txBox="1"/>
          <p:nvPr/>
        </p:nvSpPr>
        <p:spPr>
          <a:xfrm>
            <a:off x="2180590" y="938784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安全保障</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3" name="文本框 122"/>
          <p:cNvSpPr txBox="1"/>
          <p:nvPr/>
        </p:nvSpPr>
        <p:spPr>
          <a:xfrm>
            <a:off x="4018915" y="938784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优先派单</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4" name="文本框 123"/>
          <p:cNvSpPr txBox="1"/>
          <p:nvPr/>
        </p:nvSpPr>
        <p:spPr>
          <a:xfrm>
            <a:off x="5948680" y="938784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免费升舱</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5" name="文本框 124"/>
          <p:cNvSpPr txBox="1"/>
          <p:nvPr/>
        </p:nvSpPr>
        <p:spPr>
          <a:xfrm>
            <a:off x="3989070" y="9974580"/>
            <a:ext cx="236474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机场快速安检</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6" name="文本框 125"/>
          <p:cNvSpPr txBox="1"/>
          <p:nvPr/>
        </p:nvSpPr>
        <p:spPr>
          <a:xfrm>
            <a:off x="2174240" y="9984740"/>
            <a:ext cx="1786890" cy="450850"/>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自选车型</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27" name="文本框 126"/>
          <p:cNvSpPr txBox="1"/>
          <p:nvPr/>
        </p:nvSpPr>
        <p:spPr>
          <a:xfrm>
            <a:off x="5923915" y="9984740"/>
            <a:ext cx="1786890" cy="514985"/>
          </a:xfrm>
          <a:prstGeom prst="rect">
            <a:avLst/>
          </a:prstGeom>
          <a:noFill/>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2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方正兰亭黑简体" panose="02000000000000000000" charset="-122"/>
              </a:rPr>
              <a:t>……</a:t>
            </a:r>
            <a:endParaRPr kumimoji="1" lang="en-US" altLang="zh-CN" sz="2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方正兰亭黑简体" panose="02000000000000000000" charset="-122"/>
            </a:endParaRPr>
          </a:p>
        </p:txBody>
      </p:sp>
      <p:sp>
        <p:nvSpPr>
          <p:cNvPr id="128" name="矩形 127"/>
          <p:cNvSpPr/>
          <p:nvPr/>
        </p:nvSpPr>
        <p:spPr>
          <a:xfrm>
            <a:off x="2157095" y="9326880"/>
            <a:ext cx="5553710" cy="1190625"/>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130" name="矩形 129"/>
          <p:cNvSpPr/>
          <p:nvPr/>
        </p:nvSpPr>
        <p:spPr>
          <a:xfrm>
            <a:off x="15902940" y="2896870"/>
            <a:ext cx="6982460" cy="7769860"/>
          </a:xfrm>
          <a:prstGeom prst="rect">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dirty="0">
              <a:solidFill>
                <a:prstClr val="white"/>
              </a:solidFill>
              <a:uLnTx/>
              <a:latin typeface="FZLanTingHeiS-M-GB" panose="02000000000000000000" pitchFamily="2" charset="-122"/>
              <a:ea typeface="FZLanTingHeiS-M-GB" panose="02000000000000000000" pitchFamily="2" charset="-122"/>
              <a:sym typeface="+mn-ea"/>
            </a:endParaRPr>
          </a:p>
        </p:txBody>
      </p:sp>
      <p:grpSp>
        <p:nvGrpSpPr>
          <p:cNvPr id="131" name="组合 130"/>
          <p:cNvGrpSpPr/>
          <p:nvPr/>
        </p:nvGrpSpPr>
        <p:grpSpPr>
          <a:xfrm>
            <a:off x="16893540" y="3688715"/>
            <a:ext cx="1356360" cy="863600"/>
            <a:chOff x="1523802" y="1327113"/>
            <a:chExt cx="6096396" cy="4559323"/>
          </a:xfrm>
          <a:solidFill>
            <a:schemeClr val="accent2"/>
          </a:solidFill>
        </p:grpSpPr>
        <p:sp>
          <p:nvSpPr>
            <p:cNvPr id="132" name="Freeform 6"/>
            <p:cNvSpPr>
              <a:spLocks noEditPoints="1"/>
            </p:cNvSpPr>
            <p:nvPr/>
          </p:nvSpPr>
          <p:spPr bwMode="auto">
            <a:xfrm>
              <a:off x="2064193" y="5675290"/>
              <a:ext cx="5556005" cy="211146"/>
            </a:xfrm>
            <a:custGeom>
              <a:avLst/>
              <a:gdLst>
                <a:gd name="T0" fmla="*/ 1082 w 1082"/>
                <a:gd name="T1" fmla="*/ 0 h 41"/>
                <a:gd name="T2" fmla="*/ 1082 w 1082"/>
                <a:gd name="T3" fmla="*/ 41 h 41"/>
                <a:gd name="T4" fmla="*/ 619 w 1082"/>
                <a:gd name="T5" fmla="*/ 41 h 41"/>
                <a:gd name="T6" fmla="*/ 462 w 1082"/>
                <a:gd name="T7" fmla="*/ 41 h 41"/>
                <a:gd name="T8" fmla="*/ 0 w 1082"/>
                <a:gd name="T9" fmla="*/ 41 h 41"/>
                <a:gd name="T10" fmla="*/ 0 w 1082"/>
                <a:gd name="T11" fmla="*/ 0 h 41"/>
                <a:gd name="T12" fmla="*/ 1082 w 1082"/>
                <a:gd name="T13" fmla="*/ 0 h 41"/>
                <a:gd name="T14" fmla="*/ 579 w 1082"/>
                <a:gd name="T15" fmla="*/ 18 h 41"/>
                <a:gd name="T16" fmla="*/ 571 w 1082"/>
                <a:gd name="T17" fmla="*/ 10 h 41"/>
                <a:gd name="T18" fmla="*/ 511 w 1082"/>
                <a:gd name="T19" fmla="*/ 10 h 41"/>
                <a:gd name="T20" fmla="*/ 505 w 1082"/>
                <a:gd name="T21" fmla="*/ 12 h 41"/>
                <a:gd name="T22" fmla="*/ 503 w 1082"/>
                <a:gd name="T23" fmla="*/ 18 h 41"/>
                <a:gd name="T24" fmla="*/ 511 w 1082"/>
                <a:gd name="T25" fmla="*/ 26 h 41"/>
                <a:gd name="T26" fmla="*/ 571 w 1082"/>
                <a:gd name="T27" fmla="*/ 26 h 41"/>
                <a:gd name="T28" fmla="*/ 579 w 1082"/>
                <a:gd name="T2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2" h="41">
                  <a:moveTo>
                    <a:pt x="1082" y="0"/>
                  </a:moveTo>
                  <a:cubicBezTo>
                    <a:pt x="1082" y="41"/>
                    <a:pt x="1082" y="41"/>
                    <a:pt x="1082" y="41"/>
                  </a:cubicBezTo>
                  <a:cubicBezTo>
                    <a:pt x="619" y="41"/>
                    <a:pt x="619" y="41"/>
                    <a:pt x="619" y="41"/>
                  </a:cubicBezTo>
                  <a:cubicBezTo>
                    <a:pt x="462" y="41"/>
                    <a:pt x="462" y="41"/>
                    <a:pt x="462" y="41"/>
                  </a:cubicBezTo>
                  <a:cubicBezTo>
                    <a:pt x="0" y="41"/>
                    <a:pt x="0" y="41"/>
                    <a:pt x="0" y="41"/>
                  </a:cubicBezTo>
                  <a:cubicBezTo>
                    <a:pt x="0" y="0"/>
                    <a:pt x="0" y="0"/>
                    <a:pt x="0" y="0"/>
                  </a:cubicBezTo>
                  <a:lnTo>
                    <a:pt x="1082" y="0"/>
                  </a:lnTo>
                  <a:close/>
                  <a:moveTo>
                    <a:pt x="579" y="18"/>
                  </a:moveTo>
                  <a:cubicBezTo>
                    <a:pt x="579" y="14"/>
                    <a:pt x="575" y="10"/>
                    <a:pt x="571" y="10"/>
                  </a:cubicBezTo>
                  <a:cubicBezTo>
                    <a:pt x="511" y="10"/>
                    <a:pt x="511" y="10"/>
                    <a:pt x="511" y="10"/>
                  </a:cubicBezTo>
                  <a:cubicBezTo>
                    <a:pt x="508" y="10"/>
                    <a:pt x="506" y="11"/>
                    <a:pt x="505" y="12"/>
                  </a:cubicBezTo>
                  <a:cubicBezTo>
                    <a:pt x="504" y="14"/>
                    <a:pt x="503" y="16"/>
                    <a:pt x="503" y="18"/>
                  </a:cubicBezTo>
                  <a:cubicBezTo>
                    <a:pt x="503" y="22"/>
                    <a:pt x="506" y="26"/>
                    <a:pt x="511" y="26"/>
                  </a:cubicBezTo>
                  <a:cubicBezTo>
                    <a:pt x="571" y="26"/>
                    <a:pt x="571" y="26"/>
                    <a:pt x="571" y="26"/>
                  </a:cubicBezTo>
                  <a:cubicBezTo>
                    <a:pt x="575" y="26"/>
                    <a:pt x="579" y="22"/>
                    <a:pt x="57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3" name="Freeform 7"/>
            <p:cNvSpPr/>
            <p:nvPr/>
          </p:nvSpPr>
          <p:spPr bwMode="auto">
            <a:xfrm>
              <a:off x="2064193" y="5095533"/>
              <a:ext cx="5556005" cy="513551"/>
            </a:xfrm>
            <a:custGeom>
              <a:avLst/>
              <a:gdLst>
                <a:gd name="T0" fmla="*/ 3105 w 3105"/>
                <a:gd name="T1" fmla="*/ 287 h 287"/>
                <a:gd name="T2" fmla="*/ 0 w 3105"/>
                <a:gd name="T3" fmla="*/ 287 h 287"/>
                <a:gd name="T4" fmla="*/ 591 w 3105"/>
                <a:gd name="T5" fmla="*/ 0 h 287"/>
                <a:gd name="T6" fmla="*/ 1552 w 3105"/>
                <a:gd name="T7" fmla="*/ 0 h 287"/>
                <a:gd name="T8" fmla="*/ 2511 w 3105"/>
                <a:gd name="T9" fmla="*/ 0 h 287"/>
                <a:gd name="T10" fmla="*/ 3105 w 3105"/>
                <a:gd name="T11" fmla="*/ 287 h 287"/>
              </a:gdLst>
              <a:ahLst/>
              <a:cxnLst>
                <a:cxn ang="0">
                  <a:pos x="T0" y="T1"/>
                </a:cxn>
                <a:cxn ang="0">
                  <a:pos x="T2" y="T3"/>
                </a:cxn>
                <a:cxn ang="0">
                  <a:pos x="T4" y="T5"/>
                </a:cxn>
                <a:cxn ang="0">
                  <a:pos x="T6" y="T7"/>
                </a:cxn>
                <a:cxn ang="0">
                  <a:pos x="T8" y="T9"/>
                </a:cxn>
                <a:cxn ang="0">
                  <a:pos x="T10" y="T11"/>
                </a:cxn>
              </a:cxnLst>
              <a:rect l="0" t="0" r="r" b="b"/>
              <a:pathLst>
                <a:path w="3105" h="287">
                  <a:moveTo>
                    <a:pt x="3105" y="287"/>
                  </a:moveTo>
                  <a:lnTo>
                    <a:pt x="0" y="287"/>
                  </a:lnTo>
                  <a:lnTo>
                    <a:pt x="591" y="0"/>
                  </a:lnTo>
                  <a:lnTo>
                    <a:pt x="1552" y="0"/>
                  </a:lnTo>
                  <a:lnTo>
                    <a:pt x="2511" y="0"/>
                  </a:lnTo>
                  <a:lnTo>
                    <a:pt x="3105" y="2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4" name="Freeform 8"/>
            <p:cNvSpPr>
              <a:spLocks noEditPoints="1"/>
            </p:cNvSpPr>
            <p:nvPr/>
          </p:nvSpPr>
          <p:spPr bwMode="auto">
            <a:xfrm>
              <a:off x="3121709" y="2508097"/>
              <a:ext cx="3435592" cy="2463963"/>
            </a:xfrm>
            <a:custGeom>
              <a:avLst/>
              <a:gdLst>
                <a:gd name="T0" fmla="*/ 669 w 669"/>
                <a:gd name="T1" fmla="*/ 19 h 480"/>
                <a:gd name="T2" fmla="*/ 669 w 669"/>
                <a:gd name="T3" fmla="*/ 461 h 480"/>
                <a:gd name="T4" fmla="*/ 651 w 669"/>
                <a:gd name="T5" fmla="*/ 480 h 480"/>
                <a:gd name="T6" fmla="*/ 18 w 669"/>
                <a:gd name="T7" fmla="*/ 480 h 480"/>
                <a:gd name="T8" fmla="*/ 0 w 669"/>
                <a:gd name="T9" fmla="*/ 461 h 480"/>
                <a:gd name="T10" fmla="*/ 0 w 669"/>
                <a:gd name="T11" fmla="*/ 19 h 480"/>
                <a:gd name="T12" fmla="*/ 18 w 669"/>
                <a:gd name="T13" fmla="*/ 0 h 480"/>
                <a:gd name="T14" fmla="*/ 651 w 669"/>
                <a:gd name="T15" fmla="*/ 0 h 480"/>
                <a:gd name="T16" fmla="*/ 669 w 669"/>
                <a:gd name="T17" fmla="*/ 19 h 480"/>
                <a:gd name="T18" fmla="*/ 631 w 669"/>
                <a:gd name="T19" fmla="*/ 427 h 480"/>
                <a:gd name="T20" fmla="*/ 631 w 669"/>
                <a:gd name="T21" fmla="*/ 53 h 480"/>
                <a:gd name="T22" fmla="*/ 615 w 669"/>
                <a:gd name="T23" fmla="*/ 37 h 480"/>
                <a:gd name="T24" fmla="*/ 54 w 669"/>
                <a:gd name="T25" fmla="*/ 37 h 480"/>
                <a:gd name="T26" fmla="*/ 39 w 669"/>
                <a:gd name="T27" fmla="*/ 53 h 480"/>
                <a:gd name="T28" fmla="*/ 39 w 669"/>
                <a:gd name="T29" fmla="*/ 427 h 480"/>
                <a:gd name="T30" fmla="*/ 54 w 669"/>
                <a:gd name="T31" fmla="*/ 443 h 480"/>
                <a:gd name="T32" fmla="*/ 615 w 669"/>
                <a:gd name="T33" fmla="*/ 443 h 480"/>
                <a:gd name="T34" fmla="*/ 631 w 669"/>
                <a:gd name="T35" fmla="*/ 42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 h="480">
                  <a:moveTo>
                    <a:pt x="669" y="19"/>
                  </a:moveTo>
                  <a:cubicBezTo>
                    <a:pt x="669" y="461"/>
                    <a:pt x="669" y="461"/>
                    <a:pt x="669" y="461"/>
                  </a:cubicBezTo>
                  <a:cubicBezTo>
                    <a:pt x="669" y="472"/>
                    <a:pt x="661" y="480"/>
                    <a:pt x="651" y="480"/>
                  </a:cubicBezTo>
                  <a:cubicBezTo>
                    <a:pt x="18" y="480"/>
                    <a:pt x="18" y="480"/>
                    <a:pt x="18" y="480"/>
                  </a:cubicBezTo>
                  <a:cubicBezTo>
                    <a:pt x="8" y="480"/>
                    <a:pt x="0" y="472"/>
                    <a:pt x="0" y="461"/>
                  </a:cubicBezTo>
                  <a:cubicBezTo>
                    <a:pt x="0" y="19"/>
                    <a:pt x="0" y="19"/>
                    <a:pt x="0" y="19"/>
                  </a:cubicBezTo>
                  <a:cubicBezTo>
                    <a:pt x="0" y="8"/>
                    <a:pt x="8" y="0"/>
                    <a:pt x="18" y="0"/>
                  </a:cubicBezTo>
                  <a:cubicBezTo>
                    <a:pt x="651" y="0"/>
                    <a:pt x="651" y="0"/>
                    <a:pt x="651" y="0"/>
                  </a:cubicBezTo>
                  <a:cubicBezTo>
                    <a:pt x="661" y="0"/>
                    <a:pt x="669" y="8"/>
                    <a:pt x="669" y="19"/>
                  </a:cubicBezTo>
                  <a:close/>
                  <a:moveTo>
                    <a:pt x="631" y="427"/>
                  </a:moveTo>
                  <a:cubicBezTo>
                    <a:pt x="631" y="53"/>
                    <a:pt x="631" y="53"/>
                    <a:pt x="631" y="53"/>
                  </a:cubicBezTo>
                  <a:cubicBezTo>
                    <a:pt x="631" y="44"/>
                    <a:pt x="624" y="37"/>
                    <a:pt x="615" y="37"/>
                  </a:cubicBezTo>
                  <a:cubicBezTo>
                    <a:pt x="54" y="37"/>
                    <a:pt x="54" y="37"/>
                    <a:pt x="54" y="37"/>
                  </a:cubicBezTo>
                  <a:cubicBezTo>
                    <a:pt x="46" y="37"/>
                    <a:pt x="39" y="44"/>
                    <a:pt x="39" y="53"/>
                  </a:cubicBezTo>
                  <a:cubicBezTo>
                    <a:pt x="39" y="427"/>
                    <a:pt x="39" y="427"/>
                    <a:pt x="39" y="427"/>
                  </a:cubicBezTo>
                  <a:cubicBezTo>
                    <a:pt x="39" y="436"/>
                    <a:pt x="46" y="443"/>
                    <a:pt x="54" y="443"/>
                  </a:cubicBezTo>
                  <a:cubicBezTo>
                    <a:pt x="615" y="443"/>
                    <a:pt x="615" y="443"/>
                    <a:pt x="615" y="443"/>
                  </a:cubicBezTo>
                  <a:cubicBezTo>
                    <a:pt x="624" y="443"/>
                    <a:pt x="631" y="436"/>
                    <a:pt x="631" y="4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5" name="Freeform 9"/>
            <p:cNvSpPr/>
            <p:nvPr/>
          </p:nvSpPr>
          <p:spPr bwMode="auto">
            <a:xfrm>
              <a:off x="5766406" y="3222059"/>
              <a:ext cx="431240" cy="1334873"/>
            </a:xfrm>
            <a:custGeom>
              <a:avLst/>
              <a:gdLst>
                <a:gd name="T0" fmla="*/ 241 w 241"/>
                <a:gd name="T1" fmla="*/ 0 h 746"/>
                <a:gd name="T2" fmla="*/ 241 w 241"/>
                <a:gd name="T3" fmla="*/ 746 h 746"/>
                <a:gd name="T4" fmla="*/ 0 w 241"/>
                <a:gd name="T5" fmla="*/ 746 h 746"/>
                <a:gd name="T6" fmla="*/ 0 w 241"/>
                <a:gd name="T7" fmla="*/ 112 h 746"/>
                <a:gd name="T8" fmla="*/ 241 w 241"/>
                <a:gd name="T9" fmla="*/ 0 h 746"/>
              </a:gdLst>
              <a:ahLst/>
              <a:cxnLst>
                <a:cxn ang="0">
                  <a:pos x="T0" y="T1"/>
                </a:cxn>
                <a:cxn ang="0">
                  <a:pos x="T2" y="T3"/>
                </a:cxn>
                <a:cxn ang="0">
                  <a:pos x="T4" y="T5"/>
                </a:cxn>
                <a:cxn ang="0">
                  <a:pos x="T6" y="T7"/>
                </a:cxn>
                <a:cxn ang="0">
                  <a:pos x="T8" y="T9"/>
                </a:cxn>
              </a:cxnLst>
              <a:rect l="0" t="0" r="r" b="b"/>
              <a:pathLst>
                <a:path w="241" h="746">
                  <a:moveTo>
                    <a:pt x="241" y="0"/>
                  </a:moveTo>
                  <a:lnTo>
                    <a:pt x="241" y="746"/>
                  </a:lnTo>
                  <a:lnTo>
                    <a:pt x="0" y="746"/>
                  </a:lnTo>
                  <a:lnTo>
                    <a:pt x="0" y="112"/>
                  </a:lnTo>
                  <a:lnTo>
                    <a:pt x="2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6" name="Freeform 10"/>
            <p:cNvSpPr/>
            <p:nvPr/>
          </p:nvSpPr>
          <p:spPr bwMode="auto">
            <a:xfrm>
              <a:off x="3533268" y="2842712"/>
              <a:ext cx="2664378" cy="866057"/>
            </a:xfrm>
            <a:custGeom>
              <a:avLst/>
              <a:gdLst>
                <a:gd name="T0" fmla="*/ 1489 w 1489"/>
                <a:gd name="T1" fmla="*/ 0 h 484"/>
                <a:gd name="T2" fmla="*/ 1489 w 1489"/>
                <a:gd name="T3" fmla="*/ 109 h 484"/>
                <a:gd name="T4" fmla="*/ 783 w 1489"/>
                <a:gd name="T5" fmla="*/ 433 h 484"/>
                <a:gd name="T6" fmla="*/ 470 w 1489"/>
                <a:gd name="T7" fmla="*/ 180 h 484"/>
                <a:gd name="T8" fmla="*/ 0 w 1489"/>
                <a:gd name="T9" fmla="*/ 484 h 484"/>
                <a:gd name="T10" fmla="*/ 0 w 1489"/>
                <a:gd name="T11" fmla="*/ 375 h 484"/>
                <a:gd name="T12" fmla="*/ 473 w 1489"/>
                <a:gd name="T13" fmla="*/ 68 h 484"/>
                <a:gd name="T14" fmla="*/ 786 w 1489"/>
                <a:gd name="T15" fmla="*/ 321 h 484"/>
                <a:gd name="T16" fmla="*/ 1489 w 1489"/>
                <a:gd name="T1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9" h="484">
                  <a:moveTo>
                    <a:pt x="1489" y="0"/>
                  </a:moveTo>
                  <a:lnTo>
                    <a:pt x="1489" y="109"/>
                  </a:lnTo>
                  <a:lnTo>
                    <a:pt x="783" y="433"/>
                  </a:lnTo>
                  <a:lnTo>
                    <a:pt x="470" y="180"/>
                  </a:lnTo>
                  <a:lnTo>
                    <a:pt x="0" y="484"/>
                  </a:lnTo>
                  <a:lnTo>
                    <a:pt x="0" y="375"/>
                  </a:lnTo>
                  <a:lnTo>
                    <a:pt x="473" y="68"/>
                  </a:lnTo>
                  <a:lnTo>
                    <a:pt x="786" y="321"/>
                  </a:lnTo>
                  <a:lnTo>
                    <a:pt x="14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7" name="Freeform 11"/>
            <p:cNvSpPr/>
            <p:nvPr/>
          </p:nvSpPr>
          <p:spPr bwMode="auto">
            <a:xfrm>
              <a:off x="5175913" y="3483307"/>
              <a:ext cx="450922" cy="1073624"/>
            </a:xfrm>
            <a:custGeom>
              <a:avLst/>
              <a:gdLst>
                <a:gd name="T0" fmla="*/ 252 w 252"/>
                <a:gd name="T1" fmla="*/ 0 h 600"/>
                <a:gd name="T2" fmla="*/ 252 w 252"/>
                <a:gd name="T3" fmla="*/ 600 h 600"/>
                <a:gd name="T4" fmla="*/ 0 w 252"/>
                <a:gd name="T5" fmla="*/ 600 h 600"/>
                <a:gd name="T6" fmla="*/ 0 w 252"/>
                <a:gd name="T7" fmla="*/ 115 h 600"/>
                <a:gd name="T8" fmla="*/ 252 w 252"/>
                <a:gd name="T9" fmla="*/ 0 h 600"/>
              </a:gdLst>
              <a:ahLst/>
              <a:cxnLst>
                <a:cxn ang="0">
                  <a:pos x="T0" y="T1"/>
                </a:cxn>
                <a:cxn ang="0">
                  <a:pos x="T2" y="T3"/>
                </a:cxn>
                <a:cxn ang="0">
                  <a:pos x="T4" y="T5"/>
                </a:cxn>
                <a:cxn ang="0">
                  <a:pos x="T6" y="T7"/>
                </a:cxn>
                <a:cxn ang="0">
                  <a:pos x="T8" y="T9"/>
                </a:cxn>
              </a:cxnLst>
              <a:rect l="0" t="0" r="r" b="b"/>
              <a:pathLst>
                <a:path w="252" h="600">
                  <a:moveTo>
                    <a:pt x="252" y="0"/>
                  </a:moveTo>
                  <a:lnTo>
                    <a:pt x="252" y="600"/>
                  </a:lnTo>
                  <a:lnTo>
                    <a:pt x="0" y="600"/>
                  </a:lnTo>
                  <a:lnTo>
                    <a:pt x="0" y="115"/>
                  </a:lnTo>
                  <a:lnTo>
                    <a:pt x="2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8" name="Freeform 12"/>
            <p:cNvSpPr/>
            <p:nvPr/>
          </p:nvSpPr>
          <p:spPr bwMode="auto">
            <a:xfrm>
              <a:off x="4599735" y="3524467"/>
              <a:ext cx="436604" cy="1032464"/>
            </a:xfrm>
            <a:custGeom>
              <a:avLst/>
              <a:gdLst>
                <a:gd name="T0" fmla="*/ 244 w 244"/>
                <a:gd name="T1" fmla="*/ 129 h 577"/>
                <a:gd name="T2" fmla="*/ 244 w 244"/>
                <a:gd name="T3" fmla="*/ 577 h 577"/>
                <a:gd name="T4" fmla="*/ 0 w 244"/>
                <a:gd name="T5" fmla="*/ 577 h 577"/>
                <a:gd name="T6" fmla="*/ 0 w 244"/>
                <a:gd name="T7" fmla="*/ 0 h 577"/>
                <a:gd name="T8" fmla="*/ 190 w 244"/>
                <a:gd name="T9" fmla="*/ 155 h 577"/>
                <a:gd name="T10" fmla="*/ 244 w 244"/>
                <a:gd name="T11" fmla="*/ 129 h 577"/>
              </a:gdLst>
              <a:ahLst/>
              <a:cxnLst>
                <a:cxn ang="0">
                  <a:pos x="T0" y="T1"/>
                </a:cxn>
                <a:cxn ang="0">
                  <a:pos x="T2" y="T3"/>
                </a:cxn>
                <a:cxn ang="0">
                  <a:pos x="T4" y="T5"/>
                </a:cxn>
                <a:cxn ang="0">
                  <a:pos x="T6" y="T7"/>
                </a:cxn>
                <a:cxn ang="0">
                  <a:pos x="T8" y="T9"/>
                </a:cxn>
                <a:cxn ang="0">
                  <a:pos x="T10" y="T11"/>
                </a:cxn>
              </a:cxnLst>
              <a:rect l="0" t="0" r="r" b="b"/>
              <a:pathLst>
                <a:path w="244" h="577">
                  <a:moveTo>
                    <a:pt x="244" y="129"/>
                  </a:moveTo>
                  <a:lnTo>
                    <a:pt x="244" y="577"/>
                  </a:lnTo>
                  <a:lnTo>
                    <a:pt x="0" y="577"/>
                  </a:lnTo>
                  <a:lnTo>
                    <a:pt x="0" y="0"/>
                  </a:lnTo>
                  <a:lnTo>
                    <a:pt x="190" y="155"/>
                  </a:lnTo>
                  <a:lnTo>
                    <a:pt x="244" y="1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39" name="Freeform 13"/>
            <p:cNvSpPr/>
            <p:nvPr/>
          </p:nvSpPr>
          <p:spPr bwMode="auto">
            <a:xfrm>
              <a:off x="4646258" y="5727182"/>
              <a:ext cx="390083" cy="82311"/>
            </a:xfrm>
            <a:custGeom>
              <a:avLst/>
              <a:gdLst>
                <a:gd name="T0" fmla="*/ 68 w 76"/>
                <a:gd name="T1" fmla="*/ 0 h 16"/>
                <a:gd name="T2" fmla="*/ 76 w 76"/>
                <a:gd name="T3" fmla="*/ 8 h 16"/>
                <a:gd name="T4" fmla="*/ 68 w 76"/>
                <a:gd name="T5" fmla="*/ 16 h 16"/>
                <a:gd name="T6" fmla="*/ 8 w 76"/>
                <a:gd name="T7" fmla="*/ 16 h 16"/>
                <a:gd name="T8" fmla="*/ 0 w 76"/>
                <a:gd name="T9" fmla="*/ 8 h 16"/>
                <a:gd name="T10" fmla="*/ 2 w 76"/>
                <a:gd name="T11" fmla="*/ 2 h 16"/>
                <a:gd name="T12" fmla="*/ 8 w 76"/>
                <a:gd name="T13" fmla="*/ 0 h 16"/>
                <a:gd name="T14" fmla="*/ 68 w 7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6">
                  <a:moveTo>
                    <a:pt x="68" y="0"/>
                  </a:moveTo>
                  <a:cubicBezTo>
                    <a:pt x="72" y="0"/>
                    <a:pt x="76" y="4"/>
                    <a:pt x="76" y="8"/>
                  </a:cubicBezTo>
                  <a:cubicBezTo>
                    <a:pt x="76" y="12"/>
                    <a:pt x="72" y="16"/>
                    <a:pt x="68" y="16"/>
                  </a:cubicBezTo>
                  <a:cubicBezTo>
                    <a:pt x="8" y="16"/>
                    <a:pt x="8" y="16"/>
                    <a:pt x="8" y="16"/>
                  </a:cubicBezTo>
                  <a:cubicBezTo>
                    <a:pt x="3" y="16"/>
                    <a:pt x="0" y="12"/>
                    <a:pt x="0" y="8"/>
                  </a:cubicBezTo>
                  <a:cubicBezTo>
                    <a:pt x="0" y="6"/>
                    <a:pt x="1" y="4"/>
                    <a:pt x="2" y="2"/>
                  </a:cubicBezTo>
                  <a:cubicBezTo>
                    <a:pt x="3" y="1"/>
                    <a:pt x="5" y="0"/>
                    <a:pt x="8" y="0"/>
                  </a:cubicBezTo>
                  <a:lnTo>
                    <a:pt x="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0" name="Freeform 14"/>
            <p:cNvSpPr/>
            <p:nvPr/>
          </p:nvSpPr>
          <p:spPr bwMode="auto">
            <a:xfrm>
              <a:off x="1523802" y="2057177"/>
              <a:ext cx="3251292" cy="2914890"/>
            </a:xfrm>
            <a:custGeom>
              <a:avLst/>
              <a:gdLst>
                <a:gd name="T0" fmla="*/ 633 w 633"/>
                <a:gd name="T1" fmla="*/ 41 h 568"/>
                <a:gd name="T2" fmla="*/ 633 w 633"/>
                <a:gd name="T3" fmla="*/ 75 h 568"/>
                <a:gd name="T4" fmla="*/ 463 w 633"/>
                <a:gd name="T5" fmla="*/ 75 h 568"/>
                <a:gd name="T6" fmla="*/ 296 w 633"/>
                <a:gd name="T7" fmla="*/ 88 h 568"/>
                <a:gd name="T8" fmla="*/ 259 w 633"/>
                <a:gd name="T9" fmla="*/ 336 h 568"/>
                <a:gd name="T10" fmla="*/ 243 w 633"/>
                <a:gd name="T11" fmla="*/ 362 h 568"/>
                <a:gd name="T12" fmla="*/ 206 w 633"/>
                <a:gd name="T13" fmla="*/ 417 h 568"/>
                <a:gd name="T14" fmla="*/ 95 w 633"/>
                <a:gd name="T15" fmla="*/ 568 h 568"/>
                <a:gd name="T16" fmla="*/ 53 w 633"/>
                <a:gd name="T17" fmla="*/ 531 h 568"/>
                <a:gd name="T18" fmla="*/ 135 w 633"/>
                <a:gd name="T19" fmla="*/ 418 h 568"/>
                <a:gd name="T20" fmla="*/ 217 w 633"/>
                <a:gd name="T21" fmla="*/ 234 h 568"/>
                <a:gd name="T22" fmla="*/ 196 w 633"/>
                <a:gd name="T23" fmla="*/ 234 h 568"/>
                <a:gd name="T24" fmla="*/ 177 w 633"/>
                <a:gd name="T25" fmla="*/ 328 h 568"/>
                <a:gd name="T26" fmla="*/ 162 w 633"/>
                <a:gd name="T27" fmla="*/ 265 h 568"/>
                <a:gd name="T28" fmla="*/ 162 w 633"/>
                <a:gd name="T29" fmla="*/ 177 h 568"/>
                <a:gd name="T30" fmla="*/ 128 w 633"/>
                <a:gd name="T31" fmla="*/ 114 h 568"/>
                <a:gd name="T32" fmla="*/ 81 w 633"/>
                <a:gd name="T33" fmla="*/ 219 h 568"/>
                <a:gd name="T34" fmla="*/ 147 w 633"/>
                <a:gd name="T35" fmla="*/ 219 h 568"/>
                <a:gd name="T36" fmla="*/ 147 w 633"/>
                <a:gd name="T37" fmla="*/ 260 h 568"/>
                <a:gd name="T38" fmla="*/ 71 w 633"/>
                <a:gd name="T39" fmla="*/ 260 h 568"/>
                <a:gd name="T40" fmla="*/ 32 w 633"/>
                <a:gd name="T41" fmla="*/ 203 h 568"/>
                <a:gd name="T42" fmla="*/ 84 w 633"/>
                <a:gd name="T43" fmla="*/ 70 h 568"/>
                <a:gd name="T44" fmla="*/ 206 w 633"/>
                <a:gd name="T45" fmla="*/ 0 h 568"/>
                <a:gd name="T46" fmla="*/ 231 w 633"/>
                <a:gd name="T47" fmla="*/ 28 h 568"/>
                <a:gd name="T48" fmla="*/ 181 w 633"/>
                <a:gd name="T49" fmla="*/ 139 h 568"/>
                <a:gd name="T50" fmla="*/ 212 w 633"/>
                <a:gd name="T51" fmla="*/ 191 h 568"/>
                <a:gd name="T52" fmla="*/ 252 w 633"/>
                <a:gd name="T53" fmla="*/ 148 h 568"/>
                <a:gd name="T54" fmla="*/ 231 w 633"/>
                <a:gd name="T55" fmla="*/ 28 h 568"/>
                <a:gd name="T56" fmla="*/ 269 w 633"/>
                <a:gd name="T57" fmla="*/ 3 h 568"/>
                <a:gd name="T58" fmla="*/ 439 w 633"/>
                <a:gd name="T59" fmla="*/ 31 h 568"/>
                <a:gd name="T60" fmla="*/ 633 w 633"/>
                <a:gd name="T61" fmla="*/ 4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568">
                  <a:moveTo>
                    <a:pt x="633" y="41"/>
                  </a:moveTo>
                  <a:cubicBezTo>
                    <a:pt x="633" y="75"/>
                    <a:pt x="633" y="75"/>
                    <a:pt x="633" y="75"/>
                  </a:cubicBezTo>
                  <a:cubicBezTo>
                    <a:pt x="463" y="75"/>
                    <a:pt x="463" y="75"/>
                    <a:pt x="463" y="75"/>
                  </a:cubicBezTo>
                  <a:cubicBezTo>
                    <a:pt x="463" y="75"/>
                    <a:pt x="296" y="35"/>
                    <a:pt x="296" y="88"/>
                  </a:cubicBezTo>
                  <a:cubicBezTo>
                    <a:pt x="296" y="181"/>
                    <a:pt x="301" y="256"/>
                    <a:pt x="259" y="336"/>
                  </a:cubicBezTo>
                  <a:cubicBezTo>
                    <a:pt x="254" y="345"/>
                    <a:pt x="249" y="353"/>
                    <a:pt x="243" y="362"/>
                  </a:cubicBezTo>
                  <a:cubicBezTo>
                    <a:pt x="233" y="378"/>
                    <a:pt x="220" y="397"/>
                    <a:pt x="206" y="417"/>
                  </a:cubicBezTo>
                  <a:cubicBezTo>
                    <a:pt x="157" y="487"/>
                    <a:pt x="95" y="568"/>
                    <a:pt x="95" y="568"/>
                  </a:cubicBezTo>
                  <a:cubicBezTo>
                    <a:pt x="53" y="531"/>
                    <a:pt x="53" y="531"/>
                    <a:pt x="53" y="531"/>
                  </a:cubicBezTo>
                  <a:cubicBezTo>
                    <a:pt x="51" y="530"/>
                    <a:pt x="129" y="426"/>
                    <a:pt x="135" y="418"/>
                  </a:cubicBezTo>
                  <a:cubicBezTo>
                    <a:pt x="178" y="358"/>
                    <a:pt x="194" y="304"/>
                    <a:pt x="217" y="234"/>
                  </a:cubicBezTo>
                  <a:cubicBezTo>
                    <a:pt x="196" y="234"/>
                    <a:pt x="196" y="234"/>
                    <a:pt x="196" y="234"/>
                  </a:cubicBezTo>
                  <a:cubicBezTo>
                    <a:pt x="177" y="328"/>
                    <a:pt x="177" y="328"/>
                    <a:pt x="177" y="328"/>
                  </a:cubicBezTo>
                  <a:cubicBezTo>
                    <a:pt x="160" y="317"/>
                    <a:pt x="162" y="265"/>
                    <a:pt x="162" y="265"/>
                  </a:cubicBezTo>
                  <a:cubicBezTo>
                    <a:pt x="162" y="265"/>
                    <a:pt x="162" y="237"/>
                    <a:pt x="162" y="177"/>
                  </a:cubicBezTo>
                  <a:cubicBezTo>
                    <a:pt x="162" y="117"/>
                    <a:pt x="128" y="114"/>
                    <a:pt x="128" y="114"/>
                  </a:cubicBezTo>
                  <a:cubicBezTo>
                    <a:pt x="81" y="219"/>
                    <a:pt x="81" y="219"/>
                    <a:pt x="81" y="219"/>
                  </a:cubicBezTo>
                  <a:cubicBezTo>
                    <a:pt x="147" y="219"/>
                    <a:pt x="147" y="219"/>
                    <a:pt x="147" y="219"/>
                  </a:cubicBezTo>
                  <a:cubicBezTo>
                    <a:pt x="147" y="260"/>
                    <a:pt x="147" y="260"/>
                    <a:pt x="147" y="260"/>
                  </a:cubicBezTo>
                  <a:cubicBezTo>
                    <a:pt x="147" y="260"/>
                    <a:pt x="142" y="260"/>
                    <a:pt x="71" y="260"/>
                  </a:cubicBezTo>
                  <a:cubicBezTo>
                    <a:pt x="0" y="260"/>
                    <a:pt x="32" y="203"/>
                    <a:pt x="32" y="203"/>
                  </a:cubicBezTo>
                  <a:cubicBezTo>
                    <a:pt x="32" y="203"/>
                    <a:pt x="58" y="145"/>
                    <a:pt x="84" y="70"/>
                  </a:cubicBezTo>
                  <a:cubicBezTo>
                    <a:pt x="103" y="16"/>
                    <a:pt x="170" y="3"/>
                    <a:pt x="206" y="0"/>
                  </a:cubicBezTo>
                  <a:cubicBezTo>
                    <a:pt x="206" y="0"/>
                    <a:pt x="202" y="28"/>
                    <a:pt x="231" y="28"/>
                  </a:cubicBezTo>
                  <a:cubicBezTo>
                    <a:pt x="181" y="139"/>
                    <a:pt x="181" y="139"/>
                    <a:pt x="181" y="139"/>
                  </a:cubicBezTo>
                  <a:cubicBezTo>
                    <a:pt x="212" y="191"/>
                    <a:pt x="212" y="191"/>
                    <a:pt x="212" y="191"/>
                  </a:cubicBezTo>
                  <a:cubicBezTo>
                    <a:pt x="252" y="148"/>
                    <a:pt x="252" y="148"/>
                    <a:pt x="252" y="148"/>
                  </a:cubicBezTo>
                  <a:cubicBezTo>
                    <a:pt x="231" y="28"/>
                    <a:pt x="231" y="28"/>
                    <a:pt x="231" y="28"/>
                  </a:cubicBezTo>
                  <a:cubicBezTo>
                    <a:pt x="259" y="28"/>
                    <a:pt x="269" y="3"/>
                    <a:pt x="269" y="3"/>
                  </a:cubicBezTo>
                  <a:cubicBezTo>
                    <a:pt x="312" y="8"/>
                    <a:pt x="383" y="17"/>
                    <a:pt x="439" y="31"/>
                  </a:cubicBezTo>
                  <a:cubicBezTo>
                    <a:pt x="526" y="51"/>
                    <a:pt x="633" y="41"/>
                    <a:pt x="63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1" name="Freeform 15"/>
            <p:cNvSpPr/>
            <p:nvPr/>
          </p:nvSpPr>
          <p:spPr bwMode="auto">
            <a:xfrm>
              <a:off x="4071870" y="3350894"/>
              <a:ext cx="420503" cy="1206038"/>
            </a:xfrm>
            <a:custGeom>
              <a:avLst/>
              <a:gdLst>
                <a:gd name="T0" fmla="*/ 235 w 235"/>
                <a:gd name="T1" fmla="*/ 51 h 674"/>
                <a:gd name="T2" fmla="*/ 235 w 235"/>
                <a:gd name="T3" fmla="*/ 674 h 674"/>
                <a:gd name="T4" fmla="*/ 0 w 235"/>
                <a:gd name="T5" fmla="*/ 674 h 674"/>
                <a:gd name="T6" fmla="*/ 0 w 235"/>
                <a:gd name="T7" fmla="*/ 109 h 674"/>
                <a:gd name="T8" fmla="*/ 172 w 235"/>
                <a:gd name="T9" fmla="*/ 0 h 674"/>
                <a:gd name="T10" fmla="*/ 235 w 235"/>
                <a:gd name="T11" fmla="*/ 51 h 674"/>
              </a:gdLst>
              <a:ahLst/>
              <a:cxnLst>
                <a:cxn ang="0">
                  <a:pos x="T0" y="T1"/>
                </a:cxn>
                <a:cxn ang="0">
                  <a:pos x="T2" y="T3"/>
                </a:cxn>
                <a:cxn ang="0">
                  <a:pos x="T4" y="T5"/>
                </a:cxn>
                <a:cxn ang="0">
                  <a:pos x="T6" y="T7"/>
                </a:cxn>
                <a:cxn ang="0">
                  <a:pos x="T8" y="T9"/>
                </a:cxn>
                <a:cxn ang="0">
                  <a:pos x="T10" y="T11"/>
                </a:cxn>
              </a:cxnLst>
              <a:rect l="0" t="0" r="r" b="b"/>
              <a:pathLst>
                <a:path w="235" h="674">
                  <a:moveTo>
                    <a:pt x="235" y="51"/>
                  </a:moveTo>
                  <a:lnTo>
                    <a:pt x="235" y="674"/>
                  </a:lnTo>
                  <a:lnTo>
                    <a:pt x="0" y="674"/>
                  </a:lnTo>
                  <a:lnTo>
                    <a:pt x="0" y="109"/>
                  </a:lnTo>
                  <a:lnTo>
                    <a:pt x="172" y="0"/>
                  </a:lnTo>
                  <a:lnTo>
                    <a:pt x="235"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2" name="Freeform 16"/>
            <p:cNvSpPr/>
            <p:nvPr/>
          </p:nvSpPr>
          <p:spPr bwMode="auto">
            <a:xfrm>
              <a:off x="3533268" y="3631826"/>
              <a:ext cx="404398" cy="925107"/>
            </a:xfrm>
            <a:custGeom>
              <a:avLst/>
              <a:gdLst>
                <a:gd name="T0" fmla="*/ 226 w 226"/>
                <a:gd name="T1" fmla="*/ 0 h 517"/>
                <a:gd name="T2" fmla="*/ 226 w 226"/>
                <a:gd name="T3" fmla="*/ 517 h 517"/>
                <a:gd name="T4" fmla="*/ 0 w 226"/>
                <a:gd name="T5" fmla="*/ 517 h 517"/>
                <a:gd name="T6" fmla="*/ 0 w 226"/>
                <a:gd name="T7" fmla="*/ 147 h 517"/>
                <a:gd name="T8" fmla="*/ 226 w 226"/>
                <a:gd name="T9" fmla="*/ 0 h 517"/>
              </a:gdLst>
              <a:ahLst/>
              <a:cxnLst>
                <a:cxn ang="0">
                  <a:pos x="T0" y="T1"/>
                </a:cxn>
                <a:cxn ang="0">
                  <a:pos x="T2" y="T3"/>
                </a:cxn>
                <a:cxn ang="0">
                  <a:pos x="T4" y="T5"/>
                </a:cxn>
                <a:cxn ang="0">
                  <a:pos x="T6" y="T7"/>
                </a:cxn>
                <a:cxn ang="0">
                  <a:pos x="T8" y="T9"/>
                </a:cxn>
              </a:cxnLst>
              <a:rect l="0" t="0" r="r" b="b"/>
              <a:pathLst>
                <a:path w="226" h="517">
                  <a:moveTo>
                    <a:pt x="226" y="0"/>
                  </a:moveTo>
                  <a:lnTo>
                    <a:pt x="226" y="517"/>
                  </a:lnTo>
                  <a:lnTo>
                    <a:pt x="0" y="517"/>
                  </a:lnTo>
                  <a:lnTo>
                    <a:pt x="0" y="147"/>
                  </a:lnTo>
                  <a:lnTo>
                    <a:pt x="2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3" name="Freeform 17"/>
            <p:cNvSpPr/>
            <p:nvPr/>
          </p:nvSpPr>
          <p:spPr bwMode="auto">
            <a:xfrm>
              <a:off x="2613530" y="3925283"/>
              <a:ext cx="445555" cy="1046784"/>
            </a:xfrm>
            <a:custGeom>
              <a:avLst/>
              <a:gdLst>
                <a:gd name="T0" fmla="*/ 135 w 249"/>
                <a:gd name="T1" fmla="*/ 92 h 585"/>
                <a:gd name="T2" fmla="*/ 249 w 249"/>
                <a:gd name="T3" fmla="*/ 585 h 585"/>
                <a:gd name="T4" fmla="*/ 135 w 249"/>
                <a:gd name="T5" fmla="*/ 585 h 585"/>
                <a:gd name="T6" fmla="*/ 0 w 249"/>
                <a:gd name="T7" fmla="*/ 195 h 585"/>
                <a:gd name="T8" fmla="*/ 135 w 249"/>
                <a:gd name="T9" fmla="*/ 0 h 585"/>
                <a:gd name="T10" fmla="*/ 135 w 249"/>
                <a:gd name="T11" fmla="*/ 92 h 585"/>
              </a:gdLst>
              <a:ahLst/>
              <a:cxnLst>
                <a:cxn ang="0">
                  <a:pos x="T0" y="T1"/>
                </a:cxn>
                <a:cxn ang="0">
                  <a:pos x="T2" y="T3"/>
                </a:cxn>
                <a:cxn ang="0">
                  <a:pos x="T4" y="T5"/>
                </a:cxn>
                <a:cxn ang="0">
                  <a:pos x="T6" y="T7"/>
                </a:cxn>
                <a:cxn ang="0">
                  <a:pos x="T8" y="T9"/>
                </a:cxn>
                <a:cxn ang="0">
                  <a:pos x="T10" y="T11"/>
                </a:cxn>
              </a:cxnLst>
              <a:rect l="0" t="0" r="r" b="b"/>
              <a:pathLst>
                <a:path w="249" h="585">
                  <a:moveTo>
                    <a:pt x="135" y="92"/>
                  </a:moveTo>
                  <a:lnTo>
                    <a:pt x="249" y="585"/>
                  </a:lnTo>
                  <a:lnTo>
                    <a:pt x="135" y="585"/>
                  </a:lnTo>
                  <a:lnTo>
                    <a:pt x="0" y="195"/>
                  </a:lnTo>
                  <a:lnTo>
                    <a:pt x="135" y="0"/>
                  </a:lnTo>
                  <a:lnTo>
                    <a:pt x="135"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4" name="Oval 18"/>
            <p:cNvSpPr>
              <a:spLocks noChangeArrowheads="1"/>
            </p:cNvSpPr>
            <p:nvPr/>
          </p:nvSpPr>
          <p:spPr bwMode="auto">
            <a:xfrm>
              <a:off x="2289654" y="1327113"/>
              <a:ext cx="683541" cy="6781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45" name="Freeform 19"/>
            <p:cNvSpPr/>
            <p:nvPr/>
          </p:nvSpPr>
          <p:spPr bwMode="auto">
            <a:xfrm>
              <a:off x="2454276" y="2200327"/>
              <a:ext cx="365032" cy="837427"/>
            </a:xfrm>
            <a:custGeom>
              <a:avLst/>
              <a:gdLst>
                <a:gd name="T0" fmla="*/ 143 w 204"/>
                <a:gd name="T1" fmla="*/ 0 h 468"/>
                <a:gd name="T2" fmla="*/ 204 w 204"/>
                <a:gd name="T3" fmla="*/ 344 h 468"/>
                <a:gd name="T4" fmla="*/ 89 w 204"/>
                <a:gd name="T5" fmla="*/ 468 h 468"/>
                <a:gd name="T6" fmla="*/ 0 w 204"/>
                <a:gd name="T7" fmla="*/ 318 h 468"/>
                <a:gd name="T8" fmla="*/ 143 w 204"/>
                <a:gd name="T9" fmla="*/ 0 h 468"/>
              </a:gdLst>
              <a:ahLst/>
              <a:cxnLst>
                <a:cxn ang="0">
                  <a:pos x="T0" y="T1"/>
                </a:cxn>
                <a:cxn ang="0">
                  <a:pos x="T2" y="T3"/>
                </a:cxn>
                <a:cxn ang="0">
                  <a:pos x="T4" y="T5"/>
                </a:cxn>
                <a:cxn ang="0">
                  <a:pos x="T6" y="T7"/>
                </a:cxn>
                <a:cxn ang="0">
                  <a:pos x="T8" y="T9"/>
                </a:cxn>
              </a:cxnLst>
              <a:rect l="0" t="0" r="r" b="b"/>
              <a:pathLst>
                <a:path w="204" h="468">
                  <a:moveTo>
                    <a:pt x="143" y="0"/>
                  </a:moveTo>
                  <a:lnTo>
                    <a:pt x="204" y="344"/>
                  </a:lnTo>
                  <a:lnTo>
                    <a:pt x="89" y="468"/>
                  </a:lnTo>
                  <a:lnTo>
                    <a:pt x="0" y="318"/>
                  </a:lnTo>
                  <a:lnTo>
                    <a:pt x="1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grpSp>
      <p:sp>
        <p:nvSpPr>
          <p:cNvPr id="146" name="矩形 145"/>
          <p:cNvSpPr/>
          <p:nvPr/>
        </p:nvSpPr>
        <p:spPr>
          <a:xfrm>
            <a:off x="19147790" y="3816985"/>
            <a:ext cx="3312000" cy="560705"/>
          </a:xfrm>
          <a:prstGeom prst="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mn-ea"/>
              </a:rPr>
              <a:t>服务商</a:t>
            </a:r>
            <a:endParaRPr kumimoji="1" lang="zh-CN" altLang="en-US" sz="2800" b="0" kern="1200" noProof="0" dirty="0">
              <a:solidFill>
                <a:prstClr val="white"/>
              </a:solidFill>
              <a:uLnTx/>
              <a:latin typeface="微软雅黑" charset="0"/>
              <a:ea typeface="微软雅黑" charset="0"/>
              <a:sym typeface="+mn-ea"/>
            </a:endParaRPr>
          </a:p>
        </p:txBody>
      </p:sp>
      <p:cxnSp>
        <p:nvCxnSpPr>
          <p:cNvPr id="147" name="直线箭头连接符 122"/>
          <p:cNvCxnSpPr/>
          <p:nvPr/>
        </p:nvCxnSpPr>
        <p:spPr>
          <a:xfrm>
            <a:off x="16160115" y="4597400"/>
            <a:ext cx="6387465" cy="0"/>
          </a:xfrm>
          <a:prstGeom prst="straightConnector1">
            <a:avLst/>
          </a:prstGeom>
          <a:ln w="19050">
            <a:gradFill>
              <a:gsLst>
                <a:gs pos="0">
                  <a:srgbClr val="00A9B5"/>
                </a:gs>
                <a:gs pos="100000">
                  <a:srgbClr val="00B0F0"/>
                </a:gs>
              </a:gsLst>
              <a:lin ang="162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矩形 147"/>
          <p:cNvSpPr/>
          <p:nvPr/>
        </p:nvSpPr>
        <p:spPr>
          <a:xfrm>
            <a:off x="15872460" y="2712720"/>
            <a:ext cx="7033260" cy="831850"/>
          </a:xfrm>
          <a:prstGeom prst="rect">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rPr>
              <a:t>数据-后端</a:t>
            </a: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p:txBody>
      </p:sp>
      <p:sp>
        <p:nvSpPr>
          <p:cNvPr id="149" name="文本框 148"/>
          <p:cNvSpPr txBox="1"/>
          <p:nvPr/>
        </p:nvSpPr>
        <p:spPr>
          <a:xfrm>
            <a:off x="15821660" y="7182485"/>
            <a:ext cx="1254760" cy="82994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数据</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管理</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0" name="矩形 149"/>
          <p:cNvSpPr/>
          <p:nvPr/>
        </p:nvSpPr>
        <p:spPr>
          <a:xfrm flipH="1">
            <a:off x="16950055" y="4890135"/>
            <a:ext cx="5570855" cy="5615305"/>
          </a:xfrm>
          <a:prstGeom prst="rect">
            <a:avLst/>
          </a:prstGeom>
          <a:noFill/>
          <a:ln w="9525">
            <a:solidFill>
              <a:srgbClr val="00A9B5"/>
            </a:solidFill>
          </a:ln>
        </p:spPr>
        <p:style>
          <a:lnRef idx="2">
            <a:schemeClr val="accent1">
              <a:shade val="50000"/>
            </a:schemeClr>
          </a:lnRef>
          <a:fillRef idx="1">
            <a:schemeClr val="accent1"/>
          </a:fillRef>
          <a:effectRef idx="0">
            <a:schemeClr val="accent1"/>
          </a:effectRef>
          <a:fontRef idx="minor">
            <a:schemeClr val="lt1"/>
          </a:fontRef>
        </p:style>
        <p:txBody>
          <a:bodyPr lIns="360000" tIns="72000" rIns="1440000" bIns="72000" rtlCol="0" anchor="ctr"/>
          <a:lstStyle/>
          <a:p>
            <a:pPr marL="171450" marR="0" lvl="0" indent="-171450" algn="just" defTabSz="914400" rtl="0" eaLnBrk="1" fontAlgn="base" latinLnBrk="0" hangingPunct="1">
              <a:lnSpc>
                <a:spcPct val="120000"/>
              </a:lnSpc>
              <a:spcBef>
                <a:spcPct val="0"/>
              </a:spcBef>
              <a:spcAft>
                <a:spcPct val="0"/>
              </a:spcAft>
              <a:buClrTx/>
              <a:buSzTx/>
              <a:buFont typeface="Wingdings" panose="05000000000000000000" pitchFamily="2" charset="2"/>
              <a:buChar char="ü"/>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1" name="文本框 150"/>
          <p:cNvSpPr txBox="1"/>
          <p:nvPr/>
        </p:nvSpPr>
        <p:spPr>
          <a:xfrm>
            <a:off x="17588230" y="9611360"/>
            <a:ext cx="3743960" cy="514985"/>
          </a:xfrm>
          <a:prstGeom prst="rect">
            <a:avLst/>
          </a:prstGeom>
          <a:noFill/>
          <a:ln>
            <a:noFill/>
            <a:prstDash val="sysDash"/>
          </a:ln>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数据可视化产品</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2" name="文本框 151"/>
          <p:cNvSpPr txBox="1"/>
          <p:nvPr/>
        </p:nvSpPr>
        <p:spPr>
          <a:xfrm flipH="1">
            <a:off x="17148810" y="5078730"/>
            <a:ext cx="2893060" cy="2041525"/>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按人员划分</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员工出行费用</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岗位出行费用</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部门出行费用</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3" name="文本框 152"/>
          <p:cNvSpPr txBox="1"/>
          <p:nvPr/>
        </p:nvSpPr>
        <p:spPr>
          <a:xfrm flipH="1">
            <a:off x="20043140" y="5052695"/>
            <a:ext cx="2693035" cy="2323465"/>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按日期划分</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单日费用</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单月费用</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年费用</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4" name="文本框 153"/>
          <p:cNvSpPr txBox="1"/>
          <p:nvPr/>
        </p:nvSpPr>
        <p:spPr>
          <a:xfrm flipH="1">
            <a:off x="17170400" y="7174230"/>
            <a:ext cx="2893060" cy="1899285"/>
          </a:xfrm>
          <a:prstGeom prst="rect">
            <a:avLst/>
          </a:prstGeom>
          <a:noFill/>
        </p:spPr>
        <p:txBody>
          <a:bodyPr wrap="square" lIns="72000" tIns="72000" rIns="72000" bIns="72000" rtlCol="0">
            <a:no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zh-CN" altLang="en-US"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其他</a:t>
            </a:r>
            <a:endParaRPr kumimoji="1" lang="en-US" altLang="zh-CN" sz="240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用车城市</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用车场景</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用车车型</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55" name="文本框 154"/>
          <p:cNvSpPr txBox="1"/>
          <p:nvPr/>
        </p:nvSpPr>
        <p:spPr>
          <a:xfrm flipH="1">
            <a:off x="20043140" y="7174230"/>
            <a:ext cx="2693035" cy="1899285"/>
          </a:xfrm>
          <a:prstGeom prst="rect">
            <a:avLst/>
          </a:prstGeom>
          <a:noFill/>
        </p:spPr>
        <p:txBody>
          <a:bodyPr wrap="square" lIns="72000" tIns="72000" rIns="72000" bIns="72000" rtlCol="0">
            <a:noAutofit/>
          </a:bodyPr>
          <a:lstStyle/>
          <a:p>
            <a:pPr marL="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用车时间</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用车里程</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始</a:t>
            </a:r>
            <a:r>
              <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终地点</a:t>
            </a:r>
            <a:endPar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0" marR="0" lvl="0" indent="-171450" algn="l" defTabSz="914400" rtl="0" eaLnBrk="1" fontAlgn="base" latinLnBrk="0" hangingPunct="1">
              <a:lnSpc>
                <a:spcPct val="120000"/>
              </a:lnSpc>
              <a:spcBef>
                <a:spcPct val="0"/>
              </a:spcBef>
              <a:spcAft>
                <a:spcPct val="0"/>
              </a:spcAft>
              <a:buClrTx/>
              <a:buSzTx/>
              <a:buFont typeface="Arial" panose="020B0604020202090204" pitchFamily="34" charset="0"/>
              <a:buChar char="•"/>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出行路径</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p:txBody>
      </p:sp>
      <p:grpSp>
        <p:nvGrpSpPr>
          <p:cNvPr id="184" name="组合 183"/>
          <p:cNvGrpSpPr/>
          <p:nvPr/>
        </p:nvGrpSpPr>
        <p:grpSpPr>
          <a:xfrm>
            <a:off x="9716770" y="5139690"/>
            <a:ext cx="5359400" cy="425450"/>
            <a:chOff x="17009" y="18157"/>
            <a:chExt cx="8440" cy="670"/>
          </a:xfrm>
        </p:grpSpPr>
        <p:sp>
          <p:nvSpPr>
            <p:cNvPr id="181" name="流程图: 终止 180"/>
            <p:cNvSpPr/>
            <p:nvPr/>
          </p:nvSpPr>
          <p:spPr>
            <a:xfrm>
              <a:off x="17009" y="18157"/>
              <a:ext cx="2414" cy="671"/>
            </a:xfrm>
            <a:prstGeom prst="flowChartTerminator">
              <a:avLst/>
            </a:prstGeom>
            <a:solidFill>
              <a:srgbClr val="FF8953"/>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en-US" altLang="zh-CN" sz="1600" b="0" noProof="0" dirty="0">
                  <a:solidFill>
                    <a:prstClr val="white"/>
                  </a:solidFill>
                  <a:uLnTx/>
                  <a:latin typeface="FZLanTingHeiS-M-GB" panose="02000000000000000000" pitchFamily="2" charset="-122"/>
                  <a:ea typeface="FZLanTingHeiS-M-GB" panose="02000000000000000000" pitchFamily="2" charset="-122"/>
                  <a:sym typeface="+mn-ea"/>
                </a:rPr>
                <a:t>Web</a:t>
              </a:r>
              <a:endParaRPr kumimoji="0" lang="en-US" altLang="zh-CN"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182" name="流程图: 终止 181"/>
            <p:cNvSpPr/>
            <p:nvPr/>
          </p:nvSpPr>
          <p:spPr>
            <a:xfrm>
              <a:off x="23035" y="18157"/>
              <a:ext cx="2414" cy="671"/>
            </a:xfrm>
            <a:prstGeom prst="flowChartTerminator">
              <a:avLst/>
            </a:prstGeom>
            <a:solidFill>
              <a:srgbClr val="FF8953"/>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rPr>
                <a:t>企业</a:t>
              </a:r>
              <a:r>
                <a:rPr kumimoji="0" lang="en-US" altLang="zh-CN" sz="1600" b="0" noProof="0" dirty="0">
                  <a:solidFill>
                    <a:prstClr val="white"/>
                  </a:solidFill>
                  <a:uLnTx/>
                  <a:latin typeface="FZLanTingHeiS-M-GB" panose="02000000000000000000" pitchFamily="2" charset="-122"/>
                  <a:ea typeface="FZLanTingHeiS-M-GB" panose="02000000000000000000" pitchFamily="2" charset="-122"/>
                  <a:sym typeface="+mn-ea"/>
                </a:rPr>
                <a:t>O</a:t>
              </a:r>
              <a:r>
                <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rPr>
                <a:t>A</a:t>
              </a:r>
              <a:endParaRPr kumimoji="0" lang="zh-CN" altLang="en-US"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sp>
          <p:nvSpPr>
            <p:cNvPr id="183" name="流程图: 终止 182"/>
            <p:cNvSpPr/>
            <p:nvPr/>
          </p:nvSpPr>
          <p:spPr>
            <a:xfrm>
              <a:off x="20008" y="18157"/>
              <a:ext cx="2414" cy="671"/>
            </a:xfrm>
            <a:prstGeom prst="flowChartTerminator">
              <a:avLst/>
            </a:prstGeom>
            <a:solidFill>
              <a:srgbClr val="FF8953"/>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en-US" altLang="zh-CN" sz="1600" b="0" noProof="0" dirty="0">
                  <a:solidFill>
                    <a:prstClr val="white"/>
                  </a:solidFill>
                  <a:uLnTx/>
                  <a:latin typeface="FZLanTingHeiS-M-GB" panose="02000000000000000000" pitchFamily="2" charset="-122"/>
                  <a:ea typeface="FZLanTingHeiS-M-GB" panose="02000000000000000000" pitchFamily="2" charset="-122"/>
                  <a:sym typeface="+mn-ea"/>
                </a:rPr>
                <a:t>App</a:t>
              </a:r>
              <a:endParaRPr kumimoji="0" lang="en-US" altLang="zh-CN" sz="1600" b="0" noProof="0" dirty="0">
                <a:solidFill>
                  <a:prstClr val="white"/>
                </a:solidFill>
                <a:uLnTx/>
                <a:latin typeface="FZLanTingHeiS-M-GB" panose="02000000000000000000" pitchFamily="2" charset="-122"/>
                <a:ea typeface="FZLanTingHeiS-M-GB" panose="02000000000000000000" pitchFamily="2" charset="-122"/>
                <a:sym typeface="+mn-ea"/>
              </a:endParaRPr>
            </a:p>
          </p:txBody>
        </p:sp>
      </p:grpSp>
      <p:grpSp>
        <p:nvGrpSpPr>
          <p:cNvPr id="192" name="组合 191"/>
          <p:cNvGrpSpPr/>
          <p:nvPr/>
        </p:nvGrpSpPr>
        <p:grpSpPr>
          <a:xfrm>
            <a:off x="18188940" y="10085705"/>
            <a:ext cx="2693035" cy="215900"/>
            <a:chOff x="850" y="5230"/>
            <a:chExt cx="2147" cy="340"/>
          </a:xfrm>
        </p:grpSpPr>
        <p:sp>
          <p:nvSpPr>
            <p:cNvPr id="193" name="矩形 192"/>
            <p:cNvSpPr/>
            <p:nvPr>
              <p:custDataLst>
                <p:tags r:id="rId1"/>
              </p:custDataLst>
            </p:nvPr>
          </p:nvSpPr>
          <p:spPr>
            <a:xfrm>
              <a:off x="899" y="5507"/>
              <a:ext cx="2098"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194" name="可选流程 48"/>
            <p:cNvSpPr/>
            <p:nvPr>
              <p:custDataLst>
                <p:tags r:id="rId2"/>
              </p:custDataLst>
            </p:nvPr>
          </p:nvSpPr>
          <p:spPr>
            <a:xfrm flipH="1">
              <a:off x="850" y="5430"/>
              <a:ext cx="99"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sp>
          <p:nvSpPr>
            <p:cNvPr id="195" name="可选流程 49"/>
            <p:cNvSpPr/>
            <p:nvPr>
              <p:custDataLst>
                <p:tags r:id="rId3"/>
              </p:custDataLst>
            </p:nvPr>
          </p:nvSpPr>
          <p:spPr>
            <a:xfrm flipH="1">
              <a:off x="1114" y="5272"/>
              <a:ext cx="1531" cy="57"/>
            </a:xfrm>
            <a:prstGeom prst="flowChartAlternateProcess">
              <a:avLst/>
            </a:prstGeom>
            <a:gradFill>
              <a:gsLst>
                <a:gs pos="10000">
                  <a:srgbClr val="00A6B8"/>
                </a:gs>
                <a:gs pos="100000">
                  <a:srgbClr val="0EF7EC"/>
                </a:gs>
              </a:gsLst>
              <a:lin ang="0" scaled="0"/>
            </a:gradFill>
            <a:ln w="15875"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sp>
          <p:nvSpPr>
            <p:cNvPr id="196" name="可选流程 50"/>
            <p:cNvSpPr/>
            <p:nvPr>
              <p:custDataLst>
                <p:tags r:id="rId4"/>
              </p:custDataLst>
            </p:nvPr>
          </p:nvSpPr>
          <p:spPr>
            <a:xfrm flipH="1">
              <a:off x="2650" y="5230"/>
              <a:ext cx="99" cy="140"/>
            </a:xfrm>
            <a:prstGeom prst="flowChartAlternateProcess">
              <a:avLst/>
            </a:prstGeom>
            <a:solidFill>
              <a:srgbClr val="00A6B8"/>
            </a:solidFill>
            <a:ln w="15875"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197" name="组合 196"/>
          <p:cNvGrpSpPr/>
          <p:nvPr/>
        </p:nvGrpSpPr>
        <p:grpSpPr>
          <a:xfrm rot="10800000" flipV="1">
            <a:off x="18016220" y="8954770"/>
            <a:ext cx="2933065" cy="514985"/>
            <a:chOff x="14968" y="6501"/>
            <a:chExt cx="574" cy="444"/>
          </a:xfrm>
        </p:grpSpPr>
        <p:sp>
          <p:nvSpPr>
            <p:cNvPr id="9" name="右箭头 227"/>
            <p:cNvSpPr/>
            <p:nvPr>
              <p:custDataLst>
                <p:tags r:id="rId5"/>
              </p:custDataLst>
            </p:nvPr>
          </p:nvSpPr>
          <p:spPr>
            <a:xfrm rot="5400000">
              <a:off x="15084" y="6385"/>
              <a:ext cx="342" cy="575"/>
            </a:xfrm>
            <a:prstGeom prst="rightArrow">
              <a:avLst>
                <a:gd name="adj1" fmla="val 100000"/>
                <a:gd name="adj2" fmla="val 75442"/>
              </a:avLst>
            </a:prstGeom>
            <a:gradFill>
              <a:gsLst>
                <a:gs pos="100000">
                  <a:srgbClr val="02BC98">
                    <a:alpha val="0"/>
                  </a:srgbClr>
                </a:gs>
                <a:gs pos="1000">
                  <a:srgbClr val="02BC98"/>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199" name="右箭头 227"/>
            <p:cNvSpPr/>
            <p:nvPr>
              <p:custDataLst>
                <p:tags r:id="rId6"/>
              </p:custDataLst>
            </p:nvPr>
          </p:nvSpPr>
          <p:spPr>
            <a:xfrm rot="5400000">
              <a:off x="15084" y="6487"/>
              <a:ext cx="342" cy="575"/>
            </a:xfrm>
            <a:prstGeom prst="rightArrow">
              <a:avLst>
                <a:gd name="adj1" fmla="val 100000"/>
                <a:gd name="adj2" fmla="val 75442"/>
              </a:avLst>
            </a:prstGeom>
            <a:gradFill>
              <a:gsLst>
                <a:gs pos="100000">
                  <a:srgbClr val="02BC98">
                    <a:alpha val="0"/>
                  </a:srgbClr>
                </a:gs>
                <a:gs pos="0">
                  <a:srgbClr val="02BC98"/>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sp>
        <p:nvSpPr>
          <p:cNvPr id="200" name="左箭头 199"/>
          <p:cNvSpPr/>
          <p:nvPr>
            <p:custDataLst>
              <p:tags r:id="rId7"/>
            </p:custDataLst>
          </p:nvPr>
        </p:nvSpPr>
        <p:spPr>
          <a:xfrm flipH="1">
            <a:off x="3805555" y="7437120"/>
            <a:ext cx="783590" cy="174625"/>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2" name="左箭头 201"/>
          <p:cNvSpPr/>
          <p:nvPr>
            <p:custDataLst>
              <p:tags r:id="rId8"/>
            </p:custDataLst>
          </p:nvPr>
        </p:nvSpPr>
        <p:spPr>
          <a:xfrm>
            <a:off x="6020435" y="6266815"/>
            <a:ext cx="783590" cy="174625"/>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3" name="左箭头 202"/>
          <p:cNvSpPr/>
          <p:nvPr>
            <p:custDataLst>
              <p:tags r:id="rId9"/>
            </p:custDataLst>
          </p:nvPr>
        </p:nvSpPr>
        <p:spPr>
          <a:xfrm>
            <a:off x="3830955" y="6271895"/>
            <a:ext cx="783590" cy="174625"/>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4" name="左箭头 203"/>
          <p:cNvSpPr/>
          <p:nvPr>
            <p:custDataLst>
              <p:tags r:id="rId10"/>
            </p:custDataLst>
          </p:nvPr>
        </p:nvSpPr>
        <p:spPr>
          <a:xfrm rot="16200000">
            <a:off x="2710180" y="6959600"/>
            <a:ext cx="598170" cy="174625"/>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85" name="图像" descr="图像"/>
          <p:cNvPicPr>
            <a:picLocks noChangeAspect="1"/>
          </p:cNvPicPr>
          <p:nvPr/>
        </p:nvPicPr>
        <p:blipFill>
          <a:blip r:embed="rId11"/>
          <a:stretch>
            <a:fillRect/>
          </a:stretch>
        </p:blipFill>
        <p:spPr>
          <a:xfrm>
            <a:off x="19680091" y="888165"/>
            <a:ext cx="3581400" cy="609600"/>
          </a:xfrm>
          <a:prstGeom prst="rect">
            <a:avLst/>
          </a:prstGeom>
          <a:ln w="3175">
            <a:miter lim="4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0"/>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sp>
        <p:nvSpPr>
          <p:cNvPr id="89" name="领先的一站式移动出行平台"/>
          <p:cNvSpPr txBox="1"/>
          <p:nvPr/>
        </p:nvSpPr>
        <p:spPr>
          <a:xfrm>
            <a:off x="674217" y="596732"/>
            <a:ext cx="18506440"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dirty="0">
                <a:solidFill>
                  <a:schemeClr val="bg1"/>
                </a:solidFill>
                <a:latin typeface="方正兰亭粗黑简体" panose="02000000000000000000" charset="-122"/>
                <a:ea typeface="方正兰亭粗黑简体" panose="02000000000000000000" charset="-122"/>
              </a:rPr>
              <a:t>线上开户、数据授权、支付解耦，保护资金和信息安全</a:t>
            </a:r>
            <a:endParaRPr lang="zh-CN" altLang="en-US" sz="6000" b="1" dirty="0">
              <a:solidFill>
                <a:schemeClr val="bg1"/>
              </a:solidFill>
              <a:latin typeface="方正兰亭粗黑简体" panose="02000000000000000000" charset="-122"/>
              <a:ea typeface="方正兰亭粗黑简体" panose="02000000000000000000" charset="-122"/>
            </a:endParaRPr>
          </a:p>
        </p:txBody>
      </p:sp>
      <p:grpSp>
        <p:nvGrpSpPr>
          <p:cNvPr id="23" name="组合 22"/>
          <p:cNvGrpSpPr/>
          <p:nvPr/>
        </p:nvGrpSpPr>
        <p:grpSpPr>
          <a:xfrm>
            <a:off x="16337915" y="3007360"/>
            <a:ext cx="5890260" cy="8655050"/>
            <a:chOff x="25816" y="5250"/>
            <a:chExt cx="9276" cy="13630"/>
          </a:xfrm>
        </p:grpSpPr>
        <p:sp>
          <p:nvSpPr>
            <p:cNvPr id="18" name="圆角矩形 17"/>
            <p:cNvSpPr/>
            <p:nvPr/>
          </p:nvSpPr>
          <p:spPr>
            <a:xfrm>
              <a:off x="25816" y="5250"/>
              <a:ext cx="9276" cy="13630"/>
            </a:xfrm>
            <a:prstGeom prst="round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16" name="流程图: 终止 15"/>
            <p:cNvSpPr/>
            <p:nvPr/>
          </p:nvSpPr>
          <p:spPr>
            <a:xfrm>
              <a:off x="27689" y="8639"/>
              <a:ext cx="5895" cy="1569"/>
            </a:xfrm>
            <a:prstGeom prst="flowChartTerminator">
              <a:avLst/>
            </a:prstGeom>
            <a:solidFill>
              <a:srgbClr val="0066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r>
                <a:rPr lang="zh-CN" altLang="en-US" sz="2400" b="0" dirty="0">
                  <a:solidFill>
                    <a:schemeClr val="bg1"/>
                  </a:solidFill>
                  <a:latin typeface="微软雅黑" panose="020B0503020204020204" charset="-122"/>
                  <a:ea typeface="微软雅黑" panose="020B0503020204020204" charset="-122"/>
                  <a:cs typeface="Helvetica Neue Medium" panose="02000503000000020004"/>
                </a:rPr>
                <a:t>内部系统</a:t>
              </a:r>
              <a:r>
                <a:rPr lang="en-US" altLang="zh-CN" sz="2400" b="0" dirty="0">
                  <a:solidFill>
                    <a:schemeClr val="bg1"/>
                  </a:solidFill>
                  <a:latin typeface="微软雅黑" panose="020B0503020204020204" charset="-122"/>
                  <a:ea typeface="微软雅黑" panose="020B0503020204020204" charset="-122"/>
                  <a:cs typeface="Helvetica Neue Medium" panose="02000503000000020004"/>
                </a:rPr>
                <a:t>-</a:t>
              </a:r>
              <a:r>
                <a:rPr lang="zh-CN" altLang="en-US" sz="2400" b="0" dirty="0">
                  <a:solidFill>
                    <a:schemeClr val="bg1"/>
                  </a:solidFill>
                  <a:latin typeface="微软雅黑" panose="020B0503020204020204" charset="-122"/>
                  <a:ea typeface="微软雅黑" panose="020B0503020204020204" charset="-122"/>
                  <a:cs typeface="Helvetica Neue Medium" panose="02000503000000020004"/>
                </a:rPr>
                <a:t>企业版</a:t>
              </a:r>
              <a:r>
                <a:rPr lang="en-US" altLang="zh-CN" sz="2400" b="0" dirty="0">
                  <a:solidFill>
                    <a:schemeClr val="bg1"/>
                  </a:solidFill>
                  <a:latin typeface="微软雅黑" panose="020B0503020204020204" charset="-122"/>
                  <a:ea typeface="微软雅黑" panose="020B0503020204020204" charset="-122"/>
                  <a:cs typeface="Helvetica Neue Medium" panose="02000503000000020004"/>
                </a:rPr>
                <a:t>H5</a:t>
              </a:r>
              <a:r>
                <a:rPr lang="en-US" sz="100">
                  <a:solidFill>
                    <a:srgbClr val="FFFFFF"/>
                  </a:solidFill>
                </a:rPr>
                <a:t>INTERNAL USE ONLY                              </a:t>
              </a:r>
              <a:endParaRPr lang="zh-CN" altLang="en-US" sz="24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24" name="流程图: 终止 23"/>
            <p:cNvSpPr/>
            <p:nvPr/>
          </p:nvSpPr>
          <p:spPr>
            <a:xfrm>
              <a:off x="27689" y="11074"/>
              <a:ext cx="5895" cy="1569"/>
            </a:xfrm>
            <a:prstGeom prst="flowChartTerminator">
              <a:avLst/>
            </a:prstGeom>
            <a:solidFill>
              <a:srgbClr val="0066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r>
                <a:rPr lang="zh-CN" altLang="en-US" sz="2400" b="0" dirty="0">
                  <a:solidFill>
                    <a:schemeClr val="bg1"/>
                  </a:solidFill>
                  <a:latin typeface="微软雅黑" panose="020B0503020204020204" charset="-122"/>
                  <a:ea typeface="微软雅黑" panose="020B0503020204020204" charset="-122"/>
                  <a:cs typeface="Helvetica Neue Medium" panose="02000503000000020004"/>
                </a:rPr>
                <a:t>滴滴企业版</a:t>
              </a:r>
              <a:r>
                <a:rPr lang="en-US" altLang="zh-CN" sz="2400" b="0" dirty="0">
                  <a:solidFill>
                    <a:schemeClr val="bg1"/>
                  </a:solidFill>
                  <a:latin typeface="微软雅黑" panose="020B0503020204020204" charset="-122"/>
                  <a:ea typeface="微软雅黑" panose="020B0503020204020204" charset="-122"/>
                  <a:cs typeface="Helvetica Neue Medium" panose="02000503000000020004"/>
                </a:rPr>
                <a:t>-App</a:t>
              </a:r>
              <a:r>
                <a:rPr lang="en-US" sz="100">
                  <a:solidFill>
                    <a:srgbClr val="FFFFFF"/>
                  </a:solidFill>
                </a:rPr>
                <a:t>INTERNAL USE ONLY                              </a:t>
              </a:r>
              <a:endParaRPr lang="zh-CN" altLang="en-US" sz="24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25" name="流程图: 终止 24"/>
            <p:cNvSpPr/>
            <p:nvPr/>
          </p:nvSpPr>
          <p:spPr>
            <a:xfrm>
              <a:off x="27689" y="13312"/>
              <a:ext cx="5895" cy="1569"/>
            </a:xfrm>
            <a:prstGeom prst="flowChartTerminator">
              <a:avLst/>
            </a:prstGeom>
            <a:solidFill>
              <a:srgbClr val="0066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r>
                <a:rPr lang="zh-CN" altLang="en-US" sz="2400" b="0" dirty="0">
                  <a:solidFill>
                    <a:schemeClr val="bg1"/>
                  </a:solidFill>
                  <a:latin typeface="微软雅黑" panose="020B0503020204020204" charset="-122"/>
                  <a:ea typeface="微软雅黑" panose="020B0503020204020204" charset="-122"/>
                  <a:cs typeface="Helvetica Neue Medium" panose="02000503000000020004"/>
                </a:rPr>
                <a:t>滴滴企业版</a:t>
              </a:r>
              <a:r>
                <a:rPr lang="en-US" altLang="zh-CN" sz="2400" b="0" dirty="0">
                  <a:solidFill>
                    <a:schemeClr val="bg1"/>
                  </a:solidFill>
                  <a:latin typeface="微软雅黑" panose="020B0503020204020204" charset="-122"/>
                  <a:ea typeface="微软雅黑" panose="020B0503020204020204" charset="-122"/>
                  <a:cs typeface="Helvetica Neue Medium" panose="02000503000000020004"/>
                </a:rPr>
                <a:t>-PC</a:t>
              </a:r>
              <a:r>
                <a:rPr lang="en-US" sz="100">
                  <a:solidFill>
                    <a:srgbClr val="FFFFFF"/>
                  </a:solidFill>
                </a:rPr>
                <a:t>INTERNAL USE ONLY                              </a:t>
              </a:r>
              <a:endParaRPr lang="zh-CN" altLang="en-US" sz="24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17" name="流程图: 终止 16"/>
            <p:cNvSpPr/>
            <p:nvPr/>
          </p:nvSpPr>
          <p:spPr>
            <a:xfrm>
              <a:off x="27689" y="15648"/>
              <a:ext cx="5895" cy="1569"/>
            </a:xfrm>
            <a:prstGeom prst="flowChartTerminator">
              <a:avLst/>
            </a:prstGeom>
            <a:solidFill>
              <a:srgbClr val="0066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r>
                <a:rPr lang="zh-CN" altLang="en-US" sz="2400" b="0" dirty="0">
                  <a:solidFill>
                    <a:schemeClr val="bg1"/>
                  </a:solidFill>
                  <a:latin typeface="微软雅黑" panose="020B0503020204020204" charset="-122"/>
                  <a:ea typeface="微软雅黑" panose="020B0503020204020204" charset="-122"/>
                  <a:cs typeface="Helvetica Neue Medium" panose="02000503000000020004"/>
                </a:rPr>
                <a:t>费控平台</a:t>
              </a:r>
              <a:r>
                <a:rPr lang="en-US" sz="100">
                  <a:solidFill>
                    <a:srgbClr val="FFFFFF"/>
                  </a:solidFill>
                </a:rPr>
                <a:t>INTERNAL USE ONLY                              </a:t>
              </a:r>
              <a:endParaRPr lang="zh-CN" altLang="en-US" sz="24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151" name="文本框 150"/>
            <p:cNvSpPr txBox="1"/>
            <p:nvPr/>
          </p:nvSpPr>
          <p:spPr>
            <a:xfrm>
              <a:off x="27689" y="6144"/>
              <a:ext cx="5896" cy="1098"/>
            </a:xfrm>
            <a:prstGeom prst="rect">
              <a:avLst/>
            </a:prstGeom>
            <a:noFill/>
            <a:ln>
              <a:noFill/>
              <a:prstDash val="sysDash"/>
            </a:ln>
          </p:spPr>
          <p:txBody>
            <a:bodyPr wrap="square" lIns="72000" tIns="72000" rIns="72000" bIns="7200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3600" i="0" u="none" strike="noStrike" kern="120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mn-cs"/>
                </a:rPr>
                <a:t>产品组合</a:t>
              </a:r>
              <a:endParaRPr kumimoji="1" lang="zh-CN" altLang="en-US" sz="3600" i="0" u="none" strike="noStrike" kern="120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mn-cs"/>
              </a:endParaRPr>
            </a:p>
          </p:txBody>
        </p:sp>
        <p:grpSp>
          <p:nvGrpSpPr>
            <p:cNvPr id="192" name="组合 191"/>
            <p:cNvGrpSpPr/>
            <p:nvPr/>
          </p:nvGrpSpPr>
          <p:grpSpPr>
            <a:xfrm>
              <a:off x="28516" y="7211"/>
              <a:ext cx="4241" cy="340"/>
              <a:chOff x="850" y="5230"/>
              <a:chExt cx="2147" cy="340"/>
            </a:xfrm>
          </p:grpSpPr>
          <p:sp>
            <p:nvSpPr>
              <p:cNvPr id="193" name="矩形 192"/>
              <p:cNvSpPr/>
              <p:nvPr>
                <p:custDataLst>
                  <p:tags r:id="rId1"/>
                </p:custDataLst>
              </p:nvPr>
            </p:nvSpPr>
            <p:spPr>
              <a:xfrm>
                <a:off x="899" y="5507"/>
                <a:ext cx="2098"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194" name="可选流程 48"/>
              <p:cNvSpPr/>
              <p:nvPr>
                <p:custDataLst>
                  <p:tags r:id="rId2"/>
                </p:custDataLst>
              </p:nvPr>
            </p:nvSpPr>
            <p:spPr>
              <a:xfrm flipH="1">
                <a:off x="850" y="5430"/>
                <a:ext cx="99"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sp>
            <p:nvSpPr>
              <p:cNvPr id="195" name="可选流程 49"/>
              <p:cNvSpPr/>
              <p:nvPr>
                <p:custDataLst>
                  <p:tags r:id="rId3"/>
                </p:custDataLst>
              </p:nvPr>
            </p:nvSpPr>
            <p:spPr>
              <a:xfrm flipH="1">
                <a:off x="1114" y="5272"/>
                <a:ext cx="1531" cy="57"/>
              </a:xfrm>
              <a:prstGeom prst="flowChartAlternateProcess">
                <a:avLst/>
              </a:prstGeom>
              <a:gradFill>
                <a:gsLst>
                  <a:gs pos="10000">
                    <a:srgbClr val="00A6B8"/>
                  </a:gs>
                  <a:gs pos="100000">
                    <a:srgbClr val="0EF7EC"/>
                  </a:gs>
                </a:gsLst>
                <a:lin ang="0" scaled="0"/>
              </a:gradFill>
              <a:ln w="15875"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sp>
            <p:nvSpPr>
              <p:cNvPr id="196" name="可选流程 50"/>
              <p:cNvSpPr/>
              <p:nvPr>
                <p:custDataLst>
                  <p:tags r:id="rId4"/>
                </p:custDataLst>
              </p:nvPr>
            </p:nvSpPr>
            <p:spPr>
              <a:xfrm flipH="1">
                <a:off x="2650" y="5230"/>
                <a:ext cx="99" cy="140"/>
              </a:xfrm>
              <a:prstGeom prst="flowChartAlternateProcess">
                <a:avLst/>
              </a:prstGeom>
              <a:solidFill>
                <a:srgbClr val="00A6B8"/>
              </a:solidFill>
              <a:ln w="15875"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grpSp>
        <p:nvGrpSpPr>
          <p:cNvPr id="22" name="组合 21"/>
          <p:cNvGrpSpPr/>
          <p:nvPr/>
        </p:nvGrpSpPr>
        <p:grpSpPr>
          <a:xfrm>
            <a:off x="1617345" y="2446177"/>
            <a:ext cx="13176250" cy="8946649"/>
            <a:chOff x="3531" y="4572"/>
            <a:chExt cx="20750" cy="14089"/>
          </a:xfrm>
        </p:grpSpPr>
        <p:sp>
          <p:nvSpPr>
            <p:cNvPr id="68" name="右箭头 67"/>
            <p:cNvSpPr/>
            <p:nvPr/>
          </p:nvSpPr>
          <p:spPr>
            <a:xfrm rot="3341426">
              <a:off x="14349" y="11446"/>
              <a:ext cx="6139" cy="1043"/>
            </a:xfrm>
            <a:prstGeom prst="rightArrow">
              <a:avLst/>
            </a:prstGeom>
            <a:gradFill>
              <a:gsLst>
                <a:gs pos="0">
                  <a:srgbClr val="02BC98">
                    <a:alpha val="100000"/>
                  </a:srgbClr>
                </a:gs>
                <a:gs pos="97000">
                  <a:srgbClr val="02BC98">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70" name="左箭头 69"/>
            <p:cNvSpPr/>
            <p:nvPr/>
          </p:nvSpPr>
          <p:spPr>
            <a:xfrm rot="18366826">
              <a:off x="7049" y="11394"/>
              <a:ext cx="6139" cy="1043"/>
            </a:xfrm>
            <a:prstGeom prst="leftArrow">
              <a:avLst/>
            </a:prstGeom>
            <a:gradFill>
              <a:gsLst>
                <a:gs pos="0">
                  <a:srgbClr val="FF8A52"/>
                </a:gs>
                <a:gs pos="100000">
                  <a:srgbClr val="FF8953">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71" name="右箭头 70"/>
            <p:cNvSpPr/>
            <p:nvPr/>
          </p:nvSpPr>
          <p:spPr>
            <a:xfrm rot="18363365">
              <a:off x="6337" y="10872"/>
              <a:ext cx="6139" cy="1043"/>
            </a:xfrm>
            <a:prstGeom prst="rightArrow">
              <a:avLst/>
            </a:prstGeom>
            <a:gradFill>
              <a:gsLst>
                <a:gs pos="0">
                  <a:srgbClr val="275EF5"/>
                </a:gs>
                <a:gs pos="100000">
                  <a:srgbClr val="0058D5">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rgbClr val="0066FF"/>
                </a:solidFill>
                <a:latin typeface="微软雅黑" panose="020B0503020204020204" charset="-122"/>
                <a:ea typeface="微软雅黑" panose="020B0503020204020204" charset="-122"/>
                <a:cs typeface="Helvetica Neue Medium" panose="02000503000000020004"/>
              </a:endParaRPr>
            </a:p>
          </p:txBody>
        </p:sp>
        <p:sp>
          <p:nvSpPr>
            <p:cNvPr id="13" name="文本框 12"/>
            <p:cNvSpPr txBox="1"/>
            <p:nvPr/>
          </p:nvSpPr>
          <p:spPr>
            <a:xfrm>
              <a:off x="10580" y="15221"/>
              <a:ext cx="7565" cy="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dirty="0">
                  <a:solidFill>
                    <a:schemeClr val="bg1"/>
                  </a:solidFill>
                  <a:latin typeface="方正兰亭黑简体" panose="02000000000000000000" charset="-122"/>
                  <a:ea typeface="方正兰亭黑简体" panose="02000000000000000000" charset="-122"/>
                  <a:cs typeface="方正兰亭黑简体" panose="02000000000000000000" charset="-122"/>
                </a:rPr>
                <a:t>订单、发票数据</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76" name="文本框 75"/>
            <p:cNvSpPr txBox="1"/>
            <p:nvPr/>
          </p:nvSpPr>
          <p:spPr>
            <a:xfrm rot="3395722">
              <a:off x="14832" y="12112"/>
              <a:ext cx="3879" cy="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rPr>
                <a:t>线上授权</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82" name="文本框 81"/>
            <p:cNvSpPr txBox="1"/>
            <p:nvPr/>
          </p:nvSpPr>
          <p:spPr>
            <a:xfrm rot="3408600">
              <a:off x="16287" y="10383"/>
              <a:ext cx="5773" cy="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dirty="0">
                  <a:solidFill>
                    <a:schemeClr val="bg1"/>
                  </a:solidFill>
                  <a:latin typeface="方正兰亭黑简体" panose="02000000000000000000" charset="-122"/>
                  <a:ea typeface="方正兰亭黑简体" panose="02000000000000000000" charset="-122"/>
                  <a:cs typeface="方正兰亭黑简体" panose="02000000000000000000" charset="-122"/>
                </a:rPr>
                <a:t>费控报销服务</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83" name="文本框 82"/>
            <p:cNvSpPr txBox="1"/>
            <p:nvPr/>
          </p:nvSpPr>
          <p:spPr>
            <a:xfrm rot="18303365">
              <a:off x="8227" y="11582"/>
              <a:ext cx="5843" cy="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rPr>
                <a:t>线上开户、支付</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84" name="文本框 83"/>
            <p:cNvSpPr txBox="1"/>
            <p:nvPr/>
          </p:nvSpPr>
          <p:spPr>
            <a:xfrm rot="18416734">
              <a:off x="6636" y="10188"/>
              <a:ext cx="3879" cy="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rPr>
                <a:t>用车服务</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85" name="文本框 84"/>
            <p:cNvSpPr txBox="1"/>
            <p:nvPr/>
          </p:nvSpPr>
          <p:spPr>
            <a:xfrm>
              <a:off x="10188" y="17686"/>
              <a:ext cx="8037" cy="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20000"/>
                </a:lnSpc>
              </a:pPr>
              <a:r>
                <a:rPr lang="zh-CN" altLang="en-US" sz="2800" b="0" dirty="0">
                  <a:solidFill>
                    <a:schemeClr val="bg1"/>
                  </a:solidFill>
                  <a:latin typeface="方正兰亭黑简体" panose="02000000000000000000" charset="-122"/>
                  <a:ea typeface="方正兰亭黑简体" panose="02000000000000000000" charset="-122"/>
                  <a:cs typeface="方正兰亭黑简体" panose="02000000000000000000" charset="-122"/>
                </a:rPr>
                <a:t>用车人信息</a:t>
              </a:r>
              <a:r>
                <a:rPr lang="en-US" sz="100">
                  <a:solidFill>
                    <a:schemeClr val="bg1"/>
                  </a:solidFill>
                  <a:latin typeface="方正兰亭黑简体" panose="02000000000000000000" charset="-122"/>
                  <a:ea typeface="方正兰亭黑简体" panose="02000000000000000000" charset="-122"/>
                  <a:cs typeface="方正兰亭黑简体" panose="02000000000000000000" charset="-122"/>
                </a:rPr>
                <a:t>INTERNAL USE ONLY                              </a:t>
              </a:r>
              <a:endParaRPr lang="en-US" altLang="en-US" sz="100" b="0" cap="all"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grpSp>
          <p:nvGrpSpPr>
            <p:cNvPr id="7" name="组合 6"/>
            <p:cNvGrpSpPr/>
            <p:nvPr/>
          </p:nvGrpSpPr>
          <p:grpSpPr>
            <a:xfrm>
              <a:off x="11640" y="4572"/>
              <a:ext cx="4521" cy="4327"/>
              <a:chOff x="2288" y="2222"/>
              <a:chExt cx="3313" cy="3172"/>
            </a:xfrm>
          </p:grpSpPr>
          <p:sp>
            <p:nvSpPr>
              <p:cNvPr id="2" name="椭圆 1"/>
              <p:cNvSpPr/>
              <p:nvPr>
                <p:custDataLst>
                  <p:tags r:id="rId5"/>
                </p:custDataLst>
              </p:nvPr>
            </p:nvSpPr>
            <p:spPr>
              <a:xfrm>
                <a:off x="2670" y="2533"/>
                <a:ext cx="2549" cy="2550"/>
              </a:xfrm>
              <a:prstGeom prst="ellipse">
                <a:avLst/>
              </a:prstGeom>
              <a:gradFill>
                <a:gsLst>
                  <a:gs pos="10000">
                    <a:srgbClr val="004BCA"/>
                  </a:gs>
                  <a:gs pos="100000">
                    <a:srgbClr val="00AF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36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rPr>
                  <a:t>客户</a:t>
                </a:r>
                <a:endParaRPr kumimoji="1" lang="zh-CN" altLang="en-US" sz="36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cs typeface="+mn-cs"/>
                </a:endParaRPr>
              </a:p>
            </p:txBody>
          </p:sp>
          <p:sp>
            <p:nvSpPr>
              <p:cNvPr id="6" name="任意多边形 5"/>
              <p:cNvSpPr/>
              <p:nvPr>
                <p:custDataLst>
                  <p:tags r:id="rId6"/>
                </p:custDataLst>
              </p:nvPr>
            </p:nvSpPr>
            <p:spPr>
              <a:xfrm>
                <a:off x="2288" y="2222"/>
                <a:ext cx="3313" cy="3172"/>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00B0F0">
                  <a:alpha val="30000"/>
                </a:srgbClr>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mn-cs"/>
                  <a:sym typeface="Arial" panose="020B0604020202090204" pitchFamily="34" charset="0"/>
                </a:endParaRPr>
              </a:p>
            </p:txBody>
          </p:sp>
        </p:grpSp>
        <p:grpSp>
          <p:nvGrpSpPr>
            <p:cNvPr id="14" name="组合 13"/>
            <p:cNvGrpSpPr/>
            <p:nvPr/>
          </p:nvGrpSpPr>
          <p:grpSpPr>
            <a:xfrm>
              <a:off x="3531" y="14327"/>
              <a:ext cx="4520" cy="4327"/>
              <a:chOff x="3531" y="14327"/>
              <a:chExt cx="4440" cy="4250"/>
            </a:xfrm>
          </p:grpSpPr>
          <p:sp>
            <p:nvSpPr>
              <p:cNvPr id="27" name="任意多边形 8"/>
              <p:cNvSpPr/>
              <p:nvPr>
                <p:custDataLst>
                  <p:tags r:id="rId7"/>
                </p:custDataLst>
              </p:nvPr>
            </p:nvSpPr>
            <p:spPr>
              <a:xfrm>
                <a:off x="3531" y="14327"/>
                <a:ext cx="4440" cy="4251"/>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FF8853">
                  <a:alpha val="30000"/>
                </a:srgbClr>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90204" pitchFamily="34" charset="0"/>
                  <a:ea typeface="微软雅黑" panose="020B0503020204020204" charset="-122"/>
                  <a:cs typeface="+mn-cs"/>
                  <a:sym typeface="Arial" panose="020B0604020202090204" pitchFamily="34" charset="0"/>
                </a:endParaRPr>
              </a:p>
            </p:txBody>
          </p:sp>
          <p:sp>
            <p:nvSpPr>
              <p:cNvPr id="31" name="椭圆 30"/>
              <p:cNvSpPr/>
              <p:nvPr>
                <p:custDataLst>
                  <p:tags r:id="rId8"/>
                </p:custDataLst>
              </p:nvPr>
            </p:nvSpPr>
            <p:spPr>
              <a:xfrm>
                <a:off x="4144" y="14848"/>
                <a:ext cx="3446" cy="3446"/>
              </a:xfrm>
              <a:prstGeom prst="ellipse">
                <a:avLst/>
              </a:prstGeom>
              <a:gradFill>
                <a:gsLst>
                  <a:gs pos="10000">
                    <a:srgbClr val="FF8953"/>
                  </a:gs>
                  <a:gs pos="100000">
                    <a:srgbClr val="FFA8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endParaRPr>
              </a:p>
            </p:txBody>
          </p:sp>
        </p:grpSp>
        <p:grpSp>
          <p:nvGrpSpPr>
            <p:cNvPr id="8" name="组合 7"/>
            <p:cNvGrpSpPr/>
            <p:nvPr/>
          </p:nvGrpSpPr>
          <p:grpSpPr>
            <a:xfrm>
              <a:off x="19761" y="14327"/>
              <a:ext cx="4520" cy="4327"/>
              <a:chOff x="13626" y="1900"/>
              <a:chExt cx="3284" cy="3144"/>
            </a:xfrm>
          </p:grpSpPr>
          <p:sp>
            <p:nvSpPr>
              <p:cNvPr id="10" name="任意多边形 8"/>
              <p:cNvSpPr/>
              <p:nvPr>
                <p:custDataLst>
                  <p:tags r:id="rId9"/>
                </p:custDataLst>
              </p:nvPr>
            </p:nvSpPr>
            <p:spPr>
              <a:xfrm>
                <a:off x="13626" y="1900"/>
                <a:ext cx="3285" cy="3145"/>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02BC98">
                  <a:alpha val="30000"/>
                </a:srgbClr>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90204" pitchFamily="34" charset="0"/>
                  <a:ea typeface="微软雅黑" panose="020B0503020204020204" charset="-122"/>
                  <a:cs typeface="+mn-cs"/>
                  <a:sym typeface="Arial" panose="020B0604020202090204" pitchFamily="34" charset="0"/>
                </a:endParaRPr>
              </a:p>
            </p:txBody>
          </p:sp>
          <p:sp>
            <p:nvSpPr>
              <p:cNvPr id="11" name="椭圆 10"/>
              <p:cNvSpPr/>
              <p:nvPr>
                <p:custDataLst>
                  <p:tags r:id="rId10"/>
                </p:custDataLst>
              </p:nvPr>
            </p:nvSpPr>
            <p:spPr>
              <a:xfrm>
                <a:off x="13980" y="2211"/>
                <a:ext cx="2550" cy="2550"/>
              </a:xfrm>
              <a:prstGeom prst="ellipse">
                <a:avLst/>
              </a:prstGeom>
              <a:gradFill>
                <a:gsLst>
                  <a:gs pos="10000">
                    <a:srgbClr val="02BC98"/>
                  </a:gs>
                  <a:gs pos="100000">
                    <a:srgbClr val="05E7B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l" defTabSz="3041015" rtl="0" eaLnBrk="1" fontAlgn="auto" latinLnBrk="0" hangingPunct="1">
                  <a:lnSpc>
                    <a:spcPct val="100000"/>
                  </a:lnSpc>
                  <a:spcBef>
                    <a:spcPts val="0"/>
                  </a:spcBef>
                  <a:spcAft>
                    <a:spcPts val="0"/>
                  </a:spcAft>
                  <a:buClrTx/>
                  <a:buSzTx/>
                  <a:buFontTx/>
                  <a:buNone/>
                  <a:defRPr/>
                </a:pPr>
                <a:r>
                  <a:rPr kumimoji="1" lang="zh-CN" altLang="en-US"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内部系统</a:t>
                </a:r>
                <a:r>
                  <a:rPr kumimoji="1" lang="en-US" altLang="zh-CN"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OA</a:t>
                </a:r>
                <a:r>
                  <a:rPr kumimoji="1" lang="zh-CN" altLang="en-US"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1" lang="en-US" altLang="zh-CN"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ERP</a:t>
                </a:r>
                <a:r>
                  <a:rPr kumimoji="1" lang="zh-CN" altLang="en-US"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1" lang="en-US" altLang="zh-CN"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EHR</a:t>
                </a:r>
                <a:r>
                  <a:rPr kumimoji="1" lang="zh-CN" altLang="en-US"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rPr>
                  <a:t>等</a:t>
                </a:r>
                <a:endParaRPr kumimoji="1" lang="zh-CN" altLang="en-US" sz="2400" b="0" i="0" u="none" strike="noStrike" kern="1200" cap="none" spc="0" normalizeH="0" baseline="0" noProof="0" dirty="0">
                  <a:ln>
                    <a:noFill/>
                  </a:ln>
                  <a:solidFill>
                    <a:prstClr val="white"/>
                  </a:solidFill>
                  <a:effectLst/>
                  <a:uLnTx/>
                  <a:uFillTx/>
                  <a:latin typeface="方正兰亭黑简体" panose="02000000000000000000" charset="-122"/>
                  <a:ea typeface="方正兰亭黑简体" panose="02000000000000000000" charset="-122"/>
                  <a:cs typeface="方正兰亭黑简体" panose="02000000000000000000" charset="-122"/>
                </a:endParaRPr>
              </a:p>
            </p:txBody>
          </p:sp>
        </p:grpSp>
        <p:pic>
          <p:nvPicPr>
            <p:cNvPr id="15" name="图片 14" descr="滴滴企业版_白色标志-01"/>
            <p:cNvPicPr>
              <a:picLocks noChangeAspect="1"/>
            </p:cNvPicPr>
            <p:nvPr/>
          </p:nvPicPr>
          <p:blipFill>
            <a:blip r:embed="rId11"/>
            <a:stretch>
              <a:fillRect/>
            </a:stretch>
          </p:blipFill>
          <p:spPr>
            <a:xfrm>
              <a:off x="3986" y="15834"/>
              <a:ext cx="3903" cy="1696"/>
            </a:xfrm>
            <a:prstGeom prst="rect">
              <a:avLst/>
            </a:prstGeom>
          </p:spPr>
        </p:pic>
        <p:sp>
          <p:nvSpPr>
            <p:cNvPr id="19" name="右箭头 18"/>
            <p:cNvSpPr/>
            <p:nvPr/>
          </p:nvSpPr>
          <p:spPr>
            <a:xfrm rot="3296634" flipH="1">
              <a:off x="15096" y="10872"/>
              <a:ext cx="6139" cy="1043"/>
            </a:xfrm>
            <a:prstGeom prst="rightArrow">
              <a:avLst/>
            </a:prstGeom>
            <a:gradFill>
              <a:gsLst>
                <a:gs pos="0">
                  <a:srgbClr val="275EF5">
                    <a:alpha val="100000"/>
                  </a:srgbClr>
                </a:gs>
                <a:gs pos="100000">
                  <a:srgbClr val="0058D5">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rgbClr val="0066FF"/>
                </a:solidFill>
                <a:latin typeface="微软雅黑" panose="020B0503020204020204" charset="-122"/>
                <a:ea typeface="微软雅黑" panose="020B0503020204020204" charset="-122"/>
                <a:cs typeface="Helvetica Neue Medium" panose="02000503000000020004"/>
              </a:endParaRPr>
            </a:p>
          </p:txBody>
        </p:sp>
        <p:sp>
          <p:nvSpPr>
            <p:cNvPr id="20" name="右箭头 19"/>
            <p:cNvSpPr/>
            <p:nvPr/>
          </p:nvSpPr>
          <p:spPr>
            <a:xfrm rot="10800000">
              <a:off x="9526" y="16853"/>
              <a:ext cx="8978" cy="1099"/>
            </a:xfrm>
            <a:prstGeom prst="rightArrow">
              <a:avLst/>
            </a:prstGeom>
            <a:gradFill>
              <a:gsLst>
                <a:gs pos="0">
                  <a:srgbClr val="02BC98">
                    <a:alpha val="100000"/>
                  </a:srgbClr>
                </a:gs>
                <a:gs pos="97000">
                  <a:srgbClr val="02BC98">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chemeClr val="bg1"/>
                </a:solidFill>
                <a:latin typeface="微软雅黑" panose="020B0503020204020204" charset="-122"/>
                <a:ea typeface="微软雅黑" panose="020B0503020204020204" charset="-122"/>
                <a:cs typeface="Helvetica Neue Medium" panose="02000503000000020004"/>
              </a:endParaRPr>
            </a:p>
          </p:txBody>
        </p:sp>
        <p:sp>
          <p:nvSpPr>
            <p:cNvPr id="21" name="左箭头 20"/>
            <p:cNvSpPr/>
            <p:nvPr/>
          </p:nvSpPr>
          <p:spPr>
            <a:xfrm rot="10800000">
              <a:off x="9527" y="15968"/>
              <a:ext cx="8978" cy="1087"/>
            </a:xfrm>
            <a:prstGeom prst="leftArrow">
              <a:avLst/>
            </a:prstGeom>
            <a:gradFill>
              <a:gsLst>
                <a:gs pos="0">
                  <a:srgbClr val="FF8A52"/>
                </a:gs>
                <a:gs pos="100000">
                  <a:srgbClr val="FF8953">
                    <a:alpha val="20000"/>
                  </a:srgb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endParaRPr lang="zh-CN" altLang="en-US" sz="3600" b="0" dirty="0">
                <a:solidFill>
                  <a:schemeClr val="bg1"/>
                </a:solidFill>
                <a:latin typeface="微软雅黑" panose="020B0503020204020204" charset="-122"/>
                <a:ea typeface="微软雅黑" panose="020B0503020204020204" charset="-122"/>
                <a:cs typeface="Helvetica Neue Medium" panose="02000503000000020004"/>
              </a:endParaRPr>
            </a:p>
          </p:txBody>
        </p:sp>
      </p:grpSp>
      <p:pic>
        <p:nvPicPr>
          <p:cNvPr id="185" name="图像" descr="图像"/>
          <p:cNvPicPr>
            <a:picLocks noChangeAspect="1"/>
          </p:cNvPicPr>
          <p:nvPr/>
        </p:nvPicPr>
        <p:blipFill>
          <a:blip r:embed="rId12"/>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60"/>
          <p:cNvSpPr/>
          <p:nvPr>
            <p:custDataLst>
              <p:tags r:id="rId1"/>
            </p:custDataLst>
          </p:nvPr>
        </p:nvSpPr>
        <p:spPr>
          <a:xfrm>
            <a:off x="1083945" y="3061335"/>
            <a:ext cx="22231985" cy="9873615"/>
          </a:xfrm>
          <a:prstGeom prst="roundRect">
            <a:avLst>
              <a:gd name="adj" fmla="val 2206"/>
            </a:avLst>
          </a:prstGeom>
          <a:gradFill flip="none" rotWithShape="1">
            <a:gsLst>
              <a:gs pos="0">
                <a:srgbClr val="0058D5">
                  <a:alpha val="0"/>
                  <a:lumMod val="98000"/>
                </a:srgbClr>
              </a:gs>
              <a:gs pos="100000">
                <a:srgbClr val="0058D5">
                  <a:alpha val="12000"/>
                </a:srgbClr>
              </a:gs>
            </a:gsLst>
            <a:lin ang="5400000" scaled="1"/>
            <a:tileRect/>
          </a:gradFill>
          <a:ln w="3175">
            <a:gradFill flip="none" rotWithShape="1">
              <a:gsLst>
                <a:gs pos="0">
                  <a:srgbClr val="00B0F0">
                    <a:alpha val="100000"/>
                  </a:srgbClr>
                </a:gs>
                <a:gs pos="100000">
                  <a:srgbClr val="00B0F0">
                    <a:alpha val="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sp>
        <p:nvSpPr>
          <p:cNvPr id="2" name="领先的一站式移动出行平台"/>
          <p:cNvSpPr txBox="1"/>
          <p:nvPr>
            <p:custDataLst>
              <p:tags r:id="rId2"/>
            </p:custDataLst>
          </p:nvPr>
        </p:nvSpPr>
        <p:spPr>
          <a:xfrm>
            <a:off x="1083945" y="675640"/>
            <a:ext cx="16363315" cy="2156460"/>
          </a:xfrm>
          <a:prstGeom prst="rect">
            <a:avLst/>
          </a:prstGeom>
          <a:ln w="12700">
            <a:miter lim="400000"/>
          </a:ln>
        </p:spPr>
        <p:txBody>
          <a:bodyPr wrap="none" lIns="71430" tIns="71430" rIns="71430" bIns="71430" anchor="ctr">
            <a:no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defTabSz="228600" hangingPunct="0">
              <a:lnSpc>
                <a:spcPct val="100000"/>
              </a:lnSpc>
              <a:defRPr/>
            </a:pP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通过系统集成，实现一站式开户、消费报销统一</a:t>
            </a:r>
            <a:endPar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a:p>
            <a:pPr lvl="0" defTabSz="228600" hangingPunct="0">
              <a:lnSpc>
                <a:spcPct val="100000"/>
              </a:lnSpc>
              <a:defRPr/>
            </a:pP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入口、场景打通</a:t>
            </a:r>
            <a:endParaRPr lang="zh-CN" altLang="en-US"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p:txBody>
      </p:sp>
      <p:sp>
        <p:nvSpPr>
          <p:cNvPr id="35" name="Shape 332"/>
          <p:cNvSpPr/>
          <p:nvPr>
            <p:custDataLst>
              <p:tags r:id="rId3"/>
            </p:custDataLst>
          </p:nvPr>
        </p:nvSpPr>
        <p:spPr>
          <a:xfrm>
            <a:off x="1083945" y="3067050"/>
            <a:ext cx="14917420" cy="105029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lvl1pPr>
              <a:defRPr sz="3000"/>
            </a:lvl1pPr>
          </a:lstStyle>
          <a:p>
            <a:pPr lvl="0" algn="ctr" defTabSz="3041015">
              <a:lnSpc>
                <a:spcPct val="120000"/>
              </a:lnSpc>
              <a:spcBef>
                <a:spcPts val="0"/>
              </a:spcBef>
              <a:spcAft>
                <a:spcPts val="0"/>
              </a:spcAft>
              <a:buClrTx/>
              <a:buSzTx/>
              <a:buFontTx/>
              <a:defRPr/>
            </a:pPr>
            <a:r>
              <a:rPr kumimoji="1" lang="en-US" altLang="zh-CN" sz="4000" dirty="0">
                <a:solidFill>
                  <a:prstClr val="white"/>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rPr>
              <a:t>费控平台</a:t>
            </a:r>
            <a:endParaRPr kumimoji="1" lang="en-US" altLang="zh-CN" sz="4000" dirty="0">
              <a:solidFill>
                <a:prstClr val="white"/>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10" name="Shape 339"/>
          <p:cNvSpPr/>
          <p:nvPr>
            <p:custDataLst>
              <p:tags r:id="rId4"/>
            </p:custDataLst>
          </p:nvPr>
        </p:nvSpPr>
        <p:spPr>
          <a:xfrm>
            <a:off x="12186068" y="7780030"/>
            <a:ext cx="2" cy="509612"/>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54" name="Shape 339"/>
          <p:cNvSpPr/>
          <p:nvPr>
            <p:custDataLst>
              <p:tags r:id="rId5"/>
            </p:custDataLst>
          </p:nvPr>
        </p:nvSpPr>
        <p:spPr>
          <a:xfrm>
            <a:off x="12186068" y="5929062"/>
            <a:ext cx="2" cy="509612"/>
          </a:xfrm>
          <a:prstGeom prst="line">
            <a:avLst/>
          </a:prstGeom>
          <a:ln w="38100" cap="sq">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72" name="Shape 346"/>
          <p:cNvSpPr/>
          <p:nvPr>
            <p:custDataLst>
              <p:tags r:id="rId6"/>
            </p:custDataLst>
          </p:nvPr>
        </p:nvSpPr>
        <p:spPr>
          <a:xfrm flipV="1">
            <a:off x="6405468" y="5235780"/>
            <a:ext cx="3971270" cy="4096"/>
          </a:xfrm>
          <a:prstGeom prst="line">
            <a:avLst/>
          </a:prstGeom>
          <a:ln w="38100" cmpd="sng">
            <a:solidFill>
              <a:srgbClr val="1473FF"/>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81" name="Shape 346"/>
          <p:cNvSpPr/>
          <p:nvPr>
            <p:custDataLst>
              <p:tags r:id="rId7"/>
            </p:custDataLst>
          </p:nvPr>
        </p:nvSpPr>
        <p:spPr>
          <a:xfrm flipV="1">
            <a:off x="14022643" y="8982280"/>
            <a:ext cx="3971270" cy="4096"/>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86" name="Shape 345"/>
          <p:cNvSpPr/>
          <p:nvPr>
            <p:custDataLst>
              <p:tags r:id="rId8"/>
            </p:custDataLst>
          </p:nvPr>
        </p:nvSpPr>
        <p:spPr>
          <a:xfrm flipH="1" flipV="1">
            <a:off x="11451755" y="10625166"/>
            <a:ext cx="1468628" cy="0"/>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cxnSp>
        <p:nvCxnSpPr>
          <p:cNvPr id="87" name="直接箭头连接符 47"/>
          <p:cNvCxnSpPr/>
          <p:nvPr>
            <p:custDataLst>
              <p:tags r:id="rId9"/>
            </p:custDataLst>
          </p:nvPr>
        </p:nvCxnSpPr>
        <p:spPr>
          <a:xfrm>
            <a:off x="20165665" y="9848511"/>
            <a:ext cx="0" cy="781685"/>
          </a:xfrm>
          <a:prstGeom prst="straightConnector1">
            <a:avLst/>
          </a:prstGeom>
          <a:noFill/>
          <a:ln w="38100" cap="flat">
            <a:solidFill>
              <a:srgbClr val="1473FF"/>
            </a:solidFill>
            <a:prstDash val="solid"/>
            <a:miter lim="400000"/>
            <a:tailEnd type="none"/>
          </a:ln>
          <a:effectLst/>
          <a:sp3d/>
        </p:spPr>
        <p:style>
          <a:lnRef idx="0">
            <a:scrgbClr r="0" g="0" b="0"/>
          </a:lnRef>
          <a:fillRef idx="0">
            <a:scrgbClr r="0" g="0" b="0"/>
          </a:fillRef>
          <a:effectRef idx="0">
            <a:scrgbClr r="0" g="0" b="0"/>
          </a:effectRef>
          <a:fontRef idx="none"/>
        </p:style>
      </p:cxnSp>
      <p:sp>
        <p:nvSpPr>
          <p:cNvPr id="88" name="Shape 345"/>
          <p:cNvSpPr/>
          <p:nvPr>
            <p:custDataLst>
              <p:tags r:id="rId10"/>
            </p:custDataLst>
          </p:nvPr>
        </p:nvSpPr>
        <p:spPr>
          <a:xfrm flipH="1">
            <a:off x="16790670" y="10611485"/>
            <a:ext cx="3382645" cy="19685"/>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90" name="Shape 345"/>
          <p:cNvSpPr/>
          <p:nvPr>
            <p:custDataLst>
              <p:tags r:id="rId11"/>
            </p:custDataLst>
          </p:nvPr>
        </p:nvSpPr>
        <p:spPr>
          <a:xfrm flipH="1">
            <a:off x="6405245" y="10624185"/>
            <a:ext cx="1646555" cy="635"/>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1" name="Shape 346"/>
          <p:cNvSpPr/>
          <p:nvPr>
            <p:custDataLst>
              <p:tags r:id="rId12"/>
            </p:custDataLst>
          </p:nvPr>
        </p:nvSpPr>
        <p:spPr>
          <a:xfrm flipV="1">
            <a:off x="14022643" y="5208300"/>
            <a:ext cx="3971270" cy="4096"/>
          </a:xfrm>
          <a:prstGeom prst="line">
            <a:avLst/>
          </a:prstGeom>
          <a:ln w="38100">
            <a:solidFill>
              <a:srgbClr val="1473FF"/>
            </a:solidFill>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31" name="Shape 332"/>
          <p:cNvSpPr/>
          <p:nvPr>
            <p:custDataLst>
              <p:tags r:id="rId13"/>
            </p:custDataLst>
          </p:nvPr>
        </p:nvSpPr>
        <p:spPr>
          <a:xfrm>
            <a:off x="16558260" y="3067050"/>
            <a:ext cx="6757670" cy="1050290"/>
          </a:xfrm>
          <a:prstGeom prst="roundRect">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lvl1pPr>
              <a:defRPr sz="3000"/>
            </a:lvl1pPr>
          </a:lstStyle>
          <a:p>
            <a:pPr lvl="0" algn="ctr" defTabSz="3041015">
              <a:lnSpc>
                <a:spcPct val="120000"/>
              </a:lnSpc>
              <a:spcBef>
                <a:spcPts val="0"/>
              </a:spcBef>
              <a:spcAft>
                <a:spcPts val="0"/>
              </a:spcAft>
              <a:buClrTx/>
              <a:buSzTx/>
              <a:buFontTx/>
              <a:defRPr/>
            </a:pPr>
            <a:r>
              <a:rPr kumimoji="1" lang="zh-CN" altLang="en-US" sz="4000" dirty="0">
                <a:solidFill>
                  <a:prstClr val="white"/>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rPr>
              <a:t>滴滴企业版</a:t>
            </a:r>
            <a:endParaRPr kumimoji="1" lang="zh-CN" altLang="en-US" sz="4000" dirty="0">
              <a:solidFill>
                <a:prstClr val="white"/>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cs typeface="方正兰亭粗黑简体" panose="02000000000000000000" charset="-122"/>
              <a:sym typeface="+mn-ea"/>
            </a:endParaRPr>
          </a:p>
        </p:txBody>
      </p:sp>
      <p:sp>
        <p:nvSpPr>
          <p:cNvPr id="32" name="Shape 342"/>
          <p:cNvSpPr/>
          <p:nvPr>
            <p:custDataLst>
              <p:tags r:id="rId14"/>
            </p:custDataLst>
          </p:nvPr>
        </p:nvSpPr>
        <p:spPr>
          <a:xfrm>
            <a:off x="20160211" y="6079775"/>
            <a:ext cx="5456" cy="2019446"/>
          </a:xfrm>
          <a:prstGeom prst="line">
            <a:avLst/>
          </a:prstGeom>
          <a:ln w="38100">
            <a:solidFill>
              <a:srgbClr val="1473FF"/>
            </a:solidFill>
            <a:prstDash val="sysDash"/>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cxnSp>
        <p:nvCxnSpPr>
          <p:cNvPr id="33" name="直接箭头连接符 47"/>
          <p:cNvCxnSpPr/>
          <p:nvPr>
            <p:custDataLst>
              <p:tags r:id="rId15"/>
            </p:custDataLst>
          </p:nvPr>
        </p:nvCxnSpPr>
        <p:spPr>
          <a:xfrm flipH="1">
            <a:off x="15098859" y="11276008"/>
            <a:ext cx="13200" cy="719732"/>
          </a:xfrm>
          <a:prstGeom prst="straightConnector1">
            <a:avLst/>
          </a:prstGeom>
          <a:noFill/>
          <a:ln w="38100" cap="flat">
            <a:solidFill>
              <a:srgbClr val="1473FF"/>
            </a:solidFill>
            <a:prstDash val="sysDash"/>
            <a:miter lim="400000"/>
            <a:tailEnd type="none"/>
          </a:ln>
          <a:effectLst/>
          <a:sp3d/>
        </p:spPr>
        <p:style>
          <a:lnRef idx="0">
            <a:scrgbClr r="0" g="0" b="0"/>
          </a:lnRef>
          <a:fillRef idx="0">
            <a:scrgbClr r="0" g="0" b="0"/>
          </a:fillRef>
          <a:effectRef idx="0">
            <a:scrgbClr r="0" g="0" b="0"/>
          </a:effectRef>
          <a:fontRef idx="none"/>
        </p:style>
      </p:cxnSp>
      <p:cxnSp>
        <p:nvCxnSpPr>
          <p:cNvPr id="36" name="直接箭头连接符 47"/>
          <p:cNvCxnSpPr/>
          <p:nvPr>
            <p:custDataLst>
              <p:tags r:id="rId16"/>
            </p:custDataLst>
          </p:nvPr>
        </p:nvCxnSpPr>
        <p:spPr>
          <a:xfrm>
            <a:off x="4615720" y="11995740"/>
            <a:ext cx="10496342" cy="0"/>
          </a:xfrm>
          <a:prstGeom prst="straightConnector1">
            <a:avLst/>
          </a:prstGeom>
          <a:noFill/>
          <a:ln w="38100" cap="flat">
            <a:solidFill>
              <a:srgbClr val="1473FF"/>
            </a:solidFill>
            <a:prstDash val="sysDash"/>
            <a:miter lim="400000"/>
            <a:tailEnd type="none"/>
          </a:ln>
          <a:effectLst/>
          <a:sp3d/>
        </p:spPr>
        <p:style>
          <a:lnRef idx="0">
            <a:scrgbClr r="0" g="0" b="0"/>
          </a:lnRef>
          <a:fillRef idx="0">
            <a:scrgbClr r="0" g="0" b="0"/>
          </a:fillRef>
          <a:effectRef idx="0">
            <a:scrgbClr r="0" g="0" b="0"/>
          </a:effectRef>
          <a:fontRef idx="none"/>
        </p:style>
      </p:cxnSp>
      <p:sp>
        <p:nvSpPr>
          <p:cNvPr id="13" name="Shape 345"/>
          <p:cNvSpPr/>
          <p:nvPr>
            <p:custDataLst>
              <p:tags r:id="rId17"/>
            </p:custDataLst>
          </p:nvPr>
        </p:nvSpPr>
        <p:spPr>
          <a:xfrm flipV="1">
            <a:off x="4615719" y="11347356"/>
            <a:ext cx="0" cy="648384"/>
          </a:xfrm>
          <a:prstGeom prst="line">
            <a:avLst/>
          </a:prstGeom>
          <a:ln w="38100">
            <a:solidFill>
              <a:srgbClr val="1473FF"/>
            </a:solidFill>
            <a:prstDash val="sysDash"/>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grpSp>
        <p:nvGrpSpPr>
          <p:cNvPr id="19" name="组合 18"/>
          <p:cNvGrpSpPr/>
          <p:nvPr/>
        </p:nvGrpSpPr>
        <p:grpSpPr>
          <a:xfrm>
            <a:off x="3013710" y="4698078"/>
            <a:ext cx="3204210" cy="1079500"/>
            <a:chOff x="3635" y="7817"/>
            <a:chExt cx="5046" cy="1700"/>
          </a:xfrm>
        </p:grpSpPr>
        <p:sp>
          <p:nvSpPr>
            <p:cNvPr id="100" name="圆角矩形 99"/>
            <p:cNvSpPr/>
            <p:nvPr>
              <p:custDataLst>
                <p:tags r:id="rId18"/>
              </p:custDataLst>
            </p:nvPr>
          </p:nvSpPr>
          <p:spPr>
            <a:xfrm>
              <a:off x="3635" y="7817"/>
              <a:ext cx="5047"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47" name="员工用车"/>
            <p:cNvSpPr txBox="1"/>
            <p:nvPr>
              <p:custDataLst>
                <p:tags r:id="rId19"/>
              </p:custDataLst>
            </p:nvPr>
          </p:nvSpPr>
          <p:spPr>
            <a:xfrm>
              <a:off x="4015" y="7848"/>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管理员</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企业注册</a:t>
              </a:r>
              <a:r>
                <a:rPr kumimoji="0" lang="en-US" alt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a:t>
              </a: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开户</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30" name="组合 29"/>
          <p:cNvGrpSpPr/>
          <p:nvPr/>
        </p:nvGrpSpPr>
        <p:grpSpPr>
          <a:xfrm>
            <a:off x="3013710" y="10084424"/>
            <a:ext cx="3204845" cy="1079500"/>
            <a:chOff x="3635" y="7817"/>
            <a:chExt cx="5047" cy="1700"/>
          </a:xfrm>
        </p:grpSpPr>
        <p:sp>
          <p:nvSpPr>
            <p:cNvPr id="44" name="圆角矩形 43"/>
            <p:cNvSpPr/>
            <p:nvPr>
              <p:custDataLst>
                <p:tags r:id="rId20"/>
              </p:custDataLst>
            </p:nvPr>
          </p:nvSpPr>
          <p:spPr>
            <a:xfrm>
              <a:off x="3635" y="7817"/>
              <a:ext cx="5047"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45" name="员工用车"/>
            <p:cNvSpPr txBox="1"/>
            <p:nvPr>
              <p:custDataLst>
                <p:tags r:id="rId21"/>
              </p:custDataLst>
            </p:nvPr>
          </p:nvSpPr>
          <p:spPr>
            <a:xfrm>
              <a:off x="4015" y="7848"/>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财务人员</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统一开发票</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pic>
        <p:nvPicPr>
          <p:cNvPr id="46" name="图片 45" descr="管理人员"/>
          <p:cNvPicPr>
            <a:picLocks noChangeAspect="1"/>
          </p:cNvPicPr>
          <p:nvPr/>
        </p:nvPicPr>
        <p:blipFill>
          <a:blip r:embed="rId22"/>
          <a:stretch>
            <a:fillRect/>
          </a:stretch>
        </p:blipFill>
        <p:spPr>
          <a:xfrm>
            <a:off x="2051685" y="10218420"/>
            <a:ext cx="832485" cy="832485"/>
          </a:xfrm>
          <a:prstGeom prst="rect">
            <a:avLst/>
          </a:prstGeom>
        </p:spPr>
      </p:pic>
      <p:pic>
        <p:nvPicPr>
          <p:cNvPr id="48" name="图片 47" descr="盾牌"/>
          <p:cNvPicPr>
            <a:picLocks noChangeAspect="1"/>
          </p:cNvPicPr>
          <p:nvPr/>
        </p:nvPicPr>
        <p:blipFill>
          <a:blip r:embed="rId23"/>
          <a:stretch>
            <a:fillRect/>
          </a:stretch>
        </p:blipFill>
        <p:spPr>
          <a:xfrm>
            <a:off x="2016125" y="4786026"/>
            <a:ext cx="903605" cy="903605"/>
          </a:xfrm>
          <a:prstGeom prst="rect">
            <a:avLst/>
          </a:prstGeom>
        </p:spPr>
      </p:pic>
      <p:grpSp>
        <p:nvGrpSpPr>
          <p:cNvPr id="49" name="组合 48"/>
          <p:cNvGrpSpPr/>
          <p:nvPr/>
        </p:nvGrpSpPr>
        <p:grpSpPr>
          <a:xfrm>
            <a:off x="10583964" y="4698078"/>
            <a:ext cx="3204210" cy="1079500"/>
            <a:chOff x="3635" y="7817"/>
            <a:chExt cx="5046" cy="1700"/>
          </a:xfrm>
        </p:grpSpPr>
        <p:sp>
          <p:nvSpPr>
            <p:cNvPr id="51" name="圆角矩形 50"/>
            <p:cNvSpPr/>
            <p:nvPr>
              <p:custDataLst>
                <p:tags r:id="rId24"/>
              </p:custDataLst>
            </p:nvPr>
          </p:nvSpPr>
          <p:spPr>
            <a:xfrm>
              <a:off x="3635" y="7817"/>
              <a:ext cx="5047"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53" name="员工用车"/>
            <p:cNvSpPr txBox="1"/>
            <p:nvPr>
              <p:custDataLst>
                <p:tags r:id="rId25"/>
              </p:custDataLst>
            </p:nvPr>
          </p:nvSpPr>
          <p:spPr>
            <a:xfrm>
              <a:off x="4015" y="7848"/>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授权费控平台</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55" name="组合 54"/>
          <p:cNvGrpSpPr/>
          <p:nvPr/>
        </p:nvGrpSpPr>
        <p:grpSpPr>
          <a:xfrm>
            <a:off x="18138559" y="4698078"/>
            <a:ext cx="4048760" cy="1079500"/>
            <a:chOff x="3446" y="7817"/>
            <a:chExt cx="6376" cy="1700"/>
          </a:xfrm>
        </p:grpSpPr>
        <p:sp>
          <p:nvSpPr>
            <p:cNvPr id="56" name="圆角矩形 55"/>
            <p:cNvSpPr/>
            <p:nvPr>
              <p:custDataLst>
                <p:tags r:id="rId26"/>
              </p:custDataLst>
            </p:nvPr>
          </p:nvSpPr>
          <p:spPr>
            <a:xfrm>
              <a:off x="3446" y="7817"/>
              <a:ext cx="6376" cy="1700"/>
            </a:xfrm>
            <a:prstGeom prst="roundRect">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6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sym typeface="+mn-ea"/>
              </a:endParaRPr>
            </a:p>
          </p:txBody>
        </p:sp>
        <p:sp>
          <p:nvSpPr>
            <p:cNvPr id="60" name="员工用车"/>
            <p:cNvSpPr/>
            <p:nvPr>
              <p:custDataLst>
                <p:tags r:id="rId27"/>
              </p:custDataLst>
            </p:nvPr>
          </p:nvSpPr>
          <p:spPr>
            <a:xfrm>
              <a:off x="3712" y="7848"/>
              <a:ext cx="5845" cy="1638"/>
            </a:xfrm>
            <a:prstGeom prst="rect">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lvl1pPr algn="l" defTabSz="457200">
                <a:lnSpc>
                  <a:spcPts val="5000"/>
                </a:lnSpc>
                <a:defRPr sz="3000">
                  <a:latin typeface="Helvetica"/>
                  <a:ea typeface="Helvetica"/>
                  <a:cs typeface="Helvetica"/>
                  <a:sym typeface="Helvetica"/>
                </a:defRPr>
              </a:lvl1pPr>
            </a:lstStyle>
            <a:p>
              <a:pPr lvl="0" algn="ctr" defTabSz="457200" hangingPunct="0">
                <a:lnSpc>
                  <a:spcPct val="100000"/>
                </a:lnSpc>
                <a:spcBef>
                  <a:spcPts val="0"/>
                </a:spcBef>
                <a:spcAft>
                  <a:spcPts val="0"/>
                </a:spcAft>
                <a:buClrTx/>
                <a:buSzTx/>
                <a:buFontTx/>
                <a:buNone/>
                <a:defRPr/>
              </a:pPr>
              <a:r>
                <a:rPr lang="zh-CN" altLang="en-US" sz="2800" kern="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自动创建或更新员工</a:t>
              </a:r>
              <a:endParaRPr lang="zh-CN" altLang="en-US" sz="2800" kern="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61" name="组合 60"/>
          <p:cNvGrpSpPr/>
          <p:nvPr/>
        </p:nvGrpSpPr>
        <p:grpSpPr>
          <a:xfrm>
            <a:off x="18036324" y="8352503"/>
            <a:ext cx="4253230" cy="1263650"/>
            <a:chOff x="3285" y="7817"/>
            <a:chExt cx="6698" cy="1990"/>
          </a:xfrm>
        </p:grpSpPr>
        <p:sp>
          <p:nvSpPr>
            <p:cNvPr id="62" name="圆角矩形 61"/>
            <p:cNvSpPr/>
            <p:nvPr>
              <p:custDataLst>
                <p:tags r:id="rId28"/>
              </p:custDataLst>
            </p:nvPr>
          </p:nvSpPr>
          <p:spPr>
            <a:xfrm>
              <a:off x="3446" y="7817"/>
              <a:ext cx="6376" cy="1990"/>
            </a:xfrm>
            <a:prstGeom prst="roundRect">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6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sym typeface="+mn-ea"/>
              </a:endParaRPr>
            </a:p>
          </p:txBody>
        </p:sp>
        <p:sp>
          <p:nvSpPr>
            <p:cNvPr id="63" name="员工用车"/>
            <p:cNvSpPr/>
            <p:nvPr>
              <p:custDataLst>
                <p:tags r:id="rId29"/>
              </p:custDataLst>
            </p:nvPr>
          </p:nvSpPr>
          <p:spPr>
            <a:xfrm>
              <a:off x="3285" y="7993"/>
              <a:ext cx="6698" cy="1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lvl1pPr algn="l" defTabSz="457200">
                <a:lnSpc>
                  <a:spcPts val="5000"/>
                </a:lnSpc>
                <a:defRPr sz="3000">
                  <a:latin typeface="Helvetica"/>
                  <a:ea typeface="Helvetica"/>
                  <a:cs typeface="Helvetica"/>
                  <a:sym typeface="Helvetica"/>
                </a:defRPr>
              </a:lvl1pPr>
            </a:lstStyle>
            <a:p>
              <a:pPr lvl="0" algn="ctr" defTabSz="3041015">
                <a:lnSpc>
                  <a:spcPct val="100000"/>
                </a:lnSpc>
                <a:buClrTx/>
                <a:buSzTx/>
                <a:buFontTx/>
              </a:pPr>
              <a:r>
                <a:rPr kumimoji="1" lang="zh-CN" altLang="en-US" sz="28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mn-cs"/>
                  <a:sym typeface="Helvetica"/>
                </a:rPr>
                <a:t>员工</a:t>
              </a:r>
              <a:endParaRPr kumimoji="1" lang="zh-CN" altLang="en-US" sz="28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mn-cs"/>
                <a:sym typeface="Helvetica"/>
              </a:endParaRPr>
            </a:p>
            <a:p>
              <a:pPr lvl="0" algn="ctr" defTabSz="3041015">
                <a:lnSpc>
                  <a:spcPct val="100000"/>
                </a:lnSpc>
                <a:buClrTx/>
                <a:buSzTx/>
                <a:buFontTx/>
              </a:pPr>
              <a:r>
                <a:rPr kumimoji="1" lang="zh-CN" altLang="en-US" sz="28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mn-cs"/>
                  <a:sym typeface="Helvetica"/>
                </a:rPr>
                <a:t>企业APP/H5下单用车</a:t>
              </a:r>
              <a:endParaRPr kumimoji="1" lang="zh-CN" altLang="en-US" sz="28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mn-cs"/>
                <a:sym typeface="Helvetica"/>
              </a:endParaRPr>
            </a:p>
          </p:txBody>
        </p:sp>
      </p:grpSp>
      <p:grpSp>
        <p:nvGrpSpPr>
          <p:cNvPr id="64" name="组合 63"/>
          <p:cNvGrpSpPr/>
          <p:nvPr/>
        </p:nvGrpSpPr>
        <p:grpSpPr>
          <a:xfrm>
            <a:off x="10583964" y="6571328"/>
            <a:ext cx="3204210" cy="1079500"/>
            <a:chOff x="3635" y="7817"/>
            <a:chExt cx="5046" cy="1700"/>
          </a:xfrm>
        </p:grpSpPr>
        <p:sp>
          <p:nvSpPr>
            <p:cNvPr id="65" name="圆角矩形 64"/>
            <p:cNvSpPr/>
            <p:nvPr>
              <p:custDataLst>
                <p:tags r:id="rId30"/>
              </p:custDataLst>
            </p:nvPr>
          </p:nvSpPr>
          <p:spPr>
            <a:xfrm>
              <a:off x="3635" y="7817"/>
              <a:ext cx="5047"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67" name="员工用车"/>
            <p:cNvSpPr txBox="1"/>
            <p:nvPr>
              <p:custDataLst>
                <p:tags r:id="rId31"/>
              </p:custDataLst>
            </p:nvPr>
          </p:nvSpPr>
          <p:spPr>
            <a:xfrm>
              <a:off x="4015" y="7848"/>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员工</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提交差旅申请单</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68" name="组合 67"/>
          <p:cNvGrpSpPr/>
          <p:nvPr/>
        </p:nvGrpSpPr>
        <p:grpSpPr>
          <a:xfrm>
            <a:off x="10583964" y="8444578"/>
            <a:ext cx="3204210" cy="1079500"/>
            <a:chOff x="3635" y="7817"/>
            <a:chExt cx="5046" cy="1700"/>
          </a:xfrm>
        </p:grpSpPr>
        <p:sp>
          <p:nvSpPr>
            <p:cNvPr id="69" name="圆角矩形 68"/>
            <p:cNvSpPr/>
            <p:nvPr>
              <p:custDataLst>
                <p:tags r:id="rId32"/>
              </p:custDataLst>
            </p:nvPr>
          </p:nvSpPr>
          <p:spPr>
            <a:xfrm>
              <a:off x="3635" y="7817"/>
              <a:ext cx="5047"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70" name="员工用车"/>
            <p:cNvSpPr txBox="1"/>
            <p:nvPr>
              <p:custDataLst>
                <p:tags r:id="rId33"/>
              </p:custDataLst>
            </p:nvPr>
          </p:nvSpPr>
          <p:spPr>
            <a:xfrm>
              <a:off x="4015" y="7848"/>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审批人</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审批通过</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71" name="组合 70"/>
          <p:cNvGrpSpPr/>
          <p:nvPr/>
        </p:nvGrpSpPr>
        <p:grpSpPr>
          <a:xfrm>
            <a:off x="8320824" y="10084424"/>
            <a:ext cx="2937510" cy="1079500"/>
            <a:chOff x="3769" y="7817"/>
            <a:chExt cx="4626" cy="1700"/>
          </a:xfrm>
        </p:grpSpPr>
        <p:sp>
          <p:nvSpPr>
            <p:cNvPr id="74" name="圆角矩形 73"/>
            <p:cNvSpPr/>
            <p:nvPr>
              <p:custDataLst>
                <p:tags r:id="rId34"/>
              </p:custDataLst>
            </p:nvPr>
          </p:nvSpPr>
          <p:spPr>
            <a:xfrm>
              <a:off x="3769" y="7817"/>
              <a:ext cx="4626"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75" name="员工用车"/>
            <p:cNvSpPr txBox="1"/>
            <p:nvPr>
              <p:custDataLst>
                <p:tags r:id="rId35"/>
              </p:custDataLst>
            </p:nvPr>
          </p:nvSpPr>
          <p:spPr>
            <a:xfrm>
              <a:off x="3976" y="7848"/>
              <a:ext cx="4211"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员工提交报销</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76" name="组合 75"/>
          <p:cNvGrpSpPr/>
          <p:nvPr/>
        </p:nvGrpSpPr>
        <p:grpSpPr>
          <a:xfrm>
            <a:off x="13146824" y="10084424"/>
            <a:ext cx="3435350" cy="1079500"/>
            <a:chOff x="3769" y="7817"/>
            <a:chExt cx="5410" cy="1700"/>
          </a:xfrm>
        </p:grpSpPr>
        <p:sp>
          <p:nvSpPr>
            <p:cNvPr id="77" name="圆角矩形 76"/>
            <p:cNvSpPr/>
            <p:nvPr>
              <p:custDataLst>
                <p:tags r:id="rId36"/>
              </p:custDataLst>
            </p:nvPr>
          </p:nvSpPr>
          <p:spPr>
            <a:xfrm>
              <a:off x="3769" y="7817"/>
              <a:ext cx="5410" cy="1700"/>
            </a:xfrm>
            <a:prstGeom prst="round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sz="1400" dirty="0">
                <a:solidFill>
                  <a:schemeClr val="bg1"/>
                </a:solidFill>
                <a:effectLst>
                  <a:outerShdw blurRad="88900" dist="38100" dir="2700000" algn="tl" rotWithShape="0">
                    <a:prstClr val="black">
                      <a:alpha val="14000"/>
                    </a:prstClr>
                  </a:outerShdw>
                </a:effectLst>
                <a:latin typeface="方正兰亭黑简体" panose="02000000000000000000" charset="-122"/>
                <a:ea typeface="方正兰亭黑简体" panose="02000000000000000000" charset="-122"/>
                <a:cs typeface="方正兰亭粗黑简体" panose="02000000000000000000" charset="-122"/>
                <a:sym typeface="+mn-ea"/>
              </a:endParaRPr>
            </a:p>
          </p:txBody>
        </p:sp>
        <p:sp>
          <p:nvSpPr>
            <p:cNvPr id="80" name="员工用车"/>
            <p:cNvSpPr txBox="1"/>
            <p:nvPr>
              <p:custDataLst>
                <p:tags r:id="rId37"/>
              </p:custDataLst>
            </p:nvPr>
          </p:nvSpPr>
          <p:spPr>
            <a:xfrm>
              <a:off x="4105" y="7848"/>
              <a:ext cx="4739"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获取员工用车订单</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sp>
        <p:nvSpPr>
          <p:cNvPr id="83" name="员工用车"/>
          <p:cNvSpPr txBox="1"/>
          <p:nvPr>
            <p:custDataLst>
              <p:tags r:id="rId38"/>
            </p:custDataLst>
          </p:nvPr>
        </p:nvSpPr>
        <p:spPr>
          <a:xfrm>
            <a:off x="8526899" y="11925289"/>
            <a:ext cx="2673985" cy="104013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企业支付</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pic>
        <p:nvPicPr>
          <p:cNvPr id="84" name="图片 83" descr="全部订单"/>
          <p:cNvPicPr>
            <a:picLocks noChangeAspect="1"/>
          </p:cNvPicPr>
          <p:nvPr/>
        </p:nvPicPr>
        <p:blipFill>
          <a:blip r:embed="rId39"/>
          <a:stretch>
            <a:fillRect/>
          </a:stretch>
        </p:blipFill>
        <p:spPr>
          <a:xfrm>
            <a:off x="9458008" y="6698328"/>
            <a:ext cx="952500" cy="952500"/>
          </a:xfrm>
          <a:prstGeom prst="rect">
            <a:avLst/>
          </a:prstGeom>
        </p:spPr>
      </p:pic>
      <p:pic>
        <p:nvPicPr>
          <p:cNvPr id="91" name="图片 90" descr="注册审批"/>
          <p:cNvPicPr>
            <a:picLocks noChangeAspect="1"/>
          </p:cNvPicPr>
          <p:nvPr/>
        </p:nvPicPr>
        <p:blipFill>
          <a:blip r:embed="rId40"/>
          <a:stretch>
            <a:fillRect/>
          </a:stretch>
        </p:blipFill>
        <p:spPr>
          <a:xfrm>
            <a:off x="9444355" y="8484870"/>
            <a:ext cx="979805" cy="979805"/>
          </a:xfrm>
          <a:prstGeom prst="rect">
            <a:avLst/>
          </a:prstGeom>
        </p:spPr>
      </p:pic>
      <p:sp>
        <p:nvSpPr>
          <p:cNvPr id="3" name="员工用车"/>
          <p:cNvSpPr txBox="1"/>
          <p:nvPr>
            <p:custDataLst>
              <p:tags r:id="rId41"/>
            </p:custDataLst>
          </p:nvPr>
        </p:nvSpPr>
        <p:spPr>
          <a:xfrm>
            <a:off x="11369040" y="9981565"/>
            <a:ext cx="1600835" cy="61849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个垫</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pic>
        <p:nvPicPr>
          <p:cNvPr id="185" name="图像" descr="图像"/>
          <p:cNvPicPr>
            <a:picLocks noChangeAspect="1"/>
          </p:cNvPicPr>
          <p:nvPr/>
        </p:nvPicPr>
        <p:blipFill>
          <a:blip r:embed="rId42"/>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18288"/>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sp>
        <p:nvSpPr>
          <p:cNvPr id="205" name="Shape 529"/>
          <p:cNvSpPr/>
          <p:nvPr/>
        </p:nvSpPr>
        <p:spPr>
          <a:xfrm>
            <a:off x="1301460" y="712266"/>
            <a:ext cx="17637125" cy="961390"/>
          </a:xfrm>
          <a:prstGeom prst="rect">
            <a:avLst/>
          </a:prstGeom>
          <a:ln w="12700">
            <a:miter lim="400000"/>
          </a:ln>
        </p:spPr>
        <p:txBody>
          <a:bodyPr wrap="none" lIns="19050" tIns="19050" rIns="19050" bIns="19050" anchor="ctr">
            <a:spAutoFit/>
          </a:bodyPr>
          <a:lstStyle>
            <a:lvl1pPr marL="472440" indent="-472440">
              <a:lnSpc>
                <a:spcPct val="100000"/>
              </a:lnSpc>
              <a:buSzPct val="54000"/>
              <a:buBlip>
                <a:blip r:embed="rId1"/>
              </a:buBlip>
              <a:defRPr sz="6200" cap="none">
                <a:solidFill>
                  <a:srgbClr val="363C5A"/>
                </a:solidFill>
                <a:latin typeface="+mn-lt"/>
                <a:ea typeface="+mn-ea"/>
                <a:cs typeface="+mn-cs"/>
                <a:sym typeface="微软雅黑"/>
              </a:defRPr>
            </a:lvl1pPr>
          </a:lstStyle>
          <a:p>
            <a:pPr marL="0" marR="0" lvl="0" indent="0" algn="l" defTabSz="825500" rtl="0" eaLnBrk="1" fontAlgn="auto" latinLnBrk="0" hangingPunct="0">
              <a:lnSpc>
                <a:spcPct val="100000"/>
              </a:lnSpc>
              <a:spcBef>
                <a:spcPts val="0"/>
              </a:spcBef>
              <a:spcAft>
                <a:spcPts val="0"/>
              </a:spcAft>
              <a:buClrTx/>
              <a:buSzPct val="100000"/>
              <a:buNone/>
              <a:defRPr/>
            </a:pPr>
            <a:r>
              <a:rPr kumimoji="0" lang="zh-CN" altLang="en-US" sz="6000" i="0" u="none" strike="noStrike" kern="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微软雅黑"/>
              </a:rPr>
              <a:t>通过多手段、多维度的</a:t>
            </a:r>
            <a:r>
              <a:rPr kumimoji="0" lang="zh-CN" altLang="en-US" sz="6000" i="0" u="none" strike="noStrike" kern="0" cap="none" spc="0" normalizeH="0" baseline="0" noProof="0" dirty="0">
                <a:ln>
                  <a:noFill/>
                </a:ln>
                <a:solidFill>
                  <a:srgbClr val="FF8A52"/>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微软雅黑"/>
              </a:rPr>
              <a:t>合规管控</a:t>
            </a:r>
            <a:r>
              <a:rPr kumimoji="0" lang="zh-CN" altLang="en-US" sz="6000" i="0" u="none" strike="noStrike" kern="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微软雅黑"/>
              </a:rPr>
              <a:t>为企业“钱包”负责</a:t>
            </a:r>
            <a:endParaRPr kumimoji="0" lang="zh-CN" altLang="en-US" sz="6000" i="0" u="none" strike="noStrike" kern="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微软雅黑"/>
            </a:endParaRPr>
          </a:p>
        </p:txBody>
      </p:sp>
      <p:cxnSp>
        <p:nvCxnSpPr>
          <p:cNvPr id="543" name="直线箭头连接符 194"/>
          <p:cNvCxnSpPr>
            <a:stCxn id="529" idx="3"/>
            <a:endCxn id="541" idx="1"/>
          </p:cNvCxnSpPr>
          <p:nvPr/>
        </p:nvCxnSpPr>
        <p:spPr>
          <a:xfrm>
            <a:off x="23244578" y="6750270"/>
            <a:ext cx="267970" cy="127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588" name="组合 587"/>
          <p:cNvGrpSpPr/>
          <p:nvPr/>
        </p:nvGrpSpPr>
        <p:grpSpPr>
          <a:xfrm>
            <a:off x="1301433" y="2543810"/>
            <a:ext cx="21632545" cy="10059670"/>
            <a:chOff x="2050" y="3395"/>
            <a:chExt cx="34067" cy="15842"/>
          </a:xfrm>
        </p:grpSpPr>
        <p:sp>
          <p:nvSpPr>
            <p:cNvPr id="474" name="矩形 473"/>
            <p:cNvSpPr/>
            <p:nvPr/>
          </p:nvSpPr>
          <p:spPr>
            <a:xfrm>
              <a:off x="19196" y="13201"/>
              <a:ext cx="7021" cy="2571"/>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sp>
          <p:nvSpPr>
            <p:cNvPr id="504" name="矩形 503"/>
            <p:cNvSpPr/>
            <p:nvPr/>
          </p:nvSpPr>
          <p:spPr>
            <a:xfrm>
              <a:off x="19185" y="8350"/>
              <a:ext cx="7021" cy="3918"/>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16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sp>
          <p:nvSpPr>
            <p:cNvPr id="410" name="矩形 409"/>
            <p:cNvSpPr/>
            <p:nvPr/>
          </p:nvSpPr>
          <p:spPr>
            <a:xfrm>
              <a:off x="2202" y="6852"/>
              <a:ext cx="7987" cy="943"/>
            </a:xfrm>
            <a:prstGeom prst="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Helvetica Neue Medium" panose="02000503000000020004"/>
                </a:rPr>
                <a:t>行前</a:t>
              </a:r>
              <a:endParaRPr kumimoji="1" lang="zh-CN" altLang="en-US" sz="2800" b="0" kern="1200" noProof="0" dirty="0">
                <a:solidFill>
                  <a:prstClr val="white"/>
                </a:solidFill>
                <a:uLnTx/>
                <a:latin typeface="微软雅黑" charset="0"/>
                <a:ea typeface="微软雅黑" charset="0"/>
                <a:sym typeface="Helvetica Neue Medium" panose="02000503000000020004"/>
              </a:endParaRPr>
            </a:p>
          </p:txBody>
        </p:sp>
        <p:sp>
          <p:nvSpPr>
            <p:cNvPr id="412" name="矩形 411"/>
            <p:cNvSpPr/>
            <p:nvPr/>
          </p:nvSpPr>
          <p:spPr>
            <a:xfrm>
              <a:off x="10994" y="6852"/>
              <a:ext cx="15250" cy="943"/>
            </a:xfrm>
            <a:prstGeom prst="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Helvetica Neue Medium" panose="02000503000000020004"/>
                </a:rPr>
                <a:t>行中</a:t>
              </a:r>
              <a:endParaRPr kumimoji="1" lang="zh-CN" altLang="en-US" sz="2800" b="0" kern="1200" noProof="0" dirty="0">
                <a:solidFill>
                  <a:prstClr val="white"/>
                </a:solidFill>
                <a:uLnTx/>
                <a:latin typeface="微软雅黑" charset="0"/>
                <a:ea typeface="微软雅黑" charset="0"/>
                <a:sym typeface="Helvetica Neue Medium" panose="02000503000000020004"/>
              </a:endParaRPr>
            </a:p>
          </p:txBody>
        </p:sp>
        <p:sp>
          <p:nvSpPr>
            <p:cNvPr id="415" name="矩形 414"/>
            <p:cNvSpPr/>
            <p:nvPr/>
          </p:nvSpPr>
          <p:spPr>
            <a:xfrm>
              <a:off x="26733" y="6852"/>
              <a:ext cx="6775" cy="943"/>
            </a:xfrm>
            <a:prstGeom prst="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Helvetica Neue Medium" panose="02000503000000020004"/>
                </a:rPr>
                <a:t>行后</a:t>
              </a:r>
              <a:endParaRPr kumimoji="1" lang="zh-CN" altLang="en-US" sz="2800" b="0" kern="1200" noProof="0" dirty="0">
                <a:solidFill>
                  <a:prstClr val="white"/>
                </a:solidFill>
                <a:uLnTx/>
                <a:latin typeface="微软雅黑" charset="0"/>
                <a:ea typeface="微软雅黑" charset="0"/>
                <a:sym typeface="Helvetica Neue Medium" panose="02000503000000020004"/>
              </a:endParaRPr>
            </a:p>
          </p:txBody>
        </p:sp>
        <p:sp>
          <p:nvSpPr>
            <p:cNvPr id="417" name="矩形 416"/>
            <p:cNvSpPr/>
            <p:nvPr/>
          </p:nvSpPr>
          <p:spPr>
            <a:xfrm>
              <a:off x="2050" y="3411"/>
              <a:ext cx="24346" cy="2445"/>
            </a:xfrm>
            <a:prstGeom prst="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微软雅黑"/>
                </a:rPr>
                <a:t>基于流程和制度的管控，作用于员工用车过程</a:t>
              </a: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rPr>
                <a:t>提高合规审查效率、约束用车规范、降低企业支付风险</a:t>
              </a:r>
              <a:endPar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a:p>
              <a:pPr lvl="0" algn="ctr" defTabSz="3041015" hangingPunct="1">
                <a:defRPr/>
              </a:pPr>
              <a:endPar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p:txBody>
        </p:sp>
        <p:sp>
          <p:nvSpPr>
            <p:cNvPr id="418" name="矩形 417"/>
            <p:cNvSpPr/>
            <p:nvPr/>
          </p:nvSpPr>
          <p:spPr>
            <a:xfrm>
              <a:off x="10188" y="8121"/>
              <a:ext cx="16231" cy="7976"/>
            </a:xfrm>
            <a:prstGeom prst="rect">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Helvetica Neue Medium" panose="02000503000000020004"/>
                <a:sym typeface="Helvetica Neue Medium" panose="02000503000000020004"/>
              </a:endParaRPr>
            </a:p>
          </p:txBody>
        </p:sp>
        <p:sp>
          <p:nvSpPr>
            <p:cNvPr id="419" name="左大括号 418"/>
            <p:cNvSpPr/>
            <p:nvPr/>
          </p:nvSpPr>
          <p:spPr>
            <a:xfrm rot="5400000">
              <a:off x="10243" y="-1626"/>
              <a:ext cx="276" cy="16358"/>
            </a:xfrm>
            <a:prstGeom prst="leftBrace">
              <a:avLst>
                <a:gd name="adj1" fmla="val 87902"/>
                <a:gd name="adj2" fmla="val 50000"/>
              </a:avLst>
            </a:prstGeom>
          </p:spPr>
          <p:style>
            <a:lnRef idx="2">
              <a:schemeClr val="accent1"/>
            </a:lnRef>
            <a:fillRef idx="0">
              <a:srgbClr val="FFFFFF"/>
            </a:fillRef>
            <a:effectRef idx="0">
              <a:srgbClr val="FFFFFF"/>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sp>
          <p:nvSpPr>
            <p:cNvPr id="420" name="矩形 419"/>
            <p:cNvSpPr/>
            <p:nvPr/>
          </p:nvSpPr>
          <p:spPr>
            <a:xfrm>
              <a:off x="26733" y="3395"/>
              <a:ext cx="6889" cy="2335"/>
            </a:xfrm>
            <a:prstGeom prst="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defRPr sz="3200" kern="0">
                  <a:solidFill>
                    <a:srgbClr val="FFFFFF"/>
                  </a:solidFill>
                  <a:uLnTx/>
                  <a:latin typeface="Microsoft YaHei Light" panose="020B0503020204020204" pitchFamily="34" charset="-122"/>
                  <a:ea typeface="Microsoft YaHei Light" panose="020B0503020204020204" pitchFamily="34" charset="-122"/>
                </a:defRPr>
              </a:lvl1pPr>
            </a:lstStyle>
            <a:p>
              <a:pPr lvl="0" algn="ctr" defTabSz="3041015" hangingPunct="1">
                <a:defRPr/>
              </a:pPr>
              <a:endParaRPr kumimoji="1" lang="zh-CN" altLang="en-US"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微软雅黑"/>
                </a:rPr>
                <a:t>事后异常检测及处理</a:t>
              </a:r>
              <a:endParaRPr kumimoji="1" lang="zh-CN" altLang="en-US"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rPr>
                <a:t>兼容用车时效性和合规性</a:t>
              </a:r>
              <a:endPar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endParaRPr>
            </a:p>
            <a:p>
              <a:pPr lvl="0" algn="ctr" defTabSz="3041015" hangingPunct="1">
                <a:defRPr/>
              </a:pPr>
              <a:r>
                <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rPr>
                <a:t>提升对账效率</a:t>
              </a:r>
              <a:endPar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endParaRPr>
            </a:p>
            <a:p>
              <a:pPr lvl="0" algn="ctr" defTabSz="3041015" hangingPunct="1">
                <a:defRPr/>
              </a:pPr>
              <a:r>
                <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rPr>
                <a:t>提供企业线上回款能力</a:t>
              </a:r>
              <a:endPar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endParaRPr>
            </a:p>
            <a:p>
              <a:pPr lvl="0" algn="ctr" defTabSz="3041015" hangingPunct="1">
                <a:defRPr/>
              </a:pPr>
              <a:endParaRPr kumimoji="1" lang="zh-CN" altLang="en-US" sz="1800" b="0" kern="1200" noProof="0" dirty="0">
                <a:solidFill>
                  <a:prstClr val="white"/>
                </a:solidFill>
                <a:effectLst>
                  <a:outerShdw blurRad="88900" dist="38100" dir="2700000" algn="tl" rotWithShape="0">
                    <a:prstClr val="black">
                      <a:alpha val="14000"/>
                    </a:prstClr>
                  </a:outerShdw>
                </a:effectLst>
                <a:latin typeface="FZLanTingHeiS-M-GB" panose="02000000000000000000" pitchFamily="2" charset="-122"/>
                <a:ea typeface="FZLanTingHeiS-M-GB" panose="02000000000000000000" pitchFamily="2" charset="-122"/>
                <a:sym typeface="+mn-ea"/>
              </a:endParaRPr>
            </a:p>
          </p:txBody>
        </p:sp>
        <p:sp>
          <p:nvSpPr>
            <p:cNvPr id="421" name="圆形"/>
            <p:cNvSpPr/>
            <p:nvPr/>
          </p:nvSpPr>
          <p:spPr>
            <a:xfrm>
              <a:off x="4968" y="10964"/>
              <a:ext cx="2268" cy="2268"/>
            </a:xfrm>
            <a:prstGeom prst="ellipse">
              <a:avLst/>
            </a:prstGeom>
            <a:gradFill>
              <a:gsLst>
                <a:gs pos="10000">
                  <a:srgbClr val="004BCA"/>
                </a:gs>
                <a:gs pos="100000">
                  <a:srgbClr val="00AF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3600" b="0" kern="1200" noProof="0">
                <a:solidFill>
                  <a:prstClr val="white"/>
                </a:solidFill>
                <a:uLnTx/>
                <a:latin typeface="方正兰亭黑简体" panose="02000000000000000000" charset="-122"/>
                <a:ea typeface="方正兰亭黑简体" panose="02000000000000000000" charset="-122"/>
                <a:sym typeface="Helvetica Light"/>
              </a:endParaRPr>
            </a:p>
          </p:txBody>
        </p:sp>
        <p:sp>
          <p:nvSpPr>
            <p:cNvPr id="422" name="文本框 421"/>
            <p:cNvSpPr txBox="1"/>
            <p:nvPr/>
          </p:nvSpPr>
          <p:spPr>
            <a:xfrm>
              <a:off x="5077" y="11478"/>
              <a:ext cx="2088" cy="7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lang="zh-CN" altLang="en-US" sz="2400" b="1" dirty="0">
                  <a:solidFill>
                    <a:schemeClr val="bg1"/>
                  </a:solidFill>
                  <a:latin typeface="方正兰亭黑简体" panose="02000000000000000000" charset="-122"/>
                  <a:ea typeface="方正兰亭黑简体" panose="02000000000000000000" charset="-122"/>
                  <a:sym typeface="微软雅黑"/>
                </a:rPr>
                <a:t>成本中心</a:t>
              </a:r>
              <a:endPar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cxnSp>
          <p:nvCxnSpPr>
            <p:cNvPr id="423" name="直线连接符 32"/>
            <p:cNvCxnSpPr/>
            <p:nvPr/>
          </p:nvCxnSpPr>
          <p:spPr>
            <a:xfrm>
              <a:off x="5072" y="12146"/>
              <a:ext cx="2126" cy="0"/>
            </a:xfrm>
            <a:prstGeom prst="line">
              <a:avLst/>
            </a:prstGeom>
            <a:noFill/>
            <a:ln w="25400"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424" name="文本框 423"/>
            <p:cNvSpPr txBox="1"/>
            <p:nvPr/>
          </p:nvSpPr>
          <p:spPr>
            <a:xfrm>
              <a:off x="5615" y="12421"/>
              <a:ext cx="889" cy="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rPr>
                <a:t>额度</a:t>
              </a:r>
              <a:endPar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sp>
          <p:nvSpPr>
            <p:cNvPr id="425" name="圆形"/>
            <p:cNvSpPr/>
            <p:nvPr/>
          </p:nvSpPr>
          <p:spPr>
            <a:xfrm>
              <a:off x="4967" y="8121"/>
              <a:ext cx="2268" cy="2268"/>
            </a:xfrm>
            <a:prstGeom prst="ellipse">
              <a:avLst/>
            </a:prstGeom>
            <a:gradFill>
              <a:gsLst>
                <a:gs pos="10000">
                  <a:srgbClr val="02BC98"/>
                </a:gs>
                <a:gs pos="100000">
                  <a:srgbClr val="05E7B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l" defTabSz="3041015" hangingPunct="1">
                <a:defRPr/>
              </a:pPr>
              <a:endParaRPr kumimoji="1" lang="zh-CN" altLang="en-US" sz="2400" b="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Helvetica Light"/>
              </a:endParaRPr>
            </a:p>
          </p:txBody>
        </p:sp>
        <p:sp>
          <p:nvSpPr>
            <p:cNvPr id="426" name="文本框 425"/>
            <p:cNvSpPr txBox="1"/>
            <p:nvPr/>
          </p:nvSpPr>
          <p:spPr>
            <a:xfrm>
              <a:off x="5077" y="8598"/>
              <a:ext cx="2100" cy="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rPr>
                <a:t>制度设置</a:t>
              </a:r>
              <a:endPar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cxnSp>
          <p:nvCxnSpPr>
            <p:cNvPr id="427" name="直线连接符 36"/>
            <p:cNvCxnSpPr/>
            <p:nvPr/>
          </p:nvCxnSpPr>
          <p:spPr>
            <a:xfrm>
              <a:off x="5072" y="9302"/>
              <a:ext cx="2126" cy="0"/>
            </a:xfrm>
            <a:prstGeom prst="line">
              <a:avLst/>
            </a:prstGeom>
            <a:noFill/>
            <a:ln w="25400"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428" name="文本框 427"/>
            <p:cNvSpPr txBox="1"/>
            <p:nvPr/>
          </p:nvSpPr>
          <p:spPr>
            <a:xfrm>
              <a:off x="5314" y="9566"/>
              <a:ext cx="1616" cy="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rPr>
                <a:t>使用条件</a:t>
              </a:r>
              <a:endPar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sp>
          <p:nvSpPr>
            <p:cNvPr id="429" name="圆形"/>
            <p:cNvSpPr/>
            <p:nvPr/>
          </p:nvSpPr>
          <p:spPr>
            <a:xfrm>
              <a:off x="4943" y="13863"/>
              <a:ext cx="2268" cy="2268"/>
            </a:xfrm>
            <a:prstGeom prst="ellipse">
              <a:avLst/>
            </a:prstGeom>
            <a:gradFill>
              <a:gsLst>
                <a:gs pos="10000">
                  <a:srgbClr val="FF8953"/>
                </a:gs>
                <a:gs pos="100000">
                  <a:srgbClr val="FFA8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1200" b="0" kern="1200" noProof="0" dirty="0">
                <a:solidFill>
                  <a:prstClr val="white"/>
                </a:solidFill>
                <a:uLnTx/>
                <a:latin typeface="华康金刚黑" panose="020B0400000000000000" charset="-122"/>
                <a:ea typeface="华康金刚黑" panose="020B0400000000000000" charset="-122"/>
                <a:sym typeface="Helvetica Light"/>
              </a:endParaRPr>
            </a:p>
          </p:txBody>
        </p:sp>
        <p:sp>
          <p:nvSpPr>
            <p:cNvPr id="430" name="文本框 429"/>
            <p:cNvSpPr txBox="1"/>
            <p:nvPr/>
          </p:nvSpPr>
          <p:spPr>
            <a:xfrm>
              <a:off x="5052" y="14244"/>
              <a:ext cx="2100" cy="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rPr>
                <a:t>审批流程</a:t>
              </a:r>
              <a:endPar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cxnSp>
          <p:nvCxnSpPr>
            <p:cNvPr id="431" name="直线连接符 40"/>
            <p:cNvCxnSpPr/>
            <p:nvPr/>
          </p:nvCxnSpPr>
          <p:spPr>
            <a:xfrm>
              <a:off x="5035" y="15087"/>
              <a:ext cx="2126" cy="0"/>
            </a:xfrm>
            <a:prstGeom prst="line">
              <a:avLst/>
            </a:prstGeom>
            <a:noFill/>
            <a:ln w="25400"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432" name="文本框 431"/>
            <p:cNvSpPr txBox="1"/>
            <p:nvPr/>
          </p:nvSpPr>
          <p:spPr>
            <a:xfrm>
              <a:off x="5666" y="15188"/>
              <a:ext cx="889" cy="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rPr>
                <a:t>审批</a:t>
              </a:r>
              <a:endParaRPr kumimoji="0" lang="zh-CN" altLang="en-US" sz="18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sym typeface="微软雅黑"/>
              </a:endParaRPr>
            </a:p>
          </p:txBody>
        </p:sp>
        <p:cxnSp>
          <p:nvCxnSpPr>
            <p:cNvPr id="433" name="肘形连接符 432"/>
            <p:cNvCxnSpPr>
              <a:stCxn id="425" idx="2"/>
            </p:cNvCxnSpPr>
            <p:nvPr/>
          </p:nvCxnSpPr>
          <p:spPr>
            <a:xfrm rot="10800000" flipV="1">
              <a:off x="4967" y="9255"/>
              <a:ext cx="20" cy="5815"/>
            </a:xfrm>
            <a:prstGeom prst="bentConnector3">
              <a:avLst>
                <a:gd name="adj1" fmla="val 10427685"/>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34" name="直线连接符 46"/>
            <p:cNvCxnSpPr>
              <a:stCxn id="421" idx="2"/>
            </p:cNvCxnSpPr>
            <p:nvPr/>
          </p:nvCxnSpPr>
          <p:spPr>
            <a:xfrm flipH="1">
              <a:off x="2899" y="12135"/>
              <a:ext cx="2068" cy="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35" name="矩形 434"/>
            <p:cNvSpPr/>
            <p:nvPr/>
          </p:nvSpPr>
          <p:spPr>
            <a:xfrm>
              <a:off x="10995" y="8350"/>
              <a:ext cx="7021" cy="3918"/>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cxnSp>
          <p:nvCxnSpPr>
            <p:cNvPr id="436" name="肘形连接符 435"/>
            <p:cNvCxnSpPr>
              <a:stCxn id="425" idx="6"/>
            </p:cNvCxnSpPr>
            <p:nvPr/>
          </p:nvCxnSpPr>
          <p:spPr>
            <a:xfrm>
              <a:off x="7235" y="9255"/>
              <a:ext cx="20" cy="5815"/>
            </a:xfrm>
            <a:prstGeom prst="bentConnector3">
              <a:avLst>
                <a:gd name="adj1" fmla="val 8621567"/>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37" name="直线连接符 53"/>
            <p:cNvCxnSpPr/>
            <p:nvPr/>
          </p:nvCxnSpPr>
          <p:spPr>
            <a:xfrm flipV="1">
              <a:off x="8937" y="12045"/>
              <a:ext cx="1744" cy="13"/>
            </a:xfrm>
            <a:prstGeom prst="line">
              <a:avLst/>
            </a:prstGeom>
            <a:noFill/>
            <a:ln w="254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38" name="矩形 437"/>
            <p:cNvSpPr/>
            <p:nvPr/>
          </p:nvSpPr>
          <p:spPr>
            <a:xfrm>
              <a:off x="11032" y="13201"/>
              <a:ext cx="7021" cy="2571"/>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sp>
          <p:nvSpPr>
            <p:cNvPr id="439" name="流程图: 终止 438"/>
            <p:cNvSpPr/>
            <p:nvPr/>
          </p:nvSpPr>
          <p:spPr>
            <a:xfrm>
              <a:off x="12563" y="8642"/>
              <a:ext cx="4251" cy="72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rPr>
                <a:t>鉴权 -&gt;合规性</a:t>
              </a:r>
              <a:endPar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40" name="文本框 439"/>
            <p:cNvSpPr txBox="1"/>
            <p:nvPr/>
          </p:nvSpPr>
          <p:spPr>
            <a:xfrm>
              <a:off x="12127" y="13387"/>
              <a:ext cx="4764" cy="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a:rPr>
                <a:t>费用异议 </a:t>
              </a:r>
              <a:r>
                <a:rPr kumimoji="0" lang="en-US" altLang="zh-CN"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a:rPr>
                <a:t>-&gt;</a:t>
              </a:r>
              <a:r>
                <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a:rPr>
                <a:t>平台判责</a:t>
              </a:r>
              <a:endParaRPr kumimoji="0" lang="zh-CN" altLang="en-US" sz="2400"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a:endParaRPr>
            </a:p>
          </p:txBody>
        </p:sp>
        <p:grpSp>
          <p:nvGrpSpPr>
            <p:cNvPr id="551" name="组合 550"/>
            <p:cNvGrpSpPr/>
            <p:nvPr/>
          </p:nvGrpSpPr>
          <p:grpSpPr>
            <a:xfrm>
              <a:off x="11252" y="9763"/>
              <a:ext cx="6491" cy="2051"/>
              <a:chOff x="11252" y="9763"/>
              <a:chExt cx="6491" cy="2051"/>
            </a:xfrm>
          </p:grpSpPr>
          <p:sp>
            <p:nvSpPr>
              <p:cNvPr id="443" name="矩形 442"/>
              <p:cNvSpPr/>
              <p:nvPr/>
            </p:nvSpPr>
            <p:spPr>
              <a:xfrm>
                <a:off x="11252"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日期/</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时间</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46" name="矩形 445"/>
              <p:cNvSpPr/>
              <p:nvPr/>
            </p:nvSpPr>
            <p:spPr>
              <a:xfrm>
                <a:off x="13493"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地点</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49" name="矩形 448"/>
              <p:cNvSpPr/>
              <p:nvPr/>
            </p:nvSpPr>
            <p:spPr>
              <a:xfrm>
                <a:off x="15694"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城市</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52" name="矩形 451"/>
              <p:cNvSpPr/>
              <p:nvPr/>
            </p:nvSpPr>
            <p:spPr>
              <a:xfrm>
                <a:off x="11252" y="1102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车型</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55" name="矩形 454"/>
              <p:cNvSpPr/>
              <p:nvPr/>
            </p:nvSpPr>
            <p:spPr>
              <a:xfrm>
                <a:off x="13493" y="1102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额度</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458" name="矩形 457"/>
              <p:cNvSpPr/>
              <p:nvPr/>
            </p:nvSpPr>
            <p:spPr>
              <a:xfrm>
                <a:off x="15694" y="1102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乘车人</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grpSp>
        <p:cxnSp>
          <p:nvCxnSpPr>
            <p:cNvPr id="468" name="直线箭头连接符 95"/>
            <p:cNvCxnSpPr>
              <a:stCxn id="435" idx="2"/>
              <a:endCxn id="438" idx="0"/>
            </p:cNvCxnSpPr>
            <p:nvPr/>
          </p:nvCxnSpPr>
          <p:spPr>
            <a:xfrm>
              <a:off x="14506" y="12268"/>
              <a:ext cx="37" cy="933"/>
            </a:xfrm>
            <a:prstGeom prst="straightConnector1">
              <a:avLst/>
            </a:prstGeom>
            <a:noFill/>
            <a:ln w="254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472" name="直线箭头连接符 103"/>
            <p:cNvCxnSpPr/>
            <p:nvPr/>
          </p:nvCxnSpPr>
          <p:spPr>
            <a:xfrm>
              <a:off x="18027" y="14846"/>
              <a:ext cx="1868"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73" name="矩形 472"/>
            <p:cNvSpPr/>
            <p:nvPr/>
          </p:nvSpPr>
          <p:spPr>
            <a:xfrm>
              <a:off x="27060" y="8121"/>
              <a:ext cx="6563" cy="7976"/>
            </a:xfrm>
            <a:prstGeom prst="rect">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Helvetica Neue Medium" panose="02000503000000020004"/>
                <a:sym typeface="Helvetica Neue Medium" panose="02000503000000020004"/>
              </a:endParaRPr>
            </a:p>
          </p:txBody>
        </p:sp>
        <p:sp>
          <p:nvSpPr>
            <p:cNvPr id="475" name="矩形 474"/>
            <p:cNvSpPr/>
            <p:nvPr/>
          </p:nvSpPr>
          <p:spPr>
            <a:xfrm>
              <a:off x="26735" y="8350"/>
              <a:ext cx="6774" cy="4529"/>
            </a:xfrm>
            <a:prstGeom prst="rect">
              <a:avLst/>
            </a:prstGeom>
            <a:gradFill flip="none" rotWithShape="1">
              <a:gsLst>
                <a:gs pos="0">
                  <a:srgbClr val="0058D5">
                    <a:alpha val="0"/>
                    <a:lumMod val="98000"/>
                  </a:srgbClr>
                </a:gs>
                <a:gs pos="100000">
                  <a:srgbClr val="0058D5">
                    <a:alpha val="20000"/>
                  </a:srgbClr>
                </a:gs>
              </a:gsLst>
              <a:lin ang="16200000" scaled="1"/>
              <a:tileRect/>
            </a:gradFill>
            <a:ln w="3175" cap="flat">
              <a:gradFill flip="none" rotWithShape="1">
                <a:gsLst>
                  <a:gs pos="0">
                    <a:srgbClr val="00B0F0">
                      <a:alpha val="70000"/>
                    </a:srgbClr>
                  </a:gs>
                  <a:gs pos="100000">
                    <a:srgbClr val="00B0F0"/>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16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sp>
          <p:nvSpPr>
            <p:cNvPr id="476" name="流程图: 终止 475"/>
            <p:cNvSpPr/>
            <p:nvPr/>
          </p:nvSpPr>
          <p:spPr>
            <a:xfrm>
              <a:off x="20399" y="8642"/>
              <a:ext cx="4708" cy="72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rPr>
                <a:t>敏感订单-&gt;异常识别</a:t>
              </a:r>
              <a:endPar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endParaRPr>
            </a:p>
          </p:txBody>
        </p:sp>
        <p:cxnSp>
          <p:nvCxnSpPr>
            <p:cNvPr id="498" name="直线箭头连接符 140"/>
            <p:cNvCxnSpPr/>
            <p:nvPr/>
          </p:nvCxnSpPr>
          <p:spPr>
            <a:xfrm>
              <a:off x="22892" y="12830"/>
              <a:ext cx="0" cy="1417"/>
            </a:xfrm>
            <a:prstGeom prst="straightConnector1">
              <a:avLst/>
            </a:prstGeom>
            <a:noFill/>
            <a:ln w="254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499" name="肘形连接符 498"/>
            <p:cNvCxnSpPr>
              <a:stCxn id="496" idx="3"/>
              <a:endCxn id="502" idx="1"/>
            </p:cNvCxnSpPr>
            <p:nvPr/>
          </p:nvCxnSpPr>
          <p:spPr>
            <a:xfrm flipH="1" flipV="1">
              <a:off x="33091" y="8640"/>
              <a:ext cx="3027" cy="1491"/>
            </a:xfrm>
            <a:prstGeom prst="bentConnector5">
              <a:avLst>
                <a:gd name="adj1" fmla="val -12389"/>
                <a:gd name="adj2" fmla="val 50771"/>
                <a:gd name="adj3" fmla="val 112389"/>
              </a:avLst>
            </a:prstGeom>
            <a:noFill/>
            <a:ln w="254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500" name="流程图: 终止 499"/>
            <p:cNvSpPr/>
            <p:nvPr/>
          </p:nvSpPr>
          <p:spPr>
            <a:xfrm>
              <a:off x="28239" y="8649"/>
              <a:ext cx="4251" cy="725"/>
            </a:xfrm>
            <a:prstGeom prst="flowChartTerminator">
              <a:avLst/>
            </a:prstGeom>
            <a:solidFill>
              <a:srgbClr val="2E74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0">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825500">
                <a:lnSpc>
                  <a:spcPct val="100000"/>
                </a:lnSpc>
                <a:defRPr/>
              </a:pPr>
              <a:r>
                <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rPr>
                <a:t>行后审批-异常处理</a:t>
              </a:r>
              <a:endParaRPr kumimoji="0" lang="zh-CN" altLang="en-US" sz="2000" b="0" noProof="0" dirty="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08" name="矩形 507"/>
            <p:cNvSpPr/>
            <p:nvPr/>
          </p:nvSpPr>
          <p:spPr>
            <a:xfrm>
              <a:off x="26760" y="13201"/>
              <a:ext cx="6774" cy="2570"/>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1600" b="0" kern="1200" noProof="0">
                <a:solidFill>
                  <a:prstClr val="white"/>
                </a:solidFill>
                <a:uLnTx/>
                <a:latin typeface="FZLanTingHeiS-M-GB" panose="02000000000000000000" pitchFamily="2" charset="-122"/>
                <a:ea typeface="FZLanTingHeiS-M-GB" panose="02000000000000000000" pitchFamily="2" charset="-122"/>
                <a:sym typeface="Helvetica Neue Medium" panose="02000503000000020004"/>
              </a:endParaRPr>
            </a:p>
          </p:txBody>
        </p:sp>
        <p:cxnSp>
          <p:nvCxnSpPr>
            <p:cNvPr id="527" name="直线箭头连接符 169"/>
            <p:cNvCxnSpPr>
              <a:stCxn id="502" idx="0"/>
              <a:endCxn id="506" idx="2"/>
            </p:cNvCxnSpPr>
            <p:nvPr/>
          </p:nvCxnSpPr>
          <p:spPr>
            <a:xfrm flipV="1">
              <a:off x="35833" y="7671"/>
              <a:ext cx="280" cy="45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36" name="直线箭头连接符 184"/>
            <p:cNvCxnSpPr/>
            <p:nvPr/>
          </p:nvCxnSpPr>
          <p:spPr>
            <a:xfrm>
              <a:off x="29011" y="10741"/>
              <a:ext cx="0" cy="187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37" name="文本框 536"/>
            <p:cNvSpPr txBox="1"/>
            <p:nvPr/>
          </p:nvSpPr>
          <p:spPr>
            <a:xfrm>
              <a:off x="28771" y="11636"/>
              <a:ext cx="1191" cy="811"/>
            </a:xfrm>
            <a:prstGeom prst="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微软雅黑"/>
                </a:rPr>
                <a:t>申诉</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微软雅黑"/>
              </a:endParaRPr>
            </a:p>
          </p:txBody>
        </p:sp>
        <p:cxnSp>
          <p:nvCxnSpPr>
            <p:cNvPr id="538" name="直线箭头连接符 188"/>
            <p:cNvCxnSpPr/>
            <p:nvPr/>
          </p:nvCxnSpPr>
          <p:spPr>
            <a:xfrm flipH="1" flipV="1">
              <a:off x="28239" y="10724"/>
              <a:ext cx="19" cy="187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44" name="左大括号 543"/>
            <p:cNvSpPr/>
            <p:nvPr/>
          </p:nvSpPr>
          <p:spPr>
            <a:xfrm rot="5400000">
              <a:off x="26269" y="-550"/>
              <a:ext cx="276" cy="14173"/>
            </a:xfrm>
            <a:prstGeom prst="leftBrace">
              <a:avLst>
                <a:gd name="adj1" fmla="val 87902"/>
                <a:gd name="adj2" fmla="val 50000"/>
              </a:avLst>
            </a:prstGeom>
          </p:spPr>
          <p:style>
            <a:lnRef idx="2">
              <a:schemeClr val="accent1"/>
            </a:lnRef>
            <a:fillRef idx="0">
              <a:srgbClr val="FFFFFF"/>
            </a:fillRef>
            <a:effectRef idx="0">
              <a:srgbClr val="FFFFFF"/>
            </a:effectRef>
            <a:fontRef idx="minor">
              <a:schemeClr val="tx1"/>
            </a:fontRef>
          </p:style>
          <p:txBody>
            <a:bodyPr rot="0" spcFirstLastPara="1" vertOverflow="overflow" horzOverflow="overflow" vert="horz" wrap="square" lIns="91439" tIns="45719" rIns="91439" bIns="45719" numCol="1" spcCol="38100" rtlCol="0" anchor="t">
              <a:noAutofit/>
            </a:bodyPr>
            <a:lstStyle/>
            <a:p>
              <a:pPr algn="l" defTabSz="914400" latinLnBrk="1"/>
              <a:endParaRPr lang="zh-CN" altLang="en-US" sz="1800">
                <a:solidFill>
                  <a:schemeClr val="bg1"/>
                </a:solidFill>
                <a:latin typeface="方正兰亭黑简体" panose="02000000000000000000" charset="-122"/>
                <a:ea typeface="方正兰亭黑简体" panose="02000000000000000000" charset="-122"/>
                <a:sym typeface="微软雅黑"/>
              </a:endParaRPr>
            </a:p>
          </p:txBody>
        </p:sp>
        <p:sp>
          <p:nvSpPr>
            <p:cNvPr id="545" name="矩形 544"/>
            <p:cNvSpPr/>
            <p:nvPr/>
          </p:nvSpPr>
          <p:spPr>
            <a:xfrm>
              <a:off x="2050" y="16793"/>
              <a:ext cx="31573" cy="2445"/>
            </a:xfrm>
            <a:prstGeom prst="rect">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a:p>
              <a:pPr lvl="0" algn="ctr" defTabSz="3041015" hangingPunct="1">
                <a:defRPr/>
              </a:pPr>
              <a:r>
                <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rPr>
                <a:t>便捷对账</a:t>
              </a:r>
              <a:endParaRPr kumimoji="1" lang="zh-CN" altLang="en-US" sz="320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a:p>
              <a:pPr lvl="0" algn="ctr" defTabSz="3041015" hangingPunct="1">
                <a:defRPr/>
              </a:pPr>
              <a:r>
                <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rPr>
                <a:t>自定义模板、账单接口、多级账单拆分</a:t>
              </a:r>
              <a:endPar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a:p>
              <a:pPr lvl="0" algn="ctr" defTabSz="3041015" hangingPunct="1">
                <a:defRPr/>
              </a:pPr>
              <a:endParaRPr kumimoji="1" lang="zh-CN" altLang="en-US" sz="2800" b="0" kern="1200" noProof="0" dirty="0">
                <a:solidFill>
                  <a:prstClr val="white"/>
                </a:solidFill>
                <a:effectLst>
                  <a:outerShdw blurRad="88900" dist="38100" dir="2700000" algn="tl" rotWithShape="0">
                    <a:prstClr val="black">
                      <a:alpha val="14000"/>
                    </a:prstClr>
                  </a:outerShdw>
                </a:effectLst>
                <a:uLnTx/>
                <a:latin typeface="FZLanTingHeiS-M-GB" panose="02000000000000000000" pitchFamily="2" charset="-122"/>
                <a:ea typeface="FZLanTingHeiS-M-GB" panose="02000000000000000000" pitchFamily="2" charset="-122"/>
                <a:sym typeface="+mn-ea"/>
              </a:endParaRPr>
            </a:p>
          </p:txBody>
        </p:sp>
        <p:grpSp>
          <p:nvGrpSpPr>
            <p:cNvPr id="552" name="组合 551"/>
            <p:cNvGrpSpPr/>
            <p:nvPr/>
          </p:nvGrpSpPr>
          <p:grpSpPr>
            <a:xfrm>
              <a:off x="19510" y="9763"/>
              <a:ext cx="6491" cy="2021"/>
              <a:chOff x="11252" y="9763"/>
              <a:chExt cx="6491" cy="2021"/>
            </a:xfrm>
          </p:grpSpPr>
          <p:sp>
            <p:nvSpPr>
              <p:cNvPr id="553" name="矩形 552"/>
              <p:cNvSpPr/>
              <p:nvPr/>
            </p:nvSpPr>
            <p:spPr>
              <a:xfrm>
                <a:off x="11252"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价格差</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54" name="矩形 553"/>
              <p:cNvSpPr/>
              <p:nvPr/>
            </p:nvSpPr>
            <p:spPr>
              <a:xfrm>
                <a:off x="13493"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里程差</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55" name="矩形 554"/>
              <p:cNvSpPr/>
              <p:nvPr/>
            </p:nvSpPr>
            <p:spPr>
              <a:xfrm>
                <a:off x="15694" y="9763"/>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附加费</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56" name="矩形 555"/>
              <p:cNvSpPr/>
              <p:nvPr/>
            </p:nvSpPr>
            <p:spPr>
              <a:xfrm>
                <a:off x="11252" y="1099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大额</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57" name="矩形 556"/>
              <p:cNvSpPr/>
              <p:nvPr/>
            </p:nvSpPr>
            <p:spPr>
              <a:xfrm>
                <a:off x="13493" y="1099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发单间隔</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58" name="矩形 557"/>
              <p:cNvSpPr/>
              <p:nvPr/>
            </p:nvSpPr>
            <p:spPr>
              <a:xfrm>
                <a:off x="15694" y="10998"/>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上</a:t>
                </a:r>
                <a:r>
                  <a:rPr kumimoji="1" lang="en-US" altLang="zh-CN" sz="1800" b="0" kern="1200" noProof="0">
                    <a:solidFill>
                      <a:prstClr val="white"/>
                    </a:solidFill>
                    <a:uLnTx/>
                    <a:latin typeface="FZLanTingHeiS-M-GB" panose="02000000000000000000" pitchFamily="2" charset="-122"/>
                    <a:ea typeface="FZLanTingHeiS-M-GB" panose="02000000000000000000" pitchFamily="2" charset="-122"/>
                    <a:sym typeface="微软雅黑"/>
                  </a:rPr>
                  <a:t>/</a:t>
                </a: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下车</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地点</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grpSp>
        <p:sp>
          <p:nvSpPr>
            <p:cNvPr id="559" name="矩形 558"/>
            <p:cNvSpPr/>
            <p:nvPr/>
          </p:nvSpPr>
          <p:spPr>
            <a:xfrm>
              <a:off x="11252" y="14425"/>
              <a:ext cx="2049" cy="942"/>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未上车</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0" name="矩形 559"/>
            <p:cNvSpPr/>
            <p:nvPr/>
          </p:nvSpPr>
          <p:spPr>
            <a:xfrm>
              <a:off x="13493" y="14425"/>
              <a:ext cx="2049" cy="942"/>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绕路</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1" name="矩形 560"/>
            <p:cNvSpPr/>
            <p:nvPr/>
          </p:nvSpPr>
          <p:spPr>
            <a:xfrm>
              <a:off x="15664" y="14425"/>
              <a:ext cx="2257" cy="942"/>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提前开始</a:t>
              </a:r>
              <a:r>
                <a:rPr kumimoji="1" lang="en-US" altLang="zh-CN" sz="1800" b="0" kern="1200" noProof="0">
                  <a:solidFill>
                    <a:prstClr val="white"/>
                  </a:solidFill>
                  <a:uLnTx/>
                  <a:latin typeface="FZLanTingHeiS-M-GB" panose="02000000000000000000" pitchFamily="2" charset="-122"/>
                  <a:ea typeface="FZLanTingHeiS-M-GB" panose="02000000000000000000" pitchFamily="2" charset="-122"/>
                  <a:sym typeface="微软雅黑"/>
                </a:rPr>
                <a:t>/</a:t>
              </a: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结束计费</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2" name="矩形 561"/>
            <p:cNvSpPr/>
            <p:nvPr/>
          </p:nvSpPr>
          <p:spPr>
            <a:xfrm>
              <a:off x="20740" y="14245"/>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员工感知</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3" name="矩形 562"/>
            <p:cNvSpPr/>
            <p:nvPr/>
          </p:nvSpPr>
          <p:spPr>
            <a:xfrm>
              <a:off x="22981" y="14245"/>
              <a:ext cx="2049" cy="786"/>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员工确认</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6" name="矩形 565"/>
            <p:cNvSpPr/>
            <p:nvPr/>
          </p:nvSpPr>
          <p:spPr>
            <a:xfrm>
              <a:off x="30374" y="9818"/>
              <a:ext cx="2657" cy="811"/>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员工支付</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68" name="左箭头 567"/>
            <p:cNvSpPr/>
            <p:nvPr>
              <p:custDataLst>
                <p:tags r:id="rId2"/>
              </p:custDataLst>
            </p:nvPr>
          </p:nvSpPr>
          <p:spPr>
            <a:xfrm rot="16200000">
              <a:off x="14062" y="12447"/>
              <a:ext cx="942" cy="422"/>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569" name="肘形连接符 568"/>
            <p:cNvCxnSpPr/>
            <p:nvPr/>
          </p:nvCxnSpPr>
          <p:spPr>
            <a:xfrm rot="10800000" flipV="1">
              <a:off x="5017" y="9275"/>
              <a:ext cx="20" cy="5815"/>
            </a:xfrm>
            <a:prstGeom prst="bentConnector3">
              <a:avLst>
                <a:gd name="adj1" fmla="val 10427685"/>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570" name="直线连接符 46"/>
            <p:cNvCxnSpPr/>
            <p:nvPr/>
          </p:nvCxnSpPr>
          <p:spPr>
            <a:xfrm flipH="1">
              <a:off x="3099" y="12155"/>
              <a:ext cx="2068" cy="8"/>
            </a:xfrm>
            <a:prstGeom prst="line">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571" name="肘形连接符 570"/>
            <p:cNvCxnSpPr/>
            <p:nvPr/>
          </p:nvCxnSpPr>
          <p:spPr>
            <a:xfrm>
              <a:off x="7255" y="9305"/>
              <a:ext cx="20" cy="5815"/>
            </a:xfrm>
            <a:prstGeom prst="bentConnector3">
              <a:avLst>
                <a:gd name="adj1" fmla="val 8621567"/>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572" name="左箭头 571"/>
            <p:cNvSpPr/>
            <p:nvPr>
              <p:custDataLst>
                <p:tags r:id="rId3"/>
              </p:custDataLst>
            </p:nvPr>
          </p:nvSpPr>
          <p:spPr>
            <a:xfrm flipH="1">
              <a:off x="9143" y="11922"/>
              <a:ext cx="1234" cy="364"/>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73" name="左箭头 572"/>
            <p:cNvSpPr/>
            <p:nvPr>
              <p:custDataLst>
                <p:tags r:id="rId4"/>
              </p:custDataLst>
            </p:nvPr>
          </p:nvSpPr>
          <p:spPr>
            <a:xfrm rot="16200000">
              <a:off x="22447" y="12497"/>
              <a:ext cx="942" cy="422"/>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74" name="左箭头 573"/>
            <p:cNvSpPr/>
            <p:nvPr>
              <p:custDataLst>
                <p:tags r:id="rId5"/>
              </p:custDataLst>
            </p:nvPr>
          </p:nvSpPr>
          <p:spPr>
            <a:xfrm flipH="1">
              <a:off x="17951" y="14425"/>
              <a:ext cx="1234" cy="364"/>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75" name="左箭头 574"/>
            <p:cNvSpPr/>
            <p:nvPr>
              <p:custDataLst>
                <p:tags r:id="rId6"/>
              </p:custDataLst>
            </p:nvPr>
          </p:nvSpPr>
          <p:spPr>
            <a:xfrm flipH="1">
              <a:off x="25499" y="14425"/>
              <a:ext cx="1234" cy="364"/>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76" name="左箭头 575"/>
            <p:cNvSpPr/>
            <p:nvPr>
              <p:custDataLst>
                <p:tags r:id="rId7"/>
              </p:custDataLst>
            </p:nvPr>
          </p:nvSpPr>
          <p:spPr>
            <a:xfrm flipH="1">
              <a:off x="29413" y="10044"/>
              <a:ext cx="1234" cy="364"/>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77" name="左箭头 576"/>
            <p:cNvSpPr/>
            <p:nvPr>
              <p:custDataLst>
                <p:tags r:id="rId8"/>
              </p:custDataLst>
            </p:nvPr>
          </p:nvSpPr>
          <p:spPr>
            <a:xfrm rot="16200000" flipH="1">
              <a:off x="27398" y="10889"/>
              <a:ext cx="942" cy="422"/>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65" name="矩形 564"/>
            <p:cNvSpPr/>
            <p:nvPr/>
          </p:nvSpPr>
          <p:spPr>
            <a:xfrm>
              <a:off x="27270" y="9813"/>
              <a:ext cx="2657" cy="811"/>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rPr>
                <a:t>驳回待支付</a:t>
              </a:r>
              <a:endParaRPr kumimoji="1" lang="zh-CN" altLang="en-US" sz="1800" b="0" kern="1200" noProof="0">
                <a:solidFill>
                  <a:prstClr val="white"/>
                </a:solidFill>
                <a:uLnTx/>
                <a:latin typeface="FZLanTingHeiS-M-GB" panose="02000000000000000000" pitchFamily="2" charset="-122"/>
                <a:ea typeface="FZLanTingHeiS-M-GB" panose="02000000000000000000" pitchFamily="2" charset="-122"/>
                <a:sym typeface="微软雅黑"/>
              </a:endParaRPr>
            </a:p>
          </p:txBody>
        </p:sp>
        <p:sp>
          <p:nvSpPr>
            <p:cNvPr id="539" name="文本框 538"/>
            <p:cNvSpPr txBox="1"/>
            <p:nvPr/>
          </p:nvSpPr>
          <p:spPr>
            <a:xfrm>
              <a:off x="27270" y="11636"/>
              <a:ext cx="1191" cy="811"/>
            </a:xfrm>
            <a:prstGeom prst="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600" dirty="0">
                  <a:latin typeface="方正兰亭黑简体" panose="02000000000000000000" charset="-122"/>
                  <a:ea typeface="方正兰亭黑简体" panose="02000000000000000000" charset="-122"/>
                  <a:cs typeface="方正兰亭黑简体" panose="02000000000000000000" charset="-122"/>
                  <a:sym typeface="微软雅黑"/>
                </a:rPr>
                <a:t>驳回</a:t>
              </a:r>
              <a:endParaRPr lang="zh-CN" altLang="en-US" sz="1600" dirty="0">
                <a:latin typeface="方正兰亭黑简体" panose="02000000000000000000" charset="-122"/>
                <a:ea typeface="方正兰亭黑简体" panose="02000000000000000000" charset="-122"/>
                <a:cs typeface="方正兰亭黑简体" panose="02000000000000000000" charset="-122"/>
                <a:sym typeface="微软雅黑"/>
              </a:endParaRPr>
            </a:p>
          </p:txBody>
        </p:sp>
        <p:sp>
          <p:nvSpPr>
            <p:cNvPr id="579" name="左箭头 578"/>
            <p:cNvSpPr/>
            <p:nvPr>
              <p:custDataLst>
                <p:tags r:id="rId9"/>
              </p:custDataLst>
            </p:nvPr>
          </p:nvSpPr>
          <p:spPr>
            <a:xfrm rot="5400000" flipH="1">
              <a:off x="28918" y="10939"/>
              <a:ext cx="942" cy="422"/>
            </a:xfrm>
            <a:prstGeom prst="leftArrow">
              <a:avLst/>
            </a:prstGeom>
            <a:gradFill>
              <a:gsLst>
                <a:gs pos="0">
                  <a:srgbClr val="0055CE">
                    <a:alpha val="0"/>
                  </a:srgbClr>
                </a:gs>
                <a:gs pos="84000">
                  <a:srgbClr val="0056D0"/>
                </a:gs>
              </a:gsLst>
              <a:lin ang="108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80" name="矩形 579"/>
            <p:cNvSpPr/>
            <p:nvPr/>
          </p:nvSpPr>
          <p:spPr>
            <a:xfrm>
              <a:off x="28450" y="13611"/>
              <a:ext cx="3394" cy="812"/>
            </a:xfrm>
            <a:prstGeom prst="rect">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1800" b="0" kern="1200" noProof="0">
                  <a:solidFill>
                    <a:prstClr val="white"/>
                  </a:solidFill>
                  <a:uLnTx/>
                  <a:latin typeface="方正兰亭黑简体" panose="02000000000000000000" charset="-122"/>
                  <a:ea typeface="方正兰亭黑简体" panose="02000000000000000000" charset="-122"/>
                  <a:sym typeface="微软雅黑"/>
                </a:rPr>
                <a:t>审批处理</a:t>
              </a:r>
              <a:endParaRPr kumimoji="1" lang="zh-CN" altLang="en-US" sz="1800" b="0" kern="1200" noProof="0">
                <a:solidFill>
                  <a:prstClr val="white"/>
                </a:solidFill>
                <a:uLnTx/>
                <a:latin typeface="方正兰亭黑简体" panose="02000000000000000000" charset="-122"/>
                <a:ea typeface="方正兰亭黑简体" panose="02000000000000000000" charset="-122"/>
                <a:sym typeface="微软雅黑"/>
              </a:endParaRPr>
            </a:p>
          </p:txBody>
        </p:sp>
        <p:sp>
          <p:nvSpPr>
            <p:cNvPr id="582" name="文本框 581"/>
            <p:cNvSpPr txBox="1"/>
            <p:nvPr/>
          </p:nvSpPr>
          <p:spPr>
            <a:xfrm>
              <a:off x="28450" y="14575"/>
              <a:ext cx="3394" cy="812"/>
            </a:xfrm>
            <a:prstGeom prst="rect">
              <a:avLst/>
            </a:prstGeom>
            <a:gradFill>
              <a:gsLst>
                <a:gs pos="15000">
                  <a:srgbClr val="7030A0">
                    <a:alpha val="34000"/>
                  </a:srgbClr>
                </a:gs>
                <a:gs pos="100000">
                  <a:srgbClr val="7030A0">
                    <a:alpha val="54000"/>
                  </a:srgbClr>
                </a:gs>
              </a:gsLst>
              <a:lin ang="5400000" scaled="0"/>
            </a:gradFill>
            <a:ln w="6350">
              <a:gradFill>
                <a:gsLst>
                  <a:gs pos="0">
                    <a:srgbClr val="7030A0">
                      <a:alpha val="10000"/>
                    </a:srgbClr>
                  </a:gs>
                  <a:gs pos="100000">
                    <a:srgbClr val="7030A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1202" tIns="151202" rIns="151202" bIns="151202" numCol="1" spcCol="0" rtlCol="0" fromWordArt="0" anchor="t" anchorCtr="0" forceAA="0" compatLnSpc="1">
              <a:noAutofit/>
            </a:bodyPr>
            <a:lstStyle>
              <a:defPPr>
                <a:defRPr lang="zh-CN"/>
              </a:defPPr>
              <a:lvl1pPr algn="ctr" defTabSz="3041015">
                <a:lnSpc>
                  <a:spcPct val="90000"/>
                </a:lnSpc>
                <a:defRPr kumimoji="1" sz="2400" b="1">
                  <a:solidFill>
                    <a:schemeClr val="bg1"/>
                  </a:solidFill>
                  <a:latin typeface="华康金刚黑" panose="020B0400000000000000" charset="-122"/>
                  <a:ea typeface="华康金刚黑" panose="020B0400000000000000"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r>
                <a:rPr lang="zh-CN" altLang="en-US" sz="1800" dirty="0">
                  <a:latin typeface="方正兰亭黑简体" panose="02000000000000000000" charset="-122"/>
                  <a:ea typeface="方正兰亭黑简体" panose="02000000000000000000" charset="-122"/>
                  <a:cs typeface="方正兰亭黑简体" panose="02000000000000000000" charset="-122"/>
                  <a:sym typeface="微软雅黑"/>
                </a:rPr>
                <a:t>异常判断</a:t>
              </a:r>
              <a:endParaRPr lang="zh-CN" altLang="en-US" sz="1800" dirty="0">
                <a:latin typeface="方正兰亭黑简体" panose="02000000000000000000" charset="-122"/>
                <a:ea typeface="方正兰亭黑简体" panose="02000000000000000000" charset="-122"/>
                <a:cs typeface="方正兰亭黑简体" panose="02000000000000000000" charset="-122"/>
                <a:sym typeface="微软雅黑"/>
              </a:endParaRPr>
            </a:p>
          </p:txBody>
        </p:sp>
        <p:cxnSp>
          <p:nvCxnSpPr>
            <p:cNvPr id="584" name="直线箭头连接符 69"/>
            <p:cNvCxnSpPr/>
            <p:nvPr/>
          </p:nvCxnSpPr>
          <p:spPr>
            <a:xfrm flipV="1">
              <a:off x="2080" y="5856"/>
              <a:ext cx="0" cy="10937"/>
            </a:xfrm>
            <a:prstGeom prst="straightConnector1">
              <a:avLst/>
            </a:prstGeom>
          </p:spPr>
          <p:style>
            <a:lnRef idx="2">
              <a:schemeClr val="accent5"/>
            </a:lnRef>
            <a:fillRef idx="0">
              <a:schemeClr val="accent5"/>
            </a:fillRef>
            <a:effectRef idx="1">
              <a:schemeClr val="accent5"/>
            </a:effectRef>
            <a:fontRef idx="minor">
              <a:schemeClr val="tx1"/>
            </a:fontRef>
          </p:style>
        </p:cxnSp>
        <p:cxnSp>
          <p:nvCxnSpPr>
            <p:cNvPr id="585" name="直线箭头连接符 69"/>
            <p:cNvCxnSpPr/>
            <p:nvPr/>
          </p:nvCxnSpPr>
          <p:spPr>
            <a:xfrm flipV="1">
              <a:off x="33593" y="5752"/>
              <a:ext cx="0" cy="11041"/>
            </a:xfrm>
            <a:prstGeom prst="straightConnector1">
              <a:avLst/>
            </a:prstGeom>
          </p:spPr>
          <p:style>
            <a:lnRef idx="2">
              <a:schemeClr val="accent5"/>
            </a:lnRef>
            <a:fillRef idx="0">
              <a:schemeClr val="accent5"/>
            </a:fillRef>
            <a:effectRef idx="1">
              <a:schemeClr val="accent5"/>
            </a:effectRef>
            <a:fontRef idx="minor">
              <a:schemeClr val="tx1"/>
            </a:fontRef>
          </p:style>
        </p:cxnSp>
        <p:cxnSp>
          <p:nvCxnSpPr>
            <p:cNvPr id="586" name="直线箭头连接符 69"/>
            <p:cNvCxnSpPr/>
            <p:nvPr/>
          </p:nvCxnSpPr>
          <p:spPr>
            <a:xfrm flipV="1">
              <a:off x="10995" y="8649"/>
              <a:ext cx="0" cy="7137"/>
            </a:xfrm>
            <a:prstGeom prst="straightConnector1">
              <a:avLst/>
            </a:prstGeom>
          </p:spPr>
          <p:style>
            <a:lnRef idx="2">
              <a:schemeClr val="accent5"/>
            </a:lnRef>
            <a:fillRef idx="0">
              <a:schemeClr val="accent5"/>
            </a:fillRef>
            <a:effectRef idx="1">
              <a:schemeClr val="accent5"/>
            </a:effectRef>
            <a:fontRef idx="minor">
              <a:schemeClr val="tx1"/>
            </a:fontRef>
          </p:style>
        </p:cxnSp>
        <p:cxnSp>
          <p:nvCxnSpPr>
            <p:cNvPr id="587" name="直线箭头连接符 69"/>
            <p:cNvCxnSpPr/>
            <p:nvPr/>
          </p:nvCxnSpPr>
          <p:spPr>
            <a:xfrm flipV="1">
              <a:off x="26206" y="8549"/>
              <a:ext cx="0" cy="7137"/>
            </a:xfrm>
            <a:prstGeom prst="straightConnector1">
              <a:avLst/>
            </a:prstGeom>
          </p:spPr>
          <p:style>
            <a:lnRef idx="2">
              <a:schemeClr val="accent5"/>
            </a:lnRef>
            <a:fillRef idx="0">
              <a:schemeClr val="accent5"/>
            </a:fillRef>
            <a:effectRef idx="1">
              <a:schemeClr val="accent5"/>
            </a:effectRef>
            <a:fontRef idx="minor">
              <a:schemeClr val="tx1"/>
            </a:fontRef>
          </p:style>
        </p:cxnSp>
      </p:grpSp>
      <p:pic>
        <p:nvPicPr>
          <p:cNvPr id="185" name="图像" descr="图像"/>
          <p:cNvPicPr>
            <a:picLocks noChangeAspect="1"/>
          </p:cNvPicPr>
          <p:nvPr/>
        </p:nvPicPr>
        <p:blipFill>
          <a:blip r:embed="rId10"/>
          <a:stretch>
            <a:fillRect/>
          </a:stretch>
        </p:blipFill>
        <p:spPr>
          <a:xfrm>
            <a:off x="20052836" y="555425"/>
            <a:ext cx="3581400" cy="609600"/>
          </a:xfrm>
          <a:prstGeom prst="rect">
            <a:avLst/>
          </a:prstGeom>
          <a:ln w="3175">
            <a:miter lim="4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dissolve">
                                      <p:cBhvr>
                                        <p:cTn id="7" dur="5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0"/>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sp>
        <p:nvSpPr>
          <p:cNvPr id="4" name="矩形 3"/>
          <p:cNvSpPr/>
          <p:nvPr/>
        </p:nvSpPr>
        <p:spPr>
          <a:xfrm>
            <a:off x="1237023" y="748224"/>
            <a:ext cx="15113000" cy="1024890"/>
          </a:xfrm>
          <a:prstGeom prst="rect">
            <a:avLst/>
          </a:prstGeom>
          <a:ln w="12700">
            <a:miter lim="400000"/>
          </a:ln>
        </p:spPr>
        <p:txBody>
          <a:bodyPr wrap="square" lIns="50800" tIns="50800" rIns="50800" bIns="50800">
            <a:spAutoFit/>
          </a:bodyPr>
          <a:lstStyle/>
          <a:p>
            <a:pPr algn="l"/>
            <a:r>
              <a:rPr lang="zh-CN" altLang="en-US" sz="6000" dirty="0">
                <a:solidFill>
                  <a:schemeClr val="bg1"/>
                </a:solidFill>
                <a:latin typeface="方正兰亭粗黑简体" panose="02000000000000000000" charset="-122"/>
                <a:ea typeface="方正兰亭粗黑简体" panose="02000000000000000000" charset="-122"/>
              </a:rPr>
              <a:t>问题订单，对违规用车智能化监测</a:t>
            </a:r>
            <a:endParaRPr lang="zh-CN" altLang="en-US" sz="6000" dirty="0">
              <a:solidFill>
                <a:schemeClr val="bg1"/>
              </a:solidFill>
              <a:latin typeface="方正兰亭粗黑简体" panose="02000000000000000000" charset="-122"/>
              <a:ea typeface="方正兰亭粗黑简体" panose="02000000000000000000" charset="-122"/>
            </a:endParaRPr>
          </a:p>
        </p:txBody>
      </p:sp>
      <p:grpSp>
        <p:nvGrpSpPr>
          <p:cNvPr id="96" name="组合 95"/>
          <p:cNvGrpSpPr/>
          <p:nvPr/>
        </p:nvGrpSpPr>
        <p:grpSpPr>
          <a:xfrm>
            <a:off x="4936808" y="11276965"/>
            <a:ext cx="14510385" cy="1194435"/>
            <a:chOff x="7446" y="17759"/>
            <a:chExt cx="22851" cy="1881"/>
          </a:xfrm>
        </p:grpSpPr>
        <p:sp>
          <p:nvSpPr>
            <p:cNvPr id="171" name="椭圆 170"/>
            <p:cNvSpPr/>
            <p:nvPr/>
          </p:nvSpPr>
          <p:spPr>
            <a:xfrm>
              <a:off x="7446" y="17759"/>
              <a:ext cx="1861" cy="1861"/>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endParaRPr kumimoji="1" lang="zh-CN" altLang="en-US" sz="2600" b="0" kern="1200" noProof="0" dirty="0">
                <a:solidFill>
                  <a:prstClr val="white"/>
                </a:solidFill>
                <a:uLnTx/>
                <a:latin typeface="方正兰亭黑简体" panose="02000000000000000000" charset="-122"/>
                <a:ea typeface="方正兰亭黑简体" panose="02000000000000000000" charset="-122"/>
                <a:sym typeface="+mn-ea"/>
              </a:endParaRPr>
            </a:p>
          </p:txBody>
        </p:sp>
        <p:sp>
          <p:nvSpPr>
            <p:cNvPr id="172" name="iconfont-11607-6353292"/>
            <p:cNvSpPr>
              <a:spLocks noChangeAspect="1"/>
            </p:cNvSpPr>
            <p:nvPr/>
          </p:nvSpPr>
          <p:spPr>
            <a:xfrm>
              <a:off x="7876" y="18189"/>
              <a:ext cx="1002" cy="1002"/>
            </a:xfrm>
            <a:custGeom>
              <a:avLst/>
              <a:gdLst>
                <a:gd name="T0" fmla="*/ 9600 w 11200"/>
                <a:gd name="T1" fmla="*/ 9600 h 11200"/>
                <a:gd name="T2" fmla="*/ 11200 w 11200"/>
                <a:gd name="T3" fmla="*/ 9600 h 11200"/>
                <a:gd name="T4" fmla="*/ 11200 w 11200"/>
                <a:gd name="T5" fmla="*/ 11200 h 11200"/>
                <a:gd name="T6" fmla="*/ 0 w 11200"/>
                <a:gd name="T7" fmla="*/ 11200 h 11200"/>
                <a:gd name="T8" fmla="*/ 0 w 11200"/>
                <a:gd name="T9" fmla="*/ 9600 h 11200"/>
                <a:gd name="T10" fmla="*/ 1600 w 11200"/>
                <a:gd name="T11" fmla="*/ 9600 h 11200"/>
                <a:gd name="T12" fmla="*/ 1600 w 11200"/>
                <a:gd name="T13" fmla="*/ 4000 h 11200"/>
                <a:gd name="T14" fmla="*/ 5600 w 11200"/>
                <a:gd name="T15" fmla="*/ 0 h 11200"/>
                <a:gd name="T16" fmla="*/ 9600 w 11200"/>
                <a:gd name="T17" fmla="*/ 4000 h 11200"/>
                <a:gd name="T18" fmla="*/ 9600 w 11200"/>
                <a:gd name="T19" fmla="*/ 9600 h 11200"/>
                <a:gd name="T20" fmla="*/ 5178 w 11200"/>
                <a:gd name="T21" fmla="*/ 4237 h 11200"/>
                <a:gd name="T22" fmla="*/ 7008 w 11200"/>
                <a:gd name="T23" fmla="*/ 1600 h 11200"/>
                <a:gd name="T24" fmla="*/ 5675 w 11200"/>
                <a:gd name="T25" fmla="*/ 1600 h 11200"/>
                <a:gd name="T26" fmla="*/ 3011 w 11200"/>
                <a:gd name="T27" fmla="*/ 5428 h 11200"/>
                <a:gd name="T28" fmla="*/ 4121 w 11200"/>
                <a:gd name="T29" fmla="*/ 5436 h 11200"/>
                <a:gd name="T30" fmla="*/ 4121 w 11200"/>
                <a:gd name="T31" fmla="*/ 5437 h 11200"/>
                <a:gd name="T32" fmla="*/ 5950 w 11200"/>
                <a:gd name="T33" fmla="*/ 5437 h 11200"/>
                <a:gd name="T34" fmla="*/ 4118 w 11200"/>
                <a:gd name="T35" fmla="*/ 8068 h 11200"/>
                <a:gd name="T36" fmla="*/ 5452 w 11200"/>
                <a:gd name="T37" fmla="*/ 8076 h 11200"/>
                <a:gd name="T38" fmla="*/ 8114 w 11200"/>
                <a:gd name="T39" fmla="*/ 4244 h 11200"/>
                <a:gd name="T40" fmla="*/ 8121 w 11200"/>
                <a:gd name="T41" fmla="*/ 4237 h 11200"/>
                <a:gd name="T42" fmla="*/ 5176 w 11200"/>
                <a:gd name="T43" fmla="*/ 4237 h 11200"/>
                <a:gd name="T44" fmla="*/ 5178 w 11200"/>
                <a:gd name="T45" fmla="*/ 4237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00" h="11200">
                  <a:moveTo>
                    <a:pt x="9600" y="9600"/>
                  </a:moveTo>
                  <a:lnTo>
                    <a:pt x="11200" y="9600"/>
                  </a:lnTo>
                  <a:lnTo>
                    <a:pt x="11200" y="11200"/>
                  </a:lnTo>
                  <a:lnTo>
                    <a:pt x="0" y="11200"/>
                  </a:lnTo>
                  <a:lnTo>
                    <a:pt x="0" y="9600"/>
                  </a:lnTo>
                  <a:lnTo>
                    <a:pt x="1600" y="9600"/>
                  </a:lnTo>
                  <a:lnTo>
                    <a:pt x="1600" y="4000"/>
                  </a:lnTo>
                  <a:cubicBezTo>
                    <a:pt x="1600" y="1791"/>
                    <a:pt x="3391" y="0"/>
                    <a:pt x="5600" y="0"/>
                  </a:cubicBezTo>
                  <a:cubicBezTo>
                    <a:pt x="7809" y="0"/>
                    <a:pt x="9600" y="1791"/>
                    <a:pt x="9600" y="4000"/>
                  </a:cubicBezTo>
                  <a:lnTo>
                    <a:pt x="9600" y="9600"/>
                  </a:lnTo>
                  <a:close/>
                  <a:moveTo>
                    <a:pt x="5178" y="4237"/>
                  </a:moveTo>
                  <a:lnTo>
                    <a:pt x="7008" y="1600"/>
                  </a:lnTo>
                  <a:lnTo>
                    <a:pt x="5675" y="1600"/>
                  </a:lnTo>
                  <a:lnTo>
                    <a:pt x="3011" y="5428"/>
                  </a:lnTo>
                  <a:lnTo>
                    <a:pt x="4121" y="5436"/>
                  </a:lnTo>
                  <a:lnTo>
                    <a:pt x="4121" y="5437"/>
                  </a:lnTo>
                  <a:lnTo>
                    <a:pt x="5950" y="5437"/>
                  </a:lnTo>
                  <a:lnTo>
                    <a:pt x="4118" y="8068"/>
                  </a:lnTo>
                  <a:lnTo>
                    <a:pt x="5452" y="8076"/>
                  </a:lnTo>
                  <a:lnTo>
                    <a:pt x="8114" y="4244"/>
                  </a:lnTo>
                  <a:lnTo>
                    <a:pt x="8121" y="4237"/>
                  </a:lnTo>
                  <a:lnTo>
                    <a:pt x="5176" y="4237"/>
                  </a:lnTo>
                  <a:lnTo>
                    <a:pt x="5178" y="4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chemeClr val="bg1"/>
                </a:solidFill>
                <a:latin typeface="方正兰亭黑简体" panose="02000000000000000000" charset="-122"/>
                <a:ea typeface="方正兰亭黑简体" panose="02000000000000000000" charset="-122"/>
              </a:endParaRPr>
            </a:p>
          </p:txBody>
        </p:sp>
        <p:sp>
          <p:nvSpPr>
            <p:cNvPr id="173" name="矩形 172"/>
            <p:cNvSpPr/>
            <p:nvPr/>
          </p:nvSpPr>
          <p:spPr>
            <a:xfrm>
              <a:off x="9678" y="18406"/>
              <a:ext cx="5051" cy="822"/>
            </a:xfrm>
            <a:prstGeom prst="rect">
              <a:avLst/>
            </a:prstGeom>
          </p:spPr>
          <p:txBody>
            <a:bodyPr wrap="square">
              <a:spAutoFit/>
            </a:bodyPr>
            <a:lstStyle/>
            <a:p>
              <a:pPr defTabSz="1828800" hangingPunct="1"/>
              <a:r>
                <a:rPr lang="zh-CN" altLang="en-US" sz="28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rPr>
                <a:t>问题订单的发生率</a:t>
              </a:r>
              <a:endParaRPr lang="zh-CN" altLang="en-US" sz="28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endParaRPr>
            </a:p>
          </p:txBody>
        </p:sp>
        <p:sp>
          <p:nvSpPr>
            <p:cNvPr id="174" name="curved-up-arrow_20901"/>
            <p:cNvSpPr>
              <a:spLocks noChangeAspect="1"/>
            </p:cNvSpPr>
            <p:nvPr/>
          </p:nvSpPr>
          <p:spPr>
            <a:xfrm rot="10800000" flipH="1">
              <a:off x="14729" y="17984"/>
              <a:ext cx="1177" cy="1399"/>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rgbClr val="275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chemeClr val="bg1"/>
                </a:solidFill>
                <a:latin typeface="方正兰亭黑简体" panose="02000000000000000000" charset="-122"/>
                <a:ea typeface="方正兰亭黑简体" panose="02000000000000000000" charset="-122"/>
              </a:endParaRPr>
            </a:p>
          </p:txBody>
        </p:sp>
        <p:sp>
          <p:nvSpPr>
            <p:cNvPr id="175" name="椭圆 174"/>
            <p:cNvSpPr/>
            <p:nvPr/>
          </p:nvSpPr>
          <p:spPr>
            <a:xfrm>
              <a:off x="21876" y="17779"/>
              <a:ext cx="1861" cy="1861"/>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endParaRPr kumimoji="1" lang="zh-CN" altLang="en-US" sz="2600" b="0" kern="1200" noProof="0" dirty="0">
                <a:solidFill>
                  <a:prstClr val="white"/>
                </a:solidFill>
                <a:uLnTx/>
                <a:latin typeface="方正兰亭黑简体" panose="02000000000000000000" charset="-122"/>
                <a:ea typeface="方正兰亭黑简体" panose="02000000000000000000" charset="-122"/>
                <a:sym typeface="+mn-ea"/>
              </a:endParaRPr>
            </a:p>
          </p:txBody>
        </p:sp>
        <p:sp>
          <p:nvSpPr>
            <p:cNvPr id="176" name="矩形 175"/>
            <p:cNvSpPr/>
            <p:nvPr/>
          </p:nvSpPr>
          <p:spPr>
            <a:xfrm>
              <a:off x="23097" y="18406"/>
              <a:ext cx="7200" cy="822"/>
            </a:xfrm>
            <a:prstGeom prst="rect">
              <a:avLst/>
            </a:prstGeom>
          </p:spPr>
          <p:txBody>
            <a:bodyPr wrap="square">
              <a:spAutoFit/>
            </a:bodyPr>
            <a:lstStyle/>
            <a:p>
              <a:pPr defTabSz="1828800" hangingPunct="1"/>
              <a:r>
                <a:rPr lang="zh-CN" altLang="en-US" sz="28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rPr>
                <a:t>账单的企业认可率</a:t>
              </a:r>
              <a:endParaRPr lang="zh-CN" altLang="en-US" sz="28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endParaRPr>
            </a:p>
          </p:txBody>
        </p:sp>
        <p:sp>
          <p:nvSpPr>
            <p:cNvPr id="177" name="curved-up-arrow_20901"/>
            <p:cNvSpPr>
              <a:spLocks noChangeAspect="1"/>
            </p:cNvSpPr>
            <p:nvPr/>
          </p:nvSpPr>
          <p:spPr>
            <a:xfrm rot="10800000" flipH="1" flipV="1">
              <a:off x="29032" y="17984"/>
              <a:ext cx="1177" cy="1399"/>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rgbClr val="275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chemeClr val="bg1"/>
                </a:solidFill>
                <a:latin typeface="方正兰亭黑简体" panose="02000000000000000000" charset="-122"/>
                <a:ea typeface="方正兰亭黑简体" panose="02000000000000000000" charset="-122"/>
              </a:endParaRPr>
            </a:p>
          </p:txBody>
        </p:sp>
        <p:sp>
          <p:nvSpPr>
            <p:cNvPr id="178" name="iconfont-1054-809963"/>
            <p:cNvSpPr>
              <a:spLocks noChangeAspect="1"/>
            </p:cNvSpPr>
            <p:nvPr/>
          </p:nvSpPr>
          <p:spPr>
            <a:xfrm>
              <a:off x="22258" y="18143"/>
              <a:ext cx="1097" cy="1133"/>
            </a:xfrm>
            <a:custGeom>
              <a:avLst/>
              <a:gdLst>
                <a:gd name="T0" fmla="*/ 10069 w 10816"/>
                <a:gd name="T1" fmla="*/ 4473 h 11168"/>
                <a:gd name="T2" fmla="*/ 7095 w 10816"/>
                <a:gd name="T3" fmla="*/ 4473 h 11168"/>
                <a:gd name="T4" fmla="*/ 6301 w 10816"/>
                <a:gd name="T5" fmla="*/ 0 h 11168"/>
                <a:gd name="T6" fmla="*/ 5585 w 10816"/>
                <a:gd name="T7" fmla="*/ 761 h 11168"/>
                <a:gd name="T8" fmla="*/ 3374 w 10816"/>
                <a:gd name="T9" fmla="*/ 4473 h 11168"/>
                <a:gd name="T10" fmla="*/ 3374 w 10816"/>
                <a:gd name="T11" fmla="*/ 10375 h 11168"/>
                <a:gd name="T12" fmla="*/ 4480 w 10816"/>
                <a:gd name="T13" fmla="*/ 11168 h 11168"/>
                <a:gd name="T14" fmla="*/ 8948 w 10816"/>
                <a:gd name="T15" fmla="*/ 11168 h 11168"/>
                <a:gd name="T16" fmla="*/ 9711 w 10816"/>
                <a:gd name="T17" fmla="*/ 10065 h 11168"/>
                <a:gd name="T18" fmla="*/ 10816 w 10816"/>
                <a:gd name="T19" fmla="*/ 5188 h 11168"/>
                <a:gd name="T20" fmla="*/ 10069 w 10816"/>
                <a:gd name="T21" fmla="*/ 4473 h 11168"/>
                <a:gd name="T22" fmla="*/ 10069 w 10816"/>
                <a:gd name="T23" fmla="*/ 4473 h 11168"/>
                <a:gd name="T24" fmla="*/ 2154 w 10816"/>
                <a:gd name="T25" fmla="*/ 4475 h 11168"/>
                <a:gd name="T26" fmla="*/ 373 w 10816"/>
                <a:gd name="T27" fmla="*/ 4475 h 11168"/>
                <a:gd name="T28" fmla="*/ 0 w 10816"/>
                <a:gd name="T29" fmla="*/ 4836 h 11168"/>
                <a:gd name="T30" fmla="*/ 368 w 10816"/>
                <a:gd name="T31" fmla="*/ 10789 h 11168"/>
                <a:gd name="T32" fmla="*/ 747 w 10816"/>
                <a:gd name="T33" fmla="*/ 11168 h 11168"/>
                <a:gd name="T34" fmla="*/ 2288 w 10816"/>
                <a:gd name="T35" fmla="*/ 11168 h 11168"/>
                <a:gd name="T36" fmla="*/ 2606 w 10816"/>
                <a:gd name="T37" fmla="*/ 10917 h 11168"/>
                <a:gd name="T38" fmla="*/ 2606 w 10816"/>
                <a:gd name="T39" fmla="*/ 4927 h 11168"/>
                <a:gd name="T40" fmla="*/ 2154 w 10816"/>
                <a:gd name="T41" fmla="*/ 4475 h 11168"/>
                <a:gd name="T42" fmla="*/ 2154 w 10816"/>
                <a:gd name="T43" fmla="*/ 4475 h 1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16" h="11168">
                  <a:moveTo>
                    <a:pt x="10069" y="4473"/>
                  </a:moveTo>
                  <a:lnTo>
                    <a:pt x="7095" y="4473"/>
                  </a:lnTo>
                  <a:cubicBezTo>
                    <a:pt x="8247" y="217"/>
                    <a:pt x="6301" y="0"/>
                    <a:pt x="6301" y="0"/>
                  </a:cubicBezTo>
                  <a:cubicBezTo>
                    <a:pt x="5476" y="0"/>
                    <a:pt x="5647" y="652"/>
                    <a:pt x="5585" y="761"/>
                  </a:cubicBezTo>
                  <a:cubicBezTo>
                    <a:pt x="5585" y="2842"/>
                    <a:pt x="3374" y="4473"/>
                    <a:pt x="3374" y="4473"/>
                  </a:cubicBezTo>
                  <a:lnTo>
                    <a:pt x="3374" y="10375"/>
                  </a:lnTo>
                  <a:cubicBezTo>
                    <a:pt x="3374" y="10958"/>
                    <a:pt x="4168" y="11168"/>
                    <a:pt x="4480" y="11168"/>
                  </a:cubicBezTo>
                  <a:lnTo>
                    <a:pt x="8948" y="11168"/>
                  </a:lnTo>
                  <a:cubicBezTo>
                    <a:pt x="9368" y="11168"/>
                    <a:pt x="9711" y="10065"/>
                    <a:pt x="9711" y="10065"/>
                  </a:cubicBezTo>
                  <a:cubicBezTo>
                    <a:pt x="10816" y="6306"/>
                    <a:pt x="10816" y="5188"/>
                    <a:pt x="10816" y="5188"/>
                  </a:cubicBezTo>
                  <a:cubicBezTo>
                    <a:pt x="10816" y="4411"/>
                    <a:pt x="10069" y="4473"/>
                    <a:pt x="10069" y="4473"/>
                  </a:cubicBezTo>
                  <a:close/>
                  <a:moveTo>
                    <a:pt x="10069" y="4473"/>
                  </a:moveTo>
                  <a:close/>
                  <a:moveTo>
                    <a:pt x="2154" y="4475"/>
                  </a:moveTo>
                  <a:lnTo>
                    <a:pt x="373" y="4475"/>
                  </a:lnTo>
                  <a:cubicBezTo>
                    <a:pt x="5" y="4475"/>
                    <a:pt x="0" y="4836"/>
                    <a:pt x="0" y="4836"/>
                  </a:cubicBezTo>
                  <a:lnTo>
                    <a:pt x="368" y="10789"/>
                  </a:lnTo>
                  <a:cubicBezTo>
                    <a:pt x="368" y="11168"/>
                    <a:pt x="747" y="11168"/>
                    <a:pt x="747" y="11168"/>
                  </a:cubicBezTo>
                  <a:lnTo>
                    <a:pt x="2288" y="11168"/>
                  </a:lnTo>
                  <a:cubicBezTo>
                    <a:pt x="2609" y="11168"/>
                    <a:pt x="2606" y="10917"/>
                    <a:pt x="2606" y="10917"/>
                  </a:cubicBezTo>
                  <a:lnTo>
                    <a:pt x="2606" y="4927"/>
                  </a:lnTo>
                  <a:cubicBezTo>
                    <a:pt x="2606" y="4469"/>
                    <a:pt x="2154" y="4475"/>
                    <a:pt x="2154" y="4475"/>
                  </a:cubicBezTo>
                  <a:close/>
                  <a:moveTo>
                    <a:pt x="2154" y="447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chemeClr val="bg1"/>
                </a:solidFill>
                <a:latin typeface="方正兰亭黑简体" panose="02000000000000000000" charset="-122"/>
                <a:ea typeface="方正兰亭黑简体" panose="02000000000000000000" charset="-122"/>
              </a:endParaRPr>
            </a:p>
          </p:txBody>
        </p:sp>
      </p:grpSp>
      <p:pic>
        <p:nvPicPr>
          <p:cNvPr id="36" name="图片 35"/>
          <p:cNvPicPr>
            <a:picLocks noChangeAspect="1"/>
          </p:cNvPicPr>
          <p:nvPr/>
        </p:nvPicPr>
        <p:blipFill rotWithShape="1">
          <a:blip r:embed="rId1"/>
          <a:srcRect t="12663" r="67400" b="38108"/>
          <a:stretch>
            <a:fillRect/>
          </a:stretch>
        </p:blipFill>
        <p:spPr>
          <a:xfrm>
            <a:off x="8203882" y="3788410"/>
            <a:ext cx="4879340" cy="2351405"/>
          </a:xfrm>
          <a:prstGeom prst="roundRect">
            <a:avLst/>
          </a:prstGeom>
          <a:effectLst>
            <a:softEdge rad="12700"/>
          </a:effectLst>
        </p:spPr>
      </p:pic>
      <p:sp>
        <p:nvSpPr>
          <p:cNvPr id="37" name="矩形 36"/>
          <p:cNvSpPr/>
          <p:nvPr/>
        </p:nvSpPr>
        <p:spPr>
          <a:xfrm>
            <a:off x="9479598" y="2236470"/>
            <a:ext cx="2327910" cy="521970"/>
          </a:xfrm>
          <a:prstGeom prst="rect">
            <a:avLst/>
          </a:prstGeom>
        </p:spPr>
        <p:txBody>
          <a:bodyPr wrap="none">
            <a:spAutoFit/>
          </a:bodyPr>
          <a:lstStyle/>
          <a:p>
            <a:r>
              <a:rPr lang="zh-CN" altLang="en-US" sz="2800" dirty="0">
                <a:solidFill>
                  <a:schemeClr val="bg1"/>
                </a:solidFill>
                <a:latin typeface="方正兰亭黑简体" panose="02000000000000000000" charset="-122"/>
                <a:ea typeface="方正兰亭黑简体" panose="02000000000000000000" charset="-122"/>
              </a:rPr>
              <a:t>发单位置异常</a:t>
            </a:r>
            <a:endParaRPr lang="zh-CN" altLang="en-US" sz="2800" dirty="0">
              <a:solidFill>
                <a:schemeClr val="bg1"/>
              </a:solidFill>
              <a:latin typeface="方正兰亭黑简体" panose="02000000000000000000" charset="-122"/>
              <a:ea typeface="方正兰亭黑简体" panose="02000000000000000000" charset="-122"/>
            </a:endParaRPr>
          </a:p>
        </p:txBody>
      </p:sp>
      <p:sp>
        <p:nvSpPr>
          <p:cNvPr id="38" name="矩形 37"/>
          <p:cNvSpPr/>
          <p:nvPr/>
        </p:nvSpPr>
        <p:spPr>
          <a:xfrm>
            <a:off x="8270875" y="2936875"/>
            <a:ext cx="4745355" cy="583565"/>
          </a:xfrm>
          <a:prstGeom prst="rect">
            <a:avLst/>
          </a:prstGeom>
        </p:spPr>
        <p:txBody>
          <a:bodyPr wrap="square">
            <a:spAutoFit/>
          </a:bodyPr>
          <a:lstStyle/>
          <a:p>
            <a:r>
              <a:rPr lang="zh-CN" altLang="en-US" sz="1600" dirty="0">
                <a:solidFill>
                  <a:schemeClr val="bg1"/>
                </a:solidFill>
                <a:latin typeface="方正兰亭黑简体" panose="02000000000000000000" charset="-122"/>
                <a:ea typeface="方正兰亭黑简体" panose="02000000000000000000" charset="-122"/>
              </a:rPr>
              <a:t>下单人发单时所处位置与上车位置发生一定距离偏移时，订单将被标记为</a:t>
            </a:r>
            <a:r>
              <a:rPr lang="zh-CN" altLang="en-US" sz="1600" dirty="0" smtClean="0">
                <a:solidFill>
                  <a:schemeClr val="bg1"/>
                </a:solidFill>
                <a:latin typeface="方正兰亭黑简体" panose="02000000000000000000" charset="-122"/>
                <a:ea typeface="方正兰亭黑简体" panose="02000000000000000000" charset="-122"/>
              </a:rPr>
              <a:t>异常。如代他人异地叫车</a:t>
            </a:r>
            <a:endParaRPr lang="zh-CN" altLang="en-US" sz="1600" dirty="0" smtClean="0">
              <a:solidFill>
                <a:schemeClr val="bg1"/>
              </a:solidFill>
              <a:latin typeface="方正兰亭黑简体" panose="02000000000000000000" charset="-122"/>
              <a:ea typeface="方正兰亭黑简体" panose="02000000000000000000" charset="-122"/>
            </a:endParaRPr>
          </a:p>
        </p:txBody>
      </p:sp>
      <p:sp>
        <p:nvSpPr>
          <p:cNvPr id="39" name="圆角矩形 38"/>
          <p:cNvSpPr/>
          <p:nvPr/>
        </p:nvSpPr>
        <p:spPr>
          <a:xfrm>
            <a:off x="8123555" y="2197735"/>
            <a:ext cx="5039995" cy="3996055"/>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sp>
        <p:nvSpPr>
          <p:cNvPr id="41" name="矩形 40"/>
          <p:cNvSpPr/>
          <p:nvPr/>
        </p:nvSpPr>
        <p:spPr>
          <a:xfrm>
            <a:off x="14947900" y="2239645"/>
            <a:ext cx="1970405" cy="521970"/>
          </a:xfrm>
          <a:prstGeom prst="rect">
            <a:avLst/>
          </a:prstGeom>
        </p:spPr>
        <p:txBody>
          <a:bodyPr wrap="none">
            <a:spAutoFit/>
          </a:bodyPr>
          <a:lstStyle/>
          <a:p>
            <a:r>
              <a:rPr lang="zh-CN" altLang="en-US" sz="2800" dirty="0">
                <a:solidFill>
                  <a:schemeClr val="bg1"/>
                </a:solidFill>
                <a:latin typeface="方正兰亭黑简体" panose="02000000000000000000" charset="-122"/>
                <a:ea typeface="方正兰亭黑简体" panose="02000000000000000000" charset="-122"/>
              </a:rPr>
              <a:t>附加费异常</a:t>
            </a:r>
            <a:endParaRPr lang="zh-CN" altLang="en-US" sz="2800" dirty="0">
              <a:solidFill>
                <a:schemeClr val="bg1"/>
              </a:solidFill>
              <a:latin typeface="方正兰亭黑简体" panose="02000000000000000000" charset="-122"/>
              <a:ea typeface="方正兰亭黑简体" panose="02000000000000000000" charset="-122"/>
            </a:endParaRPr>
          </a:p>
        </p:txBody>
      </p:sp>
      <p:sp>
        <p:nvSpPr>
          <p:cNvPr id="42" name="矩形 41"/>
          <p:cNvSpPr/>
          <p:nvPr/>
        </p:nvSpPr>
        <p:spPr>
          <a:xfrm>
            <a:off x="13520103" y="2940050"/>
            <a:ext cx="4826000" cy="583565"/>
          </a:xfrm>
          <a:prstGeom prst="rect">
            <a:avLst/>
          </a:prstGeom>
        </p:spPr>
        <p:txBody>
          <a:bodyPr wrap="square">
            <a:spAutoFit/>
          </a:bodyPr>
          <a:lstStyle/>
          <a:p>
            <a:r>
              <a:rPr lang="zh-CN" altLang="en-US" sz="1600" dirty="0">
                <a:solidFill>
                  <a:schemeClr val="bg1"/>
                </a:solidFill>
                <a:latin typeface="方正兰亭黑简体" panose="02000000000000000000" charset="-122"/>
                <a:ea typeface="方正兰亭黑简体" panose="02000000000000000000" charset="-122"/>
              </a:rPr>
              <a:t>附加费由过桥费、停车费、高速费等组成。同时超出定义的金额及比例时，订单将被标记为异常。</a:t>
            </a:r>
            <a:endParaRPr lang="zh-CN" altLang="en-US" sz="1600" dirty="0">
              <a:solidFill>
                <a:schemeClr val="bg1"/>
              </a:solidFill>
              <a:latin typeface="方正兰亭黑简体" panose="02000000000000000000" charset="-122"/>
              <a:ea typeface="方正兰亭黑简体" panose="02000000000000000000" charset="-122"/>
            </a:endParaRPr>
          </a:p>
        </p:txBody>
      </p:sp>
      <p:pic>
        <p:nvPicPr>
          <p:cNvPr id="44" name="图片 43"/>
          <p:cNvPicPr>
            <a:picLocks noChangeAspect="1"/>
          </p:cNvPicPr>
          <p:nvPr/>
        </p:nvPicPr>
        <p:blipFill rotWithShape="1">
          <a:blip r:embed="rId1"/>
          <a:srcRect l="33083" t="13882" r="34443" b="38487"/>
          <a:stretch>
            <a:fillRect/>
          </a:stretch>
        </p:blipFill>
        <p:spPr>
          <a:xfrm>
            <a:off x="13493432" y="3788410"/>
            <a:ext cx="4879340" cy="2351405"/>
          </a:xfrm>
          <a:prstGeom prst="roundRect">
            <a:avLst/>
          </a:prstGeom>
          <a:effectLst>
            <a:softEdge rad="12700"/>
          </a:effectLst>
        </p:spPr>
      </p:pic>
      <p:pic>
        <p:nvPicPr>
          <p:cNvPr id="46" name="图片 45"/>
          <p:cNvPicPr>
            <a:picLocks noChangeAspect="1"/>
          </p:cNvPicPr>
          <p:nvPr/>
        </p:nvPicPr>
        <p:blipFill rotWithShape="1">
          <a:blip r:embed="rId1"/>
          <a:srcRect l="68015" t="13259" r="1268" b="38377"/>
          <a:stretch>
            <a:fillRect/>
          </a:stretch>
        </p:blipFill>
        <p:spPr>
          <a:xfrm>
            <a:off x="18744882" y="3788410"/>
            <a:ext cx="4879340" cy="2351405"/>
          </a:xfrm>
          <a:prstGeom prst="roundRect">
            <a:avLst/>
          </a:prstGeom>
          <a:effectLst>
            <a:softEdge rad="12700"/>
          </a:effectLst>
        </p:spPr>
      </p:pic>
      <p:sp>
        <p:nvSpPr>
          <p:cNvPr id="47" name="矩形 46"/>
          <p:cNvSpPr/>
          <p:nvPr/>
        </p:nvSpPr>
        <p:spPr>
          <a:xfrm>
            <a:off x="20378103" y="2239645"/>
            <a:ext cx="1612900" cy="521970"/>
          </a:xfrm>
          <a:prstGeom prst="rect">
            <a:avLst/>
          </a:prstGeom>
        </p:spPr>
        <p:txBody>
          <a:bodyPr wrap="none">
            <a:spAutoFit/>
          </a:bodyPr>
          <a:lstStyle/>
          <a:p>
            <a:r>
              <a:rPr lang="zh-CN" altLang="en-US" sz="2800" dirty="0">
                <a:solidFill>
                  <a:schemeClr val="bg1"/>
                </a:solidFill>
                <a:latin typeface="方正兰亭黑简体" panose="02000000000000000000" charset="-122"/>
                <a:ea typeface="方正兰亭黑简体" panose="02000000000000000000" charset="-122"/>
              </a:rPr>
              <a:t>路线</a:t>
            </a:r>
            <a:r>
              <a:rPr lang="zh-CN" altLang="en-US" sz="2800" dirty="0" smtClean="0">
                <a:solidFill>
                  <a:schemeClr val="bg1"/>
                </a:solidFill>
                <a:latin typeface="方正兰亭黑简体" panose="02000000000000000000" charset="-122"/>
                <a:ea typeface="方正兰亭黑简体" panose="02000000000000000000" charset="-122"/>
              </a:rPr>
              <a:t>异常</a:t>
            </a:r>
            <a:endParaRPr lang="zh-CN" altLang="en-US" sz="2800" dirty="0" smtClean="0">
              <a:solidFill>
                <a:schemeClr val="bg1"/>
              </a:solidFill>
              <a:latin typeface="方正兰亭黑简体" panose="02000000000000000000" charset="-122"/>
              <a:ea typeface="方正兰亭黑简体" panose="02000000000000000000" charset="-122"/>
            </a:endParaRPr>
          </a:p>
        </p:txBody>
      </p:sp>
      <p:sp>
        <p:nvSpPr>
          <p:cNvPr id="48" name="矩形 47"/>
          <p:cNvSpPr/>
          <p:nvPr/>
        </p:nvSpPr>
        <p:spPr>
          <a:xfrm>
            <a:off x="19000153" y="2940050"/>
            <a:ext cx="4368800" cy="583565"/>
          </a:xfrm>
          <a:prstGeom prst="rect">
            <a:avLst/>
          </a:prstGeom>
        </p:spPr>
        <p:txBody>
          <a:bodyPr wrap="square">
            <a:spAutoFit/>
          </a:bodyPr>
          <a:lstStyle/>
          <a:p>
            <a:r>
              <a:rPr lang="zh-CN" altLang="en-US" sz="1600" dirty="0">
                <a:solidFill>
                  <a:schemeClr val="bg1"/>
                </a:solidFill>
                <a:latin typeface="方正兰亭黑简体" panose="02000000000000000000" charset="-122"/>
                <a:ea typeface="方正兰亭黑简体" panose="02000000000000000000" charset="-122"/>
              </a:rPr>
              <a:t>订单实际用车里程和实际用车价格均高于预估时，订单将被标记为异常。</a:t>
            </a:r>
            <a:endParaRPr lang="zh-CN" altLang="en-US" sz="1600" dirty="0">
              <a:solidFill>
                <a:schemeClr val="bg1"/>
              </a:solidFill>
              <a:latin typeface="方正兰亭黑简体" panose="02000000000000000000" charset="-122"/>
              <a:ea typeface="方正兰亭黑简体" panose="02000000000000000000" charset="-122"/>
            </a:endParaRPr>
          </a:p>
        </p:txBody>
      </p:sp>
      <p:pic>
        <p:nvPicPr>
          <p:cNvPr id="50" name="图片 49"/>
          <p:cNvPicPr>
            <a:picLocks noChangeAspect="1"/>
          </p:cNvPicPr>
          <p:nvPr/>
        </p:nvPicPr>
        <p:blipFill rotWithShape="1">
          <a:blip r:embed="rId2"/>
          <a:srcRect l="1360" t="14831" r="67605" b="38411"/>
          <a:stretch>
            <a:fillRect/>
          </a:stretch>
        </p:blipFill>
        <p:spPr>
          <a:xfrm>
            <a:off x="8203882" y="8173085"/>
            <a:ext cx="4879340" cy="2351405"/>
          </a:xfrm>
          <a:prstGeom prst="roundRect">
            <a:avLst/>
          </a:prstGeom>
          <a:effectLst>
            <a:softEdge rad="12700"/>
          </a:effectLst>
        </p:spPr>
      </p:pic>
      <p:sp>
        <p:nvSpPr>
          <p:cNvPr id="51" name="矩形 50"/>
          <p:cNvSpPr/>
          <p:nvPr/>
        </p:nvSpPr>
        <p:spPr>
          <a:xfrm>
            <a:off x="9300845" y="6797040"/>
            <a:ext cx="2685415" cy="521970"/>
          </a:xfrm>
          <a:prstGeom prst="rect">
            <a:avLst/>
          </a:prstGeom>
        </p:spPr>
        <p:txBody>
          <a:bodyPr wrap="none">
            <a:spAutoFit/>
          </a:bodyPr>
          <a:lstStyle/>
          <a:p>
            <a:r>
              <a:rPr lang="zh-CN" altLang="en-US" sz="2800" dirty="0" smtClean="0">
                <a:solidFill>
                  <a:schemeClr val="bg1"/>
                </a:solidFill>
                <a:latin typeface="方正兰亭黑简体" panose="02000000000000000000" charset="-122"/>
                <a:ea typeface="方正兰亭黑简体" panose="02000000000000000000" charset="-122"/>
              </a:rPr>
              <a:t>上下车位置异常</a:t>
            </a:r>
            <a:endParaRPr lang="zh-CN" altLang="en-US" sz="2800" dirty="0" smtClean="0">
              <a:solidFill>
                <a:schemeClr val="bg1"/>
              </a:solidFill>
              <a:latin typeface="方正兰亭黑简体" panose="02000000000000000000" charset="-122"/>
              <a:ea typeface="方正兰亭黑简体" panose="02000000000000000000" charset="-122"/>
            </a:endParaRPr>
          </a:p>
        </p:txBody>
      </p:sp>
      <p:sp>
        <p:nvSpPr>
          <p:cNvPr id="52" name="矩形 51"/>
          <p:cNvSpPr/>
          <p:nvPr/>
        </p:nvSpPr>
        <p:spPr>
          <a:xfrm>
            <a:off x="8333423" y="7497445"/>
            <a:ext cx="4620260" cy="583565"/>
          </a:xfrm>
          <a:prstGeom prst="rect">
            <a:avLst/>
          </a:prstGeom>
        </p:spPr>
        <p:txBody>
          <a:bodyPr wrap="square">
            <a:spAutoFit/>
          </a:bodyPr>
          <a:lstStyle/>
          <a:p>
            <a:r>
              <a:rPr lang="zh-CN" altLang="en-US" sz="1600" dirty="0">
                <a:solidFill>
                  <a:schemeClr val="bg1"/>
                </a:solidFill>
                <a:latin typeface="方正兰亭黑简体" panose="02000000000000000000" charset="-122"/>
                <a:ea typeface="方正兰亭黑简体" panose="02000000000000000000" charset="-122"/>
              </a:rPr>
              <a:t>当订单实际上下车位置与发单时上下车位置发生一定距离的偏移时，订单将被标记为</a:t>
            </a:r>
            <a:r>
              <a:rPr lang="zh-CN" altLang="en-US" sz="1600" dirty="0" smtClean="0">
                <a:solidFill>
                  <a:schemeClr val="bg1"/>
                </a:solidFill>
                <a:latin typeface="方正兰亭黑简体" panose="02000000000000000000" charset="-122"/>
                <a:ea typeface="方正兰亭黑简体" panose="02000000000000000000" charset="-122"/>
              </a:rPr>
              <a:t>异常。</a:t>
            </a:r>
            <a:endParaRPr lang="zh-CN" altLang="en-US" sz="1600" dirty="0" smtClean="0">
              <a:solidFill>
                <a:schemeClr val="bg1"/>
              </a:solidFill>
              <a:latin typeface="方正兰亭黑简体" panose="02000000000000000000" charset="-122"/>
              <a:ea typeface="方正兰亭黑简体" panose="02000000000000000000" charset="-122"/>
            </a:endParaRPr>
          </a:p>
        </p:txBody>
      </p:sp>
      <p:pic>
        <p:nvPicPr>
          <p:cNvPr id="54" name="图片 53"/>
          <p:cNvPicPr>
            <a:picLocks noChangeAspect="1"/>
          </p:cNvPicPr>
          <p:nvPr/>
        </p:nvPicPr>
        <p:blipFill rotWithShape="1">
          <a:blip r:embed="rId2"/>
          <a:srcRect l="34397" t="13888" r="34445" b="39190"/>
          <a:stretch>
            <a:fillRect/>
          </a:stretch>
        </p:blipFill>
        <p:spPr>
          <a:xfrm>
            <a:off x="13493432" y="8173085"/>
            <a:ext cx="4879340" cy="2351405"/>
          </a:xfrm>
          <a:prstGeom prst="roundRect">
            <a:avLst/>
          </a:prstGeom>
          <a:effectLst>
            <a:softEdge rad="12700"/>
          </a:effectLst>
        </p:spPr>
      </p:pic>
      <p:sp>
        <p:nvSpPr>
          <p:cNvPr id="55" name="矩形 54"/>
          <p:cNvSpPr/>
          <p:nvPr/>
        </p:nvSpPr>
        <p:spPr>
          <a:xfrm>
            <a:off x="14590395" y="6837045"/>
            <a:ext cx="2685415" cy="521970"/>
          </a:xfrm>
          <a:prstGeom prst="rect">
            <a:avLst/>
          </a:prstGeom>
        </p:spPr>
        <p:txBody>
          <a:bodyPr wrap="none">
            <a:spAutoFit/>
          </a:bodyPr>
          <a:lstStyle/>
          <a:p>
            <a:r>
              <a:rPr lang="zh-CN" altLang="en-US" sz="2800" dirty="0">
                <a:solidFill>
                  <a:schemeClr val="bg1"/>
                </a:solidFill>
                <a:latin typeface="方正兰亭黑简体" panose="02000000000000000000" charset="-122"/>
                <a:ea typeface="方正兰亭黑简体" panose="02000000000000000000" charset="-122"/>
              </a:rPr>
              <a:t>用车总金额</a:t>
            </a:r>
            <a:r>
              <a:rPr lang="zh-CN" altLang="en-US" sz="2800" dirty="0" smtClean="0">
                <a:solidFill>
                  <a:schemeClr val="bg1"/>
                </a:solidFill>
                <a:latin typeface="方正兰亭黑简体" panose="02000000000000000000" charset="-122"/>
                <a:ea typeface="方正兰亭黑简体" panose="02000000000000000000" charset="-122"/>
              </a:rPr>
              <a:t>异常</a:t>
            </a:r>
            <a:endParaRPr lang="zh-CN" altLang="en-US" sz="2800" dirty="0" smtClean="0">
              <a:solidFill>
                <a:schemeClr val="bg1"/>
              </a:solidFill>
              <a:latin typeface="方正兰亭黑简体" panose="02000000000000000000" charset="-122"/>
              <a:ea typeface="方正兰亭黑简体" panose="02000000000000000000" charset="-122"/>
            </a:endParaRPr>
          </a:p>
        </p:txBody>
      </p:sp>
      <p:sp>
        <p:nvSpPr>
          <p:cNvPr id="56" name="矩形 55"/>
          <p:cNvSpPr/>
          <p:nvPr/>
        </p:nvSpPr>
        <p:spPr>
          <a:xfrm>
            <a:off x="13622973" y="7537450"/>
            <a:ext cx="4620260" cy="583565"/>
          </a:xfrm>
          <a:prstGeom prst="rect">
            <a:avLst/>
          </a:prstGeom>
        </p:spPr>
        <p:txBody>
          <a:bodyPr wrap="square">
            <a:spAutoFit/>
          </a:bodyPr>
          <a:lstStyle/>
          <a:p>
            <a:pPr algn="l"/>
            <a:r>
              <a:rPr lang="zh-CN" altLang="en-US" sz="1600" dirty="0">
                <a:solidFill>
                  <a:schemeClr val="bg1"/>
                </a:solidFill>
                <a:latin typeface="方正兰亭黑简体" panose="02000000000000000000" charset="-122"/>
                <a:ea typeface="方正兰亭黑简体" panose="02000000000000000000" charset="-122"/>
              </a:rPr>
              <a:t>当订单实付款大于定义金额且超出定义比例，订单将被标记为异常</a:t>
            </a:r>
            <a:r>
              <a:rPr lang="zh-CN" altLang="en-US" sz="1600" dirty="0" smtClean="0">
                <a:solidFill>
                  <a:schemeClr val="bg1"/>
                </a:solidFill>
                <a:latin typeface="方正兰亭黑简体" panose="02000000000000000000" charset="-122"/>
                <a:ea typeface="方正兰亭黑简体" panose="02000000000000000000" charset="-122"/>
              </a:rPr>
              <a:t>。如异常大额订单。</a:t>
            </a:r>
            <a:endParaRPr lang="zh-CN" altLang="en-US" sz="1600" dirty="0" smtClean="0">
              <a:solidFill>
                <a:schemeClr val="bg1"/>
              </a:solidFill>
              <a:latin typeface="方正兰亭黑简体" panose="02000000000000000000" charset="-122"/>
              <a:ea typeface="方正兰亭黑简体" panose="02000000000000000000" charset="-122"/>
            </a:endParaRPr>
          </a:p>
        </p:txBody>
      </p:sp>
      <p:pic>
        <p:nvPicPr>
          <p:cNvPr id="58" name="图片 57"/>
          <p:cNvPicPr>
            <a:picLocks noChangeAspect="1"/>
          </p:cNvPicPr>
          <p:nvPr/>
        </p:nvPicPr>
        <p:blipFill rotWithShape="1">
          <a:blip r:embed="rId2"/>
          <a:srcRect l="68597" t="15310" r="1938" b="38044"/>
          <a:stretch>
            <a:fillRect/>
          </a:stretch>
        </p:blipFill>
        <p:spPr>
          <a:xfrm>
            <a:off x="18763932" y="8173085"/>
            <a:ext cx="4879340" cy="2351405"/>
          </a:xfrm>
          <a:prstGeom prst="roundRect">
            <a:avLst/>
          </a:prstGeom>
          <a:effectLst>
            <a:softEdge rad="12700"/>
          </a:effectLst>
        </p:spPr>
      </p:pic>
      <p:sp>
        <p:nvSpPr>
          <p:cNvPr id="59" name="矩形 58"/>
          <p:cNvSpPr/>
          <p:nvPr/>
        </p:nvSpPr>
        <p:spPr>
          <a:xfrm>
            <a:off x="20218400" y="6837045"/>
            <a:ext cx="1970405" cy="521970"/>
          </a:xfrm>
          <a:prstGeom prst="rect">
            <a:avLst/>
          </a:prstGeom>
        </p:spPr>
        <p:txBody>
          <a:bodyPr wrap="none">
            <a:spAutoFit/>
          </a:bodyPr>
          <a:lstStyle/>
          <a:p>
            <a:r>
              <a:rPr lang="zh-CN" altLang="en-US" sz="2800" dirty="0">
                <a:solidFill>
                  <a:schemeClr val="bg1"/>
                </a:solidFill>
                <a:latin typeface="方正兰亭黑简体" panose="02000000000000000000" charset="-122"/>
                <a:ea typeface="方正兰亭黑简体" panose="02000000000000000000" charset="-122"/>
              </a:rPr>
              <a:t>办公地</a:t>
            </a:r>
            <a:r>
              <a:rPr lang="zh-CN" altLang="en-US" sz="2800" dirty="0" smtClean="0">
                <a:solidFill>
                  <a:schemeClr val="bg1"/>
                </a:solidFill>
                <a:latin typeface="方正兰亭黑简体" panose="02000000000000000000" charset="-122"/>
                <a:ea typeface="方正兰亭黑简体" panose="02000000000000000000" charset="-122"/>
              </a:rPr>
              <a:t>异常</a:t>
            </a:r>
            <a:endParaRPr lang="zh-CN" altLang="en-US" sz="2800" dirty="0" smtClean="0">
              <a:solidFill>
                <a:schemeClr val="bg1"/>
              </a:solidFill>
              <a:latin typeface="方正兰亭黑简体" panose="02000000000000000000" charset="-122"/>
              <a:ea typeface="方正兰亭黑简体" panose="02000000000000000000" charset="-122"/>
            </a:endParaRPr>
          </a:p>
        </p:txBody>
      </p:sp>
      <p:sp>
        <p:nvSpPr>
          <p:cNvPr id="60" name="矩形 59"/>
          <p:cNvSpPr/>
          <p:nvPr/>
        </p:nvSpPr>
        <p:spPr>
          <a:xfrm>
            <a:off x="18893473" y="7537450"/>
            <a:ext cx="4620260" cy="829945"/>
          </a:xfrm>
          <a:prstGeom prst="rect">
            <a:avLst/>
          </a:prstGeom>
        </p:spPr>
        <p:txBody>
          <a:bodyPr wrap="square">
            <a:spAutoFit/>
          </a:bodyPr>
          <a:lstStyle/>
          <a:p>
            <a:r>
              <a:rPr lang="zh-CN" altLang="en-US" sz="1600" dirty="0">
                <a:solidFill>
                  <a:schemeClr val="bg1"/>
                </a:solidFill>
                <a:latin typeface="方正兰亭黑简体" panose="02000000000000000000" charset="-122"/>
                <a:ea typeface="方正兰亭黑简体" panose="02000000000000000000" charset="-122"/>
              </a:rPr>
              <a:t>上一单结束时间距下一单发单时间间隔小于指定时间时，订单将被标记为</a:t>
            </a:r>
            <a:r>
              <a:rPr lang="zh-CN" altLang="en-US" sz="1600" dirty="0" smtClean="0">
                <a:solidFill>
                  <a:schemeClr val="bg1"/>
                </a:solidFill>
                <a:latin typeface="方正兰亭黑简体" panose="02000000000000000000" charset="-122"/>
                <a:ea typeface="方正兰亭黑简体" panose="02000000000000000000" charset="-122"/>
              </a:rPr>
              <a:t>异常。如使用办公地点中转。</a:t>
            </a:r>
            <a:endParaRPr lang="zh-CN" altLang="en-US" sz="1600" dirty="0" smtClean="0">
              <a:solidFill>
                <a:schemeClr val="bg1"/>
              </a:solidFill>
              <a:latin typeface="方正兰亭黑简体" panose="02000000000000000000" charset="-122"/>
              <a:ea typeface="方正兰亭黑简体" panose="02000000000000000000" charset="-122"/>
            </a:endParaRPr>
          </a:p>
        </p:txBody>
      </p:sp>
      <p:sp>
        <p:nvSpPr>
          <p:cNvPr id="61" name="圆角矩形 60"/>
          <p:cNvSpPr/>
          <p:nvPr/>
        </p:nvSpPr>
        <p:spPr>
          <a:xfrm>
            <a:off x="13413105" y="2197735"/>
            <a:ext cx="5039995" cy="3996055"/>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sp>
        <p:nvSpPr>
          <p:cNvPr id="62" name="圆角矩形 61"/>
          <p:cNvSpPr/>
          <p:nvPr/>
        </p:nvSpPr>
        <p:spPr>
          <a:xfrm>
            <a:off x="18664555" y="2197735"/>
            <a:ext cx="5039995" cy="3996055"/>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sp>
        <p:nvSpPr>
          <p:cNvPr id="63" name="圆角矩形 62"/>
          <p:cNvSpPr/>
          <p:nvPr/>
        </p:nvSpPr>
        <p:spPr>
          <a:xfrm>
            <a:off x="8123555" y="6697980"/>
            <a:ext cx="5039995" cy="3851910"/>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sp>
        <p:nvSpPr>
          <p:cNvPr id="64" name="圆角矩形 63"/>
          <p:cNvSpPr/>
          <p:nvPr/>
        </p:nvSpPr>
        <p:spPr>
          <a:xfrm>
            <a:off x="13413105" y="6697980"/>
            <a:ext cx="5039995" cy="3851910"/>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sp>
        <p:nvSpPr>
          <p:cNvPr id="65" name="圆角矩形 64"/>
          <p:cNvSpPr/>
          <p:nvPr/>
        </p:nvSpPr>
        <p:spPr>
          <a:xfrm>
            <a:off x="18683605" y="6697980"/>
            <a:ext cx="5039995" cy="3851910"/>
          </a:xfrm>
          <a:prstGeom prst="roundRect">
            <a:avLst>
              <a:gd name="adj" fmla="val 8556"/>
            </a:avLst>
          </a:prstGeom>
          <a:noFill/>
          <a:ln w="12700" cap="flat">
            <a:gradFill>
              <a:gsLst>
                <a:gs pos="0">
                  <a:srgbClr val="00B0F0">
                    <a:alpha val="70000"/>
                  </a:srgbClr>
                </a:gs>
                <a:gs pos="100000">
                  <a:srgbClr val="00B0F0"/>
                </a:gs>
              </a:gsLst>
              <a:lin ang="16200000" scaled="1"/>
            </a:gra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chemeClr val="bg1"/>
              </a:solidFill>
              <a:effectLst/>
              <a:uFillTx/>
              <a:latin typeface="方正兰亭黑简体" panose="02000000000000000000" charset="-122"/>
              <a:ea typeface="方正兰亭黑简体" panose="02000000000000000000" charset="-122"/>
              <a:cs typeface="+mn-cs"/>
              <a:sym typeface="Helvetica Light"/>
            </a:endParaRPr>
          </a:p>
        </p:txBody>
      </p:sp>
      <p:grpSp>
        <p:nvGrpSpPr>
          <p:cNvPr id="29" name="组合 28"/>
          <p:cNvGrpSpPr/>
          <p:nvPr/>
        </p:nvGrpSpPr>
        <p:grpSpPr>
          <a:xfrm>
            <a:off x="1236980" y="2211070"/>
            <a:ext cx="6282690" cy="8385810"/>
            <a:chOff x="23796" y="3800"/>
            <a:chExt cx="9894" cy="13206"/>
          </a:xfrm>
        </p:grpSpPr>
        <p:grpSp>
          <p:nvGrpSpPr>
            <p:cNvPr id="30" name="组合 29"/>
            <p:cNvGrpSpPr/>
            <p:nvPr/>
          </p:nvGrpSpPr>
          <p:grpSpPr>
            <a:xfrm>
              <a:off x="23796" y="3800"/>
              <a:ext cx="9810" cy="3640"/>
              <a:chOff x="11117" y="2609"/>
              <a:chExt cx="4905" cy="1820"/>
            </a:xfrm>
          </p:grpSpPr>
          <p:sp>
            <p:nvSpPr>
              <p:cNvPr id="31" name="圆角矩形 30"/>
              <p:cNvSpPr/>
              <p:nvPr>
                <p:custDataLst>
                  <p:tags r:id="rId3"/>
                </p:custDataLst>
              </p:nvPr>
            </p:nvSpPr>
            <p:spPr>
              <a:xfrm>
                <a:off x="11117" y="2609"/>
                <a:ext cx="4905" cy="1815"/>
              </a:xfrm>
              <a:prstGeom prst="roundRect">
                <a:avLst>
                  <a:gd name="adj" fmla="val 50000"/>
                </a:avLst>
              </a:prstGeom>
              <a:gradFill>
                <a:gsLst>
                  <a:gs pos="0">
                    <a:srgbClr val="0058D5">
                      <a:alpha val="2300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sym typeface="+mn-ea"/>
                </a:endParaRPr>
              </a:p>
            </p:txBody>
          </p:sp>
          <p:sp>
            <p:nvSpPr>
              <p:cNvPr id="32" name="矩形 31"/>
              <p:cNvSpPr/>
              <p:nvPr>
                <p:custDataLst>
                  <p:tags r:id="rId4"/>
                </p:custDataLst>
              </p:nvPr>
            </p:nvSpPr>
            <p:spPr>
              <a:xfrm>
                <a:off x="11267" y="3182"/>
                <a:ext cx="1647" cy="1247"/>
              </a:xfrm>
              <a:prstGeom prst="rect">
                <a:avLst/>
              </a:prstGeom>
            </p:spPr>
            <p:txBody>
              <a:bodyPr wrap="square" tIns="215900">
                <a:no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rPr>
                  <a:t>01</a:t>
                </a:r>
                <a:endPar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endParaRPr>
              </a:p>
            </p:txBody>
          </p:sp>
        </p:grpSp>
        <p:grpSp>
          <p:nvGrpSpPr>
            <p:cNvPr id="33" name="组合 32"/>
            <p:cNvGrpSpPr/>
            <p:nvPr/>
          </p:nvGrpSpPr>
          <p:grpSpPr>
            <a:xfrm>
              <a:off x="23796" y="8562"/>
              <a:ext cx="9810" cy="3640"/>
              <a:chOff x="11099" y="4807"/>
              <a:chExt cx="4905" cy="1820"/>
            </a:xfrm>
          </p:grpSpPr>
          <p:sp>
            <p:nvSpPr>
              <p:cNvPr id="34" name="圆角矩形 33"/>
              <p:cNvSpPr/>
              <p:nvPr>
                <p:custDataLst>
                  <p:tags r:id="rId5"/>
                </p:custDataLst>
              </p:nvPr>
            </p:nvSpPr>
            <p:spPr>
              <a:xfrm>
                <a:off x="11099" y="4807"/>
                <a:ext cx="4905" cy="1815"/>
              </a:xfrm>
              <a:prstGeom prst="roundRect">
                <a:avLst>
                  <a:gd name="adj" fmla="val 50000"/>
                </a:avLst>
              </a:prstGeom>
              <a:gradFill>
                <a:gsLst>
                  <a:gs pos="0">
                    <a:srgbClr val="0058D5">
                      <a:alpha val="2400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just"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sym typeface="+mn-ea"/>
                </a:endParaRPr>
              </a:p>
            </p:txBody>
          </p:sp>
          <p:sp>
            <p:nvSpPr>
              <p:cNvPr id="66" name="矩形 65"/>
              <p:cNvSpPr/>
              <p:nvPr>
                <p:custDataLst>
                  <p:tags r:id="rId6"/>
                </p:custDataLst>
              </p:nvPr>
            </p:nvSpPr>
            <p:spPr>
              <a:xfrm>
                <a:off x="11267" y="5380"/>
                <a:ext cx="1647" cy="1247"/>
              </a:xfrm>
              <a:prstGeom prst="rect">
                <a:avLst/>
              </a:prstGeom>
            </p:spPr>
            <p:txBody>
              <a:bodyPr wrap="square" tIns="215900">
                <a:no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rPr>
                  <a:t>02</a:t>
                </a:r>
                <a:endPar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endParaRPr>
              </a:p>
            </p:txBody>
          </p:sp>
        </p:grpSp>
        <p:grpSp>
          <p:nvGrpSpPr>
            <p:cNvPr id="67" name="组合 66"/>
            <p:cNvGrpSpPr/>
            <p:nvPr/>
          </p:nvGrpSpPr>
          <p:grpSpPr>
            <a:xfrm>
              <a:off x="23796" y="13324"/>
              <a:ext cx="9810" cy="3682"/>
              <a:chOff x="11089" y="7017"/>
              <a:chExt cx="4905" cy="1841"/>
            </a:xfrm>
          </p:grpSpPr>
          <p:sp>
            <p:nvSpPr>
              <p:cNvPr id="68" name="圆角矩形 67"/>
              <p:cNvSpPr/>
              <p:nvPr>
                <p:custDataLst>
                  <p:tags r:id="rId7"/>
                </p:custDataLst>
              </p:nvPr>
            </p:nvSpPr>
            <p:spPr>
              <a:xfrm>
                <a:off x="11089" y="7017"/>
                <a:ext cx="4905" cy="1815"/>
              </a:xfrm>
              <a:prstGeom prst="roundRect">
                <a:avLst>
                  <a:gd name="adj" fmla="val 50000"/>
                </a:avLst>
              </a:prstGeom>
              <a:gradFill>
                <a:gsLst>
                  <a:gs pos="0">
                    <a:srgbClr val="0058D5">
                      <a:alpha val="2400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just"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sym typeface="+mn-ea"/>
                </a:endParaRPr>
              </a:p>
            </p:txBody>
          </p:sp>
          <p:sp>
            <p:nvSpPr>
              <p:cNvPr id="69" name="矩形 68"/>
              <p:cNvSpPr/>
              <p:nvPr>
                <p:custDataLst>
                  <p:tags r:id="rId8"/>
                </p:custDataLst>
              </p:nvPr>
            </p:nvSpPr>
            <p:spPr>
              <a:xfrm>
                <a:off x="11267" y="7611"/>
                <a:ext cx="1647" cy="1247"/>
              </a:xfrm>
              <a:prstGeom prst="rect">
                <a:avLst/>
              </a:prstGeom>
            </p:spPr>
            <p:txBody>
              <a:bodyPr wrap="square" tIns="215900">
                <a:no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rPr>
                  <a:t>03</a:t>
                </a:r>
                <a:endParaRPr kumimoji="0" lang="en-US" altLang="zh-CN" sz="8000" b="0" i="1" u="none" strike="noStrike" kern="1200" cap="none" spc="0" normalizeH="0" baseline="0" noProof="0" dirty="0">
                  <a:ln>
                    <a:noFill/>
                  </a:ln>
                  <a:solidFill>
                    <a:prstClr val="white"/>
                  </a:solidFill>
                  <a:effectLst/>
                  <a:uLnTx/>
                  <a:uFillTx/>
                  <a:latin typeface="方正兰亭粗黑简体" panose="02000000000000000000" charset="-122"/>
                  <a:ea typeface="方正兰亭粗黑简体" panose="02000000000000000000" charset="-122"/>
                  <a:cs typeface="方正兰亭粗黑简体" panose="02000000000000000000" charset="-122"/>
                </a:endParaRPr>
              </a:p>
            </p:txBody>
          </p:sp>
        </p:grpSp>
        <p:sp>
          <p:nvSpPr>
            <p:cNvPr id="70" name="文本框 69"/>
            <p:cNvSpPr txBox="1"/>
            <p:nvPr/>
          </p:nvSpPr>
          <p:spPr>
            <a:xfrm>
              <a:off x="26686" y="4429"/>
              <a:ext cx="6018" cy="1002"/>
            </a:xfrm>
            <a:prstGeom prst="rect">
              <a:avLst/>
            </a:prstGeom>
            <a:noFill/>
          </p:spPr>
          <p:txBody>
            <a:bodyPr wrap="square" rtlCol="0">
              <a:noAutofit/>
            </a:bodyPr>
            <a:lstStyle/>
            <a:p>
              <a:pPr algn="l" defTabSz="1828800" hangingPunct="1"/>
              <a:r>
                <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rPr>
                <a:t>问题订单智能识别</a:t>
              </a:r>
              <a:endPar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endParaRPr>
            </a:p>
          </p:txBody>
        </p:sp>
        <p:sp>
          <p:nvSpPr>
            <p:cNvPr id="71" name="文本框 70"/>
            <p:cNvSpPr txBox="1"/>
            <p:nvPr/>
          </p:nvSpPr>
          <p:spPr>
            <a:xfrm>
              <a:off x="26686" y="5504"/>
              <a:ext cx="7004" cy="1357"/>
            </a:xfrm>
            <a:prstGeom prst="rect">
              <a:avLst/>
            </a:prstGeom>
            <a:noFill/>
          </p:spPr>
          <p:txBody>
            <a:bodyPr wrap="square" rtlCol="0">
              <a:noAutofit/>
            </a:bodyPr>
            <a:lstStyle/>
            <a:p>
              <a:pPr algn="l" defTabSz="1828800" hangingPunct="1"/>
              <a:r>
                <a:rPr kumimoji="1" lang="zh-CN" altLang="en-US" sz="2000" b="0" kern="1200" dirty="0">
                  <a:solidFill>
                    <a:schemeClr val="bg1"/>
                  </a:solidFill>
                  <a:latin typeface="方正兰亭黑简体" panose="02000000000000000000" charset="-122"/>
                  <a:ea typeface="方正兰亭黑简体" panose="02000000000000000000" charset="-122"/>
                  <a:cs typeface="方正兰亭黑简体" panose="02000000000000000000" charset="-122"/>
                </a:rPr>
                <a:t>通过多场景识别策略可实时</a:t>
              </a:r>
              <a:r>
                <a:rPr kumimoji="1" lang="en-US" altLang="zh-CN" sz="2000" b="0" kern="1200" dirty="0">
                  <a:solidFill>
                    <a:schemeClr val="bg1"/>
                  </a:solidFill>
                  <a:latin typeface="方正兰亭黑简体" panose="02000000000000000000" charset="-122"/>
                  <a:ea typeface="方正兰亭黑简体" panose="02000000000000000000" charset="-122"/>
                  <a:cs typeface="方正兰亭黑简体" panose="02000000000000000000" charset="-122"/>
                </a:rPr>
                <a:t>/</a:t>
              </a:r>
              <a:r>
                <a:rPr kumimoji="1" lang="zh-CN" altLang="en-US" sz="2000" b="0" kern="1200" dirty="0">
                  <a:solidFill>
                    <a:schemeClr val="bg1"/>
                  </a:solidFill>
                  <a:latin typeface="方正兰亭黑简体" panose="02000000000000000000" charset="-122"/>
                  <a:ea typeface="方正兰亭黑简体" panose="02000000000000000000" charset="-122"/>
                  <a:cs typeface="方正兰亭黑简体" panose="02000000000000000000" charset="-122"/>
                </a:rPr>
                <a:t>离线定位各复杂用车场景的问题订单</a:t>
              </a:r>
              <a:endParaRPr kumimoji="1" lang="zh-CN" altLang="en-US" sz="2000" b="0" kern="1200"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72" name="文本框 71"/>
            <p:cNvSpPr txBox="1"/>
            <p:nvPr/>
          </p:nvSpPr>
          <p:spPr>
            <a:xfrm>
              <a:off x="26686" y="9333"/>
              <a:ext cx="5818" cy="919"/>
            </a:xfrm>
            <a:prstGeom prst="rect">
              <a:avLst/>
            </a:prstGeom>
            <a:noFill/>
          </p:spPr>
          <p:txBody>
            <a:bodyPr wrap="square" rtlCol="0">
              <a:spAutoFit/>
            </a:bodyPr>
            <a:lstStyle/>
            <a:p>
              <a:pPr algn="l" defTabSz="1828800" hangingPunct="1"/>
              <a:r>
                <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rPr>
                <a:t>敏感订单支付干预</a:t>
              </a:r>
              <a:endPar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endParaRPr>
            </a:p>
          </p:txBody>
        </p:sp>
        <p:sp>
          <p:nvSpPr>
            <p:cNvPr id="73" name="文本框 72"/>
            <p:cNvSpPr txBox="1"/>
            <p:nvPr/>
          </p:nvSpPr>
          <p:spPr>
            <a:xfrm>
              <a:off x="26686" y="10410"/>
              <a:ext cx="6419" cy="1075"/>
            </a:xfrm>
            <a:prstGeom prst="rect">
              <a:avLst/>
            </a:prstGeom>
            <a:noFill/>
          </p:spPr>
          <p:txBody>
            <a:bodyPr wrap="square" rtlCol="0">
              <a:noAutofit/>
            </a:bodyPr>
            <a:lstStyle/>
            <a:p>
              <a:pPr algn="l" defTabSz="1828800" hangingPunct="1"/>
              <a:r>
                <a:rPr kumimoji="1" lang="zh-CN" altLang="en-US" sz="20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rPr>
                <a:t>对不同等级的敏感问题订单进行分级干预，包括警示、拦截、强阻等</a:t>
              </a:r>
              <a:endParaRPr kumimoji="1" lang="zh-CN" altLang="en-US" sz="20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endParaRPr>
            </a:p>
          </p:txBody>
        </p:sp>
        <p:sp>
          <p:nvSpPr>
            <p:cNvPr id="74" name="文本框 73"/>
            <p:cNvSpPr txBox="1"/>
            <p:nvPr/>
          </p:nvSpPr>
          <p:spPr>
            <a:xfrm>
              <a:off x="26686" y="14093"/>
              <a:ext cx="5816" cy="919"/>
            </a:xfrm>
            <a:prstGeom prst="rect">
              <a:avLst/>
            </a:prstGeom>
            <a:noFill/>
          </p:spPr>
          <p:txBody>
            <a:bodyPr wrap="square" rtlCol="0">
              <a:spAutoFit/>
            </a:bodyPr>
            <a:lstStyle/>
            <a:p>
              <a:pPr algn="l" defTabSz="1828800" hangingPunct="1"/>
              <a:r>
                <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rPr>
                <a:t>企业快捷处置抓手</a:t>
              </a:r>
              <a:endParaRPr kumimoji="1" lang="zh-CN" altLang="en-US" sz="3200" kern="1200" dirty="0">
                <a:solidFill>
                  <a:schemeClr val="bg1"/>
                </a:solidFill>
                <a:latin typeface="方正兰亭黑简体" panose="02000000000000000000" charset="-122"/>
                <a:ea typeface="方正兰亭黑简体" panose="02000000000000000000" charset="-122"/>
                <a:cs typeface="DFP King Gothic GB" panose="020B0400000000000000" charset="-122"/>
              </a:endParaRPr>
            </a:p>
          </p:txBody>
        </p:sp>
        <p:sp>
          <p:nvSpPr>
            <p:cNvPr id="75" name="文本框 74"/>
            <p:cNvSpPr txBox="1"/>
            <p:nvPr/>
          </p:nvSpPr>
          <p:spPr>
            <a:xfrm>
              <a:off x="26686" y="15143"/>
              <a:ext cx="5970" cy="1264"/>
            </a:xfrm>
            <a:prstGeom prst="rect">
              <a:avLst/>
            </a:prstGeom>
            <a:noFill/>
          </p:spPr>
          <p:txBody>
            <a:bodyPr wrap="square" rtlCol="0">
              <a:noAutofit/>
            </a:bodyPr>
            <a:lstStyle/>
            <a:p>
              <a:pPr algn="l" defTabSz="1828800" hangingPunct="1"/>
              <a:r>
                <a:rPr kumimoji="1" lang="zh-CN" altLang="en-US" sz="20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rPr>
                <a:t>企业可线上发起处置流程，包括数据查询、在线分析、</a:t>
              </a:r>
              <a:r>
                <a:rPr kumimoji="1" lang="zh-CN" altLang="en-US" sz="2000" b="0" kern="1200">
                  <a:solidFill>
                    <a:schemeClr val="bg1"/>
                  </a:solidFill>
                  <a:latin typeface="方正兰亭黑简体" panose="02000000000000000000" charset="-122"/>
                  <a:ea typeface="方正兰亭黑简体" panose="02000000000000000000" charset="-122"/>
                  <a:cs typeface="DFP King Gothic GB Light" panose="020B0300000000000000" charset="-122"/>
                </a:rPr>
                <a:t>白名单等</a:t>
              </a:r>
              <a:endParaRPr kumimoji="1" lang="zh-CN" altLang="en-US" sz="2000" b="0" kern="1200" dirty="0">
                <a:solidFill>
                  <a:schemeClr val="bg1"/>
                </a:solidFill>
                <a:latin typeface="方正兰亭黑简体" panose="02000000000000000000" charset="-122"/>
                <a:ea typeface="方正兰亭黑简体" panose="02000000000000000000" charset="-122"/>
                <a:cs typeface="DFP King Gothic GB Light" panose="020B0300000000000000" charset="-122"/>
              </a:endParaRPr>
            </a:p>
          </p:txBody>
        </p:sp>
      </p:grpSp>
      <p:cxnSp>
        <p:nvCxnSpPr>
          <p:cNvPr id="76" name="直线箭头连接符 121"/>
          <p:cNvCxnSpPr/>
          <p:nvPr/>
        </p:nvCxnSpPr>
        <p:spPr>
          <a:xfrm>
            <a:off x="8622665" y="2761615"/>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cxnSp>
        <p:nvCxnSpPr>
          <p:cNvPr id="77" name="直线箭头连接符 121"/>
          <p:cNvCxnSpPr/>
          <p:nvPr/>
        </p:nvCxnSpPr>
        <p:spPr>
          <a:xfrm>
            <a:off x="13912215" y="2761615"/>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cxnSp>
        <p:nvCxnSpPr>
          <p:cNvPr id="78" name="直线箭头连接符 121"/>
          <p:cNvCxnSpPr/>
          <p:nvPr/>
        </p:nvCxnSpPr>
        <p:spPr>
          <a:xfrm>
            <a:off x="19163665" y="2761615"/>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cxnSp>
        <p:nvCxnSpPr>
          <p:cNvPr id="79" name="直线箭头连接符 121"/>
          <p:cNvCxnSpPr/>
          <p:nvPr/>
        </p:nvCxnSpPr>
        <p:spPr>
          <a:xfrm>
            <a:off x="19182715" y="7359015"/>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cxnSp>
        <p:nvCxnSpPr>
          <p:cNvPr id="80" name="直线箭头连接符 121"/>
          <p:cNvCxnSpPr/>
          <p:nvPr/>
        </p:nvCxnSpPr>
        <p:spPr>
          <a:xfrm>
            <a:off x="13912215" y="7359015"/>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cxnSp>
        <p:nvCxnSpPr>
          <p:cNvPr id="81" name="直线箭头连接符 121"/>
          <p:cNvCxnSpPr/>
          <p:nvPr/>
        </p:nvCxnSpPr>
        <p:spPr>
          <a:xfrm>
            <a:off x="8622665" y="7319010"/>
            <a:ext cx="40417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sp>
        <p:nvSpPr>
          <p:cNvPr id="92" name="左大括号 91"/>
          <p:cNvSpPr/>
          <p:nvPr>
            <p:custDataLst>
              <p:tags r:id="rId9"/>
            </p:custDataLst>
          </p:nvPr>
        </p:nvSpPr>
        <p:spPr>
          <a:xfrm rot="5400000" flipH="1">
            <a:off x="11931015" y="4844415"/>
            <a:ext cx="522605" cy="12308840"/>
          </a:xfrm>
          <a:prstGeom prst="leftBrace">
            <a:avLst>
              <a:gd name="adj1" fmla="val 8333"/>
              <a:gd name="adj2" fmla="val 50000"/>
            </a:avLst>
          </a:prstGeom>
          <a:noFill/>
          <a:ln w="38100">
            <a:gradFill>
              <a:gsLst>
                <a:gs pos="0">
                  <a:srgbClr val="004CCA"/>
                </a:gs>
                <a:gs pos="100000">
                  <a:srgbClr val="FF8953"/>
                </a:gs>
              </a:gsLst>
              <a:lin ang="16200000" scaled="1"/>
            </a:gradFill>
            <a:miter lim="400000"/>
          </a:ln>
        </p:spPr>
        <p:txBody>
          <a:bodyPr rot="0" spcFirstLastPara="0" vertOverflow="overflow" horzOverflow="overflow" vert="horz" wrap="square" lIns="45719" tIns="45720" rIns="45719"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0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苹方 常规" charset="-122"/>
            </a:endParaRPr>
          </a:p>
        </p:txBody>
      </p:sp>
      <p:pic>
        <p:nvPicPr>
          <p:cNvPr id="185" name="图像" descr="图像"/>
          <p:cNvPicPr>
            <a:picLocks noChangeAspect="1"/>
          </p:cNvPicPr>
          <p:nvPr/>
        </p:nvPicPr>
        <p:blipFill>
          <a:blip r:embed="rId10"/>
          <a:stretch>
            <a:fillRect/>
          </a:stretch>
        </p:blipFill>
        <p:spPr>
          <a:xfrm>
            <a:off x="19680091" y="86911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圆角矩形 60"/>
          <p:cNvSpPr/>
          <p:nvPr>
            <p:custDataLst>
              <p:tags r:id="rId1"/>
            </p:custDataLst>
          </p:nvPr>
        </p:nvSpPr>
        <p:spPr>
          <a:xfrm>
            <a:off x="1226820" y="3939540"/>
            <a:ext cx="21863050" cy="8538845"/>
          </a:xfrm>
          <a:prstGeom prst="roundRect">
            <a:avLst>
              <a:gd name="adj" fmla="val 2206"/>
            </a:avLst>
          </a:prstGeom>
          <a:gradFill flip="none" rotWithShape="1">
            <a:gsLst>
              <a:gs pos="0">
                <a:srgbClr val="FFA824">
                  <a:lumMod val="100000"/>
                  <a:alpha val="0"/>
                </a:srgbClr>
              </a:gs>
              <a:gs pos="100000">
                <a:srgbClr val="FF8953">
                  <a:alpha val="20000"/>
                </a:srgbClr>
              </a:gs>
            </a:gsLst>
            <a:lin ang="16200000" scaled="1"/>
            <a:tileRect/>
          </a:gradFill>
          <a:ln w="3175">
            <a:gradFill flip="none" rotWithShape="1">
              <a:gsLst>
                <a:gs pos="0">
                  <a:srgbClr val="FFA824">
                    <a:alpha val="7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900" dirty="0">
              <a:solidFill>
                <a:prstClr val="white"/>
              </a:solidFill>
              <a:latin typeface="方正兰亭黑简体" panose="02000000000000000000" charset="-122"/>
              <a:ea typeface="方正兰亭黑简体" panose="02000000000000000000" charset="-122"/>
            </a:endParaRPr>
          </a:p>
        </p:txBody>
      </p:sp>
      <p:sp>
        <p:nvSpPr>
          <p:cNvPr id="31" name="圆角矩形 30"/>
          <p:cNvSpPr/>
          <p:nvPr>
            <p:custDataLst>
              <p:tags r:id="rId2"/>
            </p:custDataLst>
          </p:nvPr>
        </p:nvSpPr>
        <p:spPr>
          <a:xfrm>
            <a:off x="1226820" y="2254250"/>
            <a:ext cx="21862415" cy="1316355"/>
          </a:xfrm>
          <a:prstGeom prst="roundRect">
            <a:avLst>
              <a:gd name="adj" fmla="val 8294"/>
            </a:avLst>
          </a:prstGeom>
          <a:gradFill>
            <a:gsLst>
              <a:gs pos="0">
                <a:srgbClr val="0EF8ED">
                  <a:alpha val="77000"/>
                </a:srgbClr>
              </a:gs>
              <a:gs pos="100000">
                <a:srgbClr val="01B6C9"/>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defRPr/>
            </a:pPr>
            <a:endParaRPr lang="en-US" altLang="zh-CN" sz="1300">
              <a:solidFill>
                <a:schemeClr val="bg1"/>
              </a:solidFill>
              <a:latin typeface="方正兰亭黑简体" panose="02000000000000000000" charset="-122"/>
              <a:ea typeface="方正兰亭黑简体" panose="02000000000000000000" charset="-122"/>
              <a:sym typeface="+mn-ea"/>
            </a:endParaRPr>
          </a:p>
        </p:txBody>
      </p:sp>
      <p:sp>
        <p:nvSpPr>
          <p:cNvPr id="2" name="领先的一站式移动出行平台"/>
          <p:cNvSpPr txBox="1"/>
          <p:nvPr>
            <p:custDataLst>
              <p:tags r:id="rId3"/>
            </p:custDataLst>
          </p:nvPr>
        </p:nvSpPr>
        <p:spPr>
          <a:xfrm>
            <a:off x="1233170" y="1094740"/>
            <a:ext cx="11905615" cy="751840"/>
          </a:xfrm>
          <a:prstGeom prst="rect">
            <a:avLst/>
          </a:prstGeom>
          <a:noFill/>
        </p:spPr>
        <p:txBody>
          <a:bodyPr wrap="square" lIns="91440" tIns="45720" rIns="91440" bIns="45720" rtlCol="0" anchor="t">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algn="l" defTabSz="825500">
              <a:lnSpc>
                <a:spcPct val="100000"/>
              </a:lnSpc>
            </a:pP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行后审批</a:t>
            </a:r>
            <a:endPar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endParaRPr>
          </a:p>
        </p:txBody>
      </p:sp>
      <p:sp>
        <p:nvSpPr>
          <p:cNvPr id="5" name="矩形 4"/>
          <p:cNvSpPr/>
          <p:nvPr>
            <p:custDataLst>
              <p:tags r:id="rId4"/>
            </p:custDataLst>
          </p:nvPr>
        </p:nvSpPr>
        <p:spPr>
          <a:xfrm>
            <a:off x="15106488" y="7814447"/>
            <a:ext cx="1704504" cy="445135"/>
          </a:xfrm>
          <a:prstGeom prst="rect">
            <a:avLst/>
          </a:prstGeom>
          <a:noFill/>
          <a:ln w="3175" cap="flat">
            <a:noFill/>
            <a:miter lim="400000"/>
          </a:ln>
          <a:effectLst/>
          <a:sp3d/>
        </p:spPr>
        <p:txBody>
          <a:bodyPr rot="0" spcFirstLastPara="1" vertOverflow="overflow" horzOverflow="overflow" vert="horz" wrap="square" lIns="38100" tIns="38100" rIns="38100" bIns="38100" numCol="1" spcCol="38100" rtlCol="0" anchor="ctr">
            <a:spAutoFit/>
          </a:bodyPr>
          <a:lstStyle/>
          <a:p>
            <a:pPr defTabSz="914400" hangingPunct="1"/>
            <a:endParaRPr lang="zh-CN" altLang="en-US" sz="2400" b="1">
              <a:solidFill>
                <a:srgbClr val="F38F18"/>
              </a:solidFill>
              <a:latin typeface="方正兰亭黑简体" panose="02000000000000000000" charset="-122"/>
              <a:ea typeface="方正兰亭黑简体" panose="02000000000000000000" charset="-122"/>
              <a:cs typeface="黑体" panose="02010609060101010101" charset="-122"/>
            </a:endParaRPr>
          </a:p>
        </p:txBody>
      </p:sp>
      <p:sp>
        <p:nvSpPr>
          <p:cNvPr id="64" name="矩形 63"/>
          <p:cNvSpPr/>
          <p:nvPr>
            <p:custDataLst>
              <p:tags r:id="rId5"/>
            </p:custDataLst>
          </p:nvPr>
        </p:nvSpPr>
        <p:spPr>
          <a:xfrm>
            <a:off x="2031683" y="2589848"/>
            <a:ext cx="16170275" cy="645160"/>
          </a:xfrm>
          <a:prstGeom prst="rect">
            <a:avLst/>
          </a:prstGeom>
        </p:spPr>
        <p:txBody>
          <a:bodyPr wrap="square">
            <a:spAutoFit/>
          </a:bodyPr>
          <a:lstStyle/>
          <a:p>
            <a:pPr algn="l"/>
            <a:r>
              <a:rPr lang="zh-CN" altLang="en-US" sz="3600" b="1" dirty="0">
                <a:solidFill>
                  <a:schemeClr val="bg1"/>
                </a:solidFill>
                <a:latin typeface="方正兰亭黑简体" panose="02000000000000000000" charset="-122"/>
                <a:ea typeface="方正兰亭黑简体" panose="02000000000000000000" charset="-122"/>
              </a:rPr>
              <a:t>价值：兼容用车时效性和合规性、提升对账效率、提升企业线上回款能力</a:t>
            </a:r>
            <a:endParaRPr lang="zh-CN" altLang="en-US" sz="3600" b="1" dirty="0">
              <a:solidFill>
                <a:schemeClr val="bg1"/>
              </a:solidFill>
              <a:latin typeface="方正兰亭黑简体" panose="02000000000000000000" charset="-122"/>
              <a:ea typeface="方正兰亭黑简体" panose="02000000000000000000" charset="-122"/>
            </a:endParaRPr>
          </a:p>
        </p:txBody>
      </p:sp>
      <p:sp>
        <p:nvSpPr>
          <p:cNvPr id="86" name="矩形: 圆角 26"/>
          <p:cNvSpPr/>
          <p:nvPr>
            <p:custDataLst>
              <p:tags r:id="rId6"/>
            </p:custDataLst>
          </p:nvPr>
        </p:nvSpPr>
        <p:spPr>
          <a:xfrm>
            <a:off x="1226820" y="3930015"/>
            <a:ext cx="21862415" cy="1906905"/>
          </a:xfrm>
          <a:prstGeom prst="roundRect">
            <a:avLst>
              <a:gd name="adj" fmla="val 9855"/>
            </a:avLst>
          </a:prstGeom>
          <a:gradFill>
            <a:gsLst>
              <a:gs pos="10000">
                <a:srgbClr val="FF8953"/>
              </a:gs>
              <a:gs pos="100000">
                <a:srgbClr val="FFA824"/>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1600" dirty="0">
              <a:solidFill>
                <a:prstClr val="white"/>
              </a:solidFill>
              <a:effectLst>
                <a:outerShdw blurRad="98223" dist="38100" dir="2700000" algn="tl" rotWithShape="0">
                  <a:prstClr val="black">
                    <a:alpha val="14218"/>
                  </a:prstClr>
                </a:outerShdw>
              </a:effectLst>
              <a:latin typeface="方正兰亭黑简体" panose="02000000000000000000" charset="-122"/>
              <a:ea typeface="方正兰亭黑简体" panose="02000000000000000000" charset="-122"/>
              <a:sym typeface="+mn-ea"/>
            </a:endParaRPr>
          </a:p>
        </p:txBody>
      </p:sp>
      <p:sp>
        <p:nvSpPr>
          <p:cNvPr id="18" name="矩形 17"/>
          <p:cNvSpPr/>
          <p:nvPr>
            <p:custDataLst>
              <p:tags r:id="rId7"/>
            </p:custDataLst>
          </p:nvPr>
        </p:nvSpPr>
        <p:spPr>
          <a:xfrm>
            <a:off x="1745933" y="4173538"/>
            <a:ext cx="20824190" cy="1419860"/>
          </a:xfrm>
          <a:prstGeom prst="rect">
            <a:avLst/>
          </a:prstGeom>
        </p:spPr>
        <p:txBody>
          <a:bodyPr wrap="square">
            <a:spAutoFit/>
          </a:bodyPr>
          <a:lstStyle/>
          <a:p>
            <a:pPr marL="228600" algn="l">
              <a:lnSpc>
                <a:spcPct val="120000"/>
              </a:lnSpc>
            </a:pPr>
            <a:r>
              <a:rPr lang="zh-CN" altLang="en-US"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针对</a:t>
            </a:r>
            <a:r>
              <a:rPr lang="zh-CN" altLang="zh-CN" sz="3600" dirty="0">
                <a:solidFill>
                  <a:srgbClr val="FFFF00"/>
                </a:solidFill>
                <a:latin typeface="方正兰亭黑简体" panose="02000000000000000000" charset="-122"/>
                <a:ea typeface="方正兰亭黑简体" panose="02000000000000000000" charset="-122"/>
                <a:cs typeface="方正兰亭黑简体" panose="02000000000000000000" charset="-122"/>
              </a:rPr>
              <a:t>企业支付完成单</a:t>
            </a:r>
            <a:r>
              <a:rPr lang="zh-CN" altLang="en-US" sz="3600" dirty="0">
                <a:solidFill>
                  <a:schemeClr val="bg1"/>
                </a:solidFill>
                <a:latin typeface="方正兰亭黑简体" panose="02000000000000000000" charset="-122"/>
                <a:ea typeface="方正兰亭黑简体" panose="02000000000000000000" charset="-122"/>
                <a:cs typeface="方正兰亭黑简体" panose="02000000000000000000" charset="-122"/>
              </a:rPr>
              <a:t>，</a:t>
            </a:r>
            <a:r>
              <a:rPr lang="zh-CN" altLang="en-US"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系统自动发起申请，</a:t>
            </a:r>
            <a:r>
              <a:rPr lang="zh-CN" altLang="zh-CN"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由企业管理人员进行事后稽查</a:t>
            </a:r>
            <a:r>
              <a:rPr lang="zh-CN" altLang="en-US"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审核</a:t>
            </a:r>
            <a:r>
              <a:rPr lang="zh-CN" altLang="zh-CN"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核实员工的因公用车行为</a:t>
            </a:r>
            <a:r>
              <a:rPr lang="zh-CN" altLang="zh-CN" sz="3600" kern="100" dirty="0">
                <a:solidFill>
                  <a:srgbClr val="FFFF00"/>
                </a:solidFill>
                <a:latin typeface="方正兰亭黑简体" panose="02000000000000000000" charset="-122"/>
                <a:ea typeface="方正兰亭黑简体" panose="02000000000000000000" charset="-122"/>
                <a:cs typeface="方正兰亭黑简体" panose="02000000000000000000" charset="-122"/>
              </a:rPr>
              <a:t>是否真实合规</a:t>
            </a:r>
            <a:r>
              <a:rPr lang="en-US" altLang="zh-CN"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 , </a:t>
            </a:r>
            <a:r>
              <a:rPr lang="zh-CN" altLang="zh-CN"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不合规订单</a:t>
            </a:r>
            <a:r>
              <a:rPr lang="zh-CN" altLang="en-US"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需</a:t>
            </a:r>
            <a:r>
              <a:rPr lang="zh-CN" altLang="zh-CN" sz="3600" kern="100" dirty="0">
                <a:solidFill>
                  <a:schemeClr val="bg1"/>
                </a:solidFill>
                <a:latin typeface="方正兰亭黑简体" panose="02000000000000000000" charset="-122"/>
                <a:ea typeface="方正兰亭黑简体" panose="02000000000000000000" charset="-122"/>
                <a:cs typeface="方正兰亭黑简体" panose="02000000000000000000" charset="-122"/>
              </a:rPr>
              <a:t>由</a:t>
            </a:r>
            <a:r>
              <a:rPr lang="zh-CN" altLang="zh-CN" sz="3600" kern="100" dirty="0">
                <a:solidFill>
                  <a:srgbClr val="FFFF00"/>
                </a:solidFill>
                <a:latin typeface="方正兰亭黑简体" panose="02000000000000000000" charset="-122"/>
                <a:ea typeface="方正兰亭黑简体" panose="02000000000000000000" charset="-122"/>
                <a:cs typeface="方正兰亭黑简体" panose="02000000000000000000" charset="-122"/>
              </a:rPr>
              <a:t>员工承担费用</a:t>
            </a:r>
            <a:endParaRPr lang="zh-CN" altLang="zh-CN" sz="3600" kern="100" dirty="0">
              <a:solidFill>
                <a:srgbClr val="FFFF00"/>
              </a:solidFill>
              <a:latin typeface="方正兰亭黑简体" panose="02000000000000000000" charset="-122"/>
              <a:ea typeface="方正兰亭黑简体" panose="02000000000000000000" charset="-122"/>
              <a:cs typeface="方正兰亭黑简体" panose="02000000000000000000" charset="-122"/>
            </a:endParaRPr>
          </a:p>
        </p:txBody>
      </p:sp>
      <p:grpSp>
        <p:nvGrpSpPr>
          <p:cNvPr id="83" name="组合 82"/>
          <p:cNvGrpSpPr/>
          <p:nvPr/>
        </p:nvGrpSpPr>
        <p:grpSpPr>
          <a:xfrm>
            <a:off x="2110105" y="7272687"/>
            <a:ext cx="2962910" cy="1079500"/>
            <a:chOff x="2602" y="12474"/>
            <a:chExt cx="4666" cy="1700"/>
          </a:xfrm>
        </p:grpSpPr>
        <p:sp>
          <p:nvSpPr>
            <p:cNvPr id="39" name="圆角矩形 38"/>
            <p:cNvSpPr/>
            <p:nvPr>
              <p:custDataLst>
                <p:tags r:id="rId8"/>
              </p:custDataLst>
            </p:nvPr>
          </p:nvSpPr>
          <p:spPr>
            <a:xfrm>
              <a:off x="2602" y="12474"/>
              <a:ext cx="4666" cy="1700"/>
            </a:xfrm>
            <a:prstGeom prst="roundRect">
              <a:avLst>
                <a:gd name="adj" fmla="val 7784"/>
              </a:avLst>
            </a:prstGeom>
            <a:gradFill>
              <a:gsLst>
                <a:gs pos="0">
                  <a:srgbClr val="FFA824">
                    <a:alpha val="14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300">
                <a:solidFill>
                  <a:prstClr val="white"/>
                </a:solidFill>
                <a:latin typeface="方正兰亭黑简体" panose="02000000000000000000" charset="-122"/>
                <a:ea typeface="方正兰亭黑简体" panose="02000000000000000000" charset="-122"/>
                <a:sym typeface="+mn-ea"/>
              </a:endParaRPr>
            </a:p>
          </p:txBody>
        </p:sp>
        <p:sp>
          <p:nvSpPr>
            <p:cNvPr id="77" name="员工用车"/>
            <p:cNvSpPr txBox="1"/>
            <p:nvPr>
              <p:custDataLst>
                <p:tags r:id="rId9"/>
              </p:custDataLst>
            </p:nvPr>
          </p:nvSpPr>
          <p:spPr>
            <a:xfrm>
              <a:off x="2792" y="12505"/>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企业支付用车</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en-US" alt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a:t>
              </a: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用车</a:t>
              </a:r>
              <a:r>
                <a:rPr kumimoji="0" lang="en-US" alt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a:t>
              </a:r>
              <a:endParaRPr kumimoji="0" lang="en-US" alt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87" name="组合 86"/>
          <p:cNvGrpSpPr/>
          <p:nvPr/>
        </p:nvGrpSpPr>
        <p:grpSpPr>
          <a:xfrm>
            <a:off x="6192520" y="7272687"/>
            <a:ext cx="2962910" cy="1079500"/>
            <a:chOff x="2602" y="12474"/>
            <a:chExt cx="4666" cy="1700"/>
          </a:xfrm>
        </p:grpSpPr>
        <p:sp>
          <p:nvSpPr>
            <p:cNvPr id="88" name="圆角矩形 87"/>
            <p:cNvSpPr/>
            <p:nvPr>
              <p:custDataLst>
                <p:tags r:id="rId10"/>
              </p:custDataLst>
            </p:nvPr>
          </p:nvSpPr>
          <p:spPr>
            <a:xfrm>
              <a:off x="2602" y="12474"/>
              <a:ext cx="4666" cy="1700"/>
            </a:xfrm>
            <a:prstGeom prst="roundRect">
              <a:avLst>
                <a:gd name="adj" fmla="val 7784"/>
              </a:avLst>
            </a:prstGeom>
            <a:gradFill>
              <a:gsLst>
                <a:gs pos="0">
                  <a:srgbClr val="FFA824">
                    <a:alpha val="14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300">
                <a:solidFill>
                  <a:prstClr val="white"/>
                </a:solidFill>
                <a:latin typeface="方正兰亭黑简体" panose="02000000000000000000" charset="-122"/>
                <a:ea typeface="方正兰亭黑简体" panose="02000000000000000000" charset="-122"/>
                <a:sym typeface="+mn-ea"/>
              </a:endParaRPr>
            </a:p>
          </p:txBody>
        </p:sp>
        <p:sp>
          <p:nvSpPr>
            <p:cNvPr id="89" name="员工用车"/>
            <p:cNvSpPr txBox="1"/>
            <p:nvPr>
              <p:custDataLst>
                <p:tags r:id="rId11"/>
              </p:custDataLst>
            </p:nvPr>
          </p:nvSpPr>
          <p:spPr>
            <a:xfrm>
              <a:off x="2792" y="12505"/>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发起审核</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（系统）</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90" name="组合 89"/>
          <p:cNvGrpSpPr/>
          <p:nvPr/>
        </p:nvGrpSpPr>
        <p:grpSpPr>
          <a:xfrm>
            <a:off x="10274935" y="7253002"/>
            <a:ext cx="2962910" cy="1079500"/>
            <a:chOff x="2602" y="12474"/>
            <a:chExt cx="4666" cy="1700"/>
          </a:xfrm>
        </p:grpSpPr>
        <p:sp>
          <p:nvSpPr>
            <p:cNvPr id="91" name="圆角矩形 90"/>
            <p:cNvSpPr/>
            <p:nvPr>
              <p:custDataLst>
                <p:tags r:id="rId12"/>
              </p:custDataLst>
            </p:nvPr>
          </p:nvSpPr>
          <p:spPr>
            <a:xfrm>
              <a:off x="2602" y="12474"/>
              <a:ext cx="4666" cy="1700"/>
            </a:xfrm>
            <a:prstGeom prst="roundRect">
              <a:avLst>
                <a:gd name="adj" fmla="val 7784"/>
              </a:avLst>
            </a:prstGeom>
            <a:gradFill>
              <a:gsLst>
                <a:gs pos="0">
                  <a:srgbClr val="FFA824">
                    <a:alpha val="14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300">
                <a:solidFill>
                  <a:prstClr val="white"/>
                </a:solidFill>
                <a:latin typeface="方正兰亭黑简体" panose="02000000000000000000" charset="-122"/>
                <a:ea typeface="方正兰亭黑简体" panose="02000000000000000000" charset="-122"/>
                <a:sym typeface="+mn-ea"/>
              </a:endParaRPr>
            </a:p>
          </p:txBody>
        </p:sp>
        <p:sp>
          <p:nvSpPr>
            <p:cNvPr id="92" name="员工用车"/>
            <p:cNvSpPr txBox="1"/>
            <p:nvPr>
              <p:custDataLst>
                <p:tags r:id="rId13"/>
              </p:custDataLst>
            </p:nvPr>
          </p:nvSpPr>
          <p:spPr>
            <a:xfrm>
              <a:off x="2792" y="12505"/>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按照企业审核</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流程流转</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93" name="组合 92"/>
          <p:cNvGrpSpPr/>
          <p:nvPr/>
        </p:nvGrpSpPr>
        <p:grpSpPr>
          <a:xfrm>
            <a:off x="14357350" y="7253002"/>
            <a:ext cx="2962910" cy="1079500"/>
            <a:chOff x="2602" y="12474"/>
            <a:chExt cx="4666" cy="1700"/>
          </a:xfrm>
        </p:grpSpPr>
        <p:sp>
          <p:nvSpPr>
            <p:cNvPr id="94" name="圆角矩形 93"/>
            <p:cNvSpPr/>
            <p:nvPr>
              <p:custDataLst>
                <p:tags r:id="rId14"/>
              </p:custDataLst>
            </p:nvPr>
          </p:nvSpPr>
          <p:spPr>
            <a:xfrm>
              <a:off x="2602" y="12474"/>
              <a:ext cx="4666" cy="1700"/>
            </a:xfrm>
            <a:prstGeom prst="roundRect">
              <a:avLst>
                <a:gd name="adj" fmla="val 7784"/>
              </a:avLst>
            </a:prstGeom>
            <a:gradFill>
              <a:gsLst>
                <a:gs pos="0">
                  <a:srgbClr val="FFA824">
                    <a:alpha val="14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1300">
                <a:solidFill>
                  <a:prstClr val="white"/>
                </a:solidFill>
                <a:latin typeface="方正兰亭黑简体" panose="02000000000000000000" charset="-122"/>
                <a:ea typeface="方正兰亭黑简体" panose="02000000000000000000" charset="-122"/>
                <a:sym typeface="+mn-ea"/>
              </a:endParaRPr>
            </a:p>
          </p:txBody>
        </p:sp>
        <p:sp>
          <p:nvSpPr>
            <p:cNvPr id="95" name="员工用车"/>
            <p:cNvSpPr txBox="1"/>
            <p:nvPr>
              <p:custDataLst>
                <p:tags r:id="rId15"/>
              </p:custDataLst>
            </p:nvPr>
          </p:nvSpPr>
          <p:spPr>
            <a:xfrm>
              <a:off x="2792" y="12505"/>
              <a:ext cx="4287"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管理人员审批</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sp>
        <p:nvSpPr>
          <p:cNvPr id="98" name="Shape 346"/>
          <p:cNvSpPr/>
          <p:nvPr>
            <p:custDataLst>
              <p:tags r:id="rId16"/>
            </p:custDataLst>
          </p:nvPr>
        </p:nvSpPr>
        <p:spPr>
          <a:xfrm flipV="1">
            <a:off x="5324475" y="7809262"/>
            <a:ext cx="654685" cy="635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99" name="Shape 346"/>
          <p:cNvSpPr/>
          <p:nvPr>
            <p:custDataLst>
              <p:tags r:id="rId17"/>
            </p:custDataLst>
          </p:nvPr>
        </p:nvSpPr>
        <p:spPr>
          <a:xfrm flipV="1">
            <a:off x="9387840" y="7809262"/>
            <a:ext cx="654685" cy="635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02" name="Shape 346"/>
          <p:cNvSpPr/>
          <p:nvPr>
            <p:custDataLst>
              <p:tags r:id="rId18"/>
            </p:custDataLst>
          </p:nvPr>
        </p:nvSpPr>
        <p:spPr>
          <a:xfrm flipV="1">
            <a:off x="13466445" y="7809262"/>
            <a:ext cx="654685" cy="635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09" name="圆角矩形 108"/>
          <p:cNvSpPr/>
          <p:nvPr>
            <p:custDataLst>
              <p:tags r:id="rId19"/>
            </p:custDataLst>
          </p:nvPr>
        </p:nvSpPr>
        <p:spPr>
          <a:xfrm>
            <a:off x="19068415" y="6264910"/>
            <a:ext cx="2962910" cy="1079500"/>
          </a:xfrm>
          <a:prstGeom prst="roundRect">
            <a:avLst>
              <a:gd name="adj" fmla="val 7784"/>
            </a:avLst>
          </a:prstGeom>
          <a:gradFill>
            <a:gsLst>
              <a:gs pos="15000">
                <a:srgbClr val="00D6D1">
                  <a:alpha val="28000"/>
                </a:srgbClr>
              </a:gs>
              <a:gs pos="100000">
                <a:srgbClr val="009BAD"/>
              </a:gs>
            </a:gsLst>
            <a:lin ang="1074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10" name="员工用车"/>
          <p:cNvSpPr txBox="1"/>
          <p:nvPr>
            <p:custDataLst>
              <p:tags r:id="rId20"/>
            </p:custDataLst>
          </p:nvPr>
        </p:nvSpPr>
        <p:spPr>
          <a:xfrm>
            <a:off x="19188748" y="6284595"/>
            <a:ext cx="2722245" cy="104013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通过</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sp>
        <p:nvSpPr>
          <p:cNvPr id="106" name="Shape 346"/>
          <p:cNvSpPr/>
          <p:nvPr>
            <p:custDataLst>
              <p:tags r:id="rId21"/>
            </p:custDataLst>
          </p:nvPr>
        </p:nvSpPr>
        <p:spPr>
          <a:xfrm flipV="1">
            <a:off x="18232120" y="6801485"/>
            <a:ext cx="654685" cy="635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12" name="Shape 346"/>
          <p:cNvSpPr/>
          <p:nvPr>
            <p:custDataLst>
              <p:tags r:id="rId22"/>
            </p:custDataLst>
          </p:nvPr>
        </p:nvSpPr>
        <p:spPr>
          <a:xfrm rot="5400000" flipV="1">
            <a:off x="17229455" y="7783195"/>
            <a:ext cx="2008505" cy="19685"/>
          </a:xfrm>
          <a:prstGeom prst="line">
            <a:avLst/>
          </a:prstGeom>
          <a:ln w="38100" cmpd="sng">
            <a:solidFill>
              <a:srgbClr val="FF8953"/>
            </a:solidFill>
            <a:miter lim="400000"/>
            <a:headEnd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13" name="Shape 346"/>
          <p:cNvSpPr/>
          <p:nvPr>
            <p:custDataLst>
              <p:tags r:id="rId23"/>
            </p:custDataLst>
          </p:nvPr>
        </p:nvSpPr>
        <p:spPr>
          <a:xfrm flipV="1">
            <a:off x="18232120" y="8772525"/>
            <a:ext cx="654685" cy="635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14" name="圆角矩形 113"/>
          <p:cNvSpPr/>
          <p:nvPr>
            <p:custDataLst>
              <p:tags r:id="rId24"/>
            </p:custDataLst>
          </p:nvPr>
        </p:nvSpPr>
        <p:spPr>
          <a:xfrm>
            <a:off x="19068415" y="8693150"/>
            <a:ext cx="2962910" cy="10795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15" name="员工用车"/>
          <p:cNvSpPr txBox="1"/>
          <p:nvPr>
            <p:custDataLst>
              <p:tags r:id="rId25"/>
            </p:custDataLst>
          </p:nvPr>
        </p:nvSpPr>
        <p:spPr>
          <a:xfrm>
            <a:off x="19638645" y="8712835"/>
            <a:ext cx="1822450" cy="104013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驳回</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sp>
        <p:nvSpPr>
          <p:cNvPr id="120" name="Shape 346"/>
          <p:cNvSpPr/>
          <p:nvPr>
            <p:custDataLst>
              <p:tags r:id="rId26"/>
            </p:custDataLst>
          </p:nvPr>
        </p:nvSpPr>
        <p:spPr>
          <a:xfrm flipV="1">
            <a:off x="17552670" y="7802912"/>
            <a:ext cx="654685" cy="6350"/>
          </a:xfrm>
          <a:prstGeom prst="line">
            <a:avLst/>
          </a:prstGeom>
          <a:ln w="38100" cmpd="sng">
            <a:solidFill>
              <a:srgbClr val="FF8953"/>
            </a:solidFill>
            <a:miter lim="400000"/>
            <a:headEnd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grpSp>
        <p:nvGrpSpPr>
          <p:cNvPr id="145" name="组合 144"/>
          <p:cNvGrpSpPr/>
          <p:nvPr/>
        </p:nvGrpSpPr>
        <p:grpSpPr>
          <a:xfrm>
            <a:off x="20781645" y="9959975"/>
            <a:ext cx="654685" cy="1093470"/>
            <a:chOff x="31346" y="14995"/>
            <a:chExt cx="1031" cy="1722"/>
          </a:xfrm>
        </p:grpSpPr>
        <p:sp>
          <p:nvSpPr>
            <p:cNvPr id="122" name="Shape 346"/>
            <p:cNvSpPr/>
            <p:nvPr>
              <p:custDataLst>
                <p:tags r:id="rId27"/>
              </p:custDataLst>
            </p:nvPr>
          </p:nvSpPr>
          <p:spPr>
            <a:xfrm flipV="1">
              <a:off x="31346" y="16677"/>
              <a:ext cx="1031" cy="10"/>
            </a:xfrm>
            <a:prstGeom prst="line">
              <a:avLst/>
            </a:prstGeom>
            <a:ln w="38100" cmpd="sng">
              <a:solidFill>
                <a:srgbClr val="00B0F0"/>
              </a:solidFill>
              <a:miter lim="400000"/>
              <a:headEnd type="triangle"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23" name="Shape 346"/>
            <p:cNvSpPr/>
            <p:nvPr>
              <p:custDataLst>
                <p:tags r:id="rId28"/>
              </p:custDataLst>
            </p:nvPr>
          </p:nvSpPr>
          <p:spPr>
            <a:xfrm rot="5400000" flipV="1">
              <a:off x="31500" y="15840"/>
              <a:ext cx="1723" cy="32"/>
            </a:xfrm>
            <a:prstGeom prst="line">
              <a:avLst/>
            </a:prstGeom>
            <a:ln w="38100" cmpd="sng">
              <a:solidFill>
                <a:srgbClr val="00B0F0"/>
              </a:solidFill>
              <a:miter lim="400000"/>
              <a:headEnd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grpSp>
      <p:grpSp>
        <p:nvGrpSpPr>
          <p:cNvPr id="131" name="组合 130"/>
          <p:cNvGrpSpPr/>
          <p:nvPr/>
        </p:nvGrpSpPr>
        <p:grpSpPr>
          <a:xfrm>
            <a:off x="17685385" y="10491470"/>
            <a:ext cx="2962910" cy="1079500"/>
            <a:chOff x="26472" y="15832"/>
            <a:chExt cx="4666" cy="1700"/>
          </a:xfrm>
        </p:grpSpPr>
        <p:sp>
          <p:nvSpPr>
            <p:cNvPr id="127" name="圆角矩形 126"/>
            <p:cNvSpPr/>
            <p:nvPr>
              <p:custDataLst>
                <p:tags r:id="rId29"/>
              </p:custDataLst>
            </p:nvPr>
          </p:nvSpPr>
          <p:spPr>
            <a:xfrm>
              <a:off x="26472" y="15832"/>
              <a:ext cx="4666" cy="17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8" name="员工用车"/>
            <p:cNvSpPr txBox="1"/>
            <p:nvPr>
              <p:custDataLst>
                <p:tags r:id="rId30"/>
              </p:custDataLst>
            </p:nvPr>
          </p:nvSpPr>
          <p:spPr>
            <a:xfrm>
              <a:off x="27370" y="15863"/>
              <a:ext cx="2870"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员工付款</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132" name="组合 131"/>
          <p:cNvGrpSpPr/>
          <p:nvPr/>
        </p:nvGrpSpPr>
        <p:grpSpPr>
          <a:xfrm>
            <a:off x="13791565" y="10491470"/>
            <a:ext cx="2962910" cy="1079500"/>
            <a:chOff x="26472" y="15832"/>
            <a:chExt cx="4666" cy="1700"/>
          </a:xfrm>
        </p:grpSpPr>
        <p:sp>
          <p:nvSpPr>
            <p:cNvPr id="133" name="圆角矩形 132"/>
            <p:cNvSpPr/>
            <p:nvPr>
              <p:custDataLst>
                <p:tags r:id="rId31"/>
              </p:custDataLst>
            </p:nvPr>
          </p:nvSpPr>
          <p:spPr>
            <a:xfrm>
              <a:off x="26472" y="15832"/>
              <a:ext cx="4666" cy="17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34" name="员工用车"/>
            <p:cNvSpPr txBox="1"/>
            <p:nvPr>
              <p:custDataLst>
                <p:tags r:id="rId32"/>
              </p:custDataLst>
            </p:nvPr>
          </p:nvSpPr>
          <p:spPr>
            <a:xfrm>
              <a:off x="27370" y="15863"/>
              <a:ext cx="2870"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员工开票</a:t>
              </a:r>
              <a:endParaRPr kumimoji="0" lang="en-US" alt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135" name="组合 134"/>
          <p:cNvGrpSpPr/>
          <p:nvPr/>
        </p:nvGrpSpPr>
        <p:grpSpPr>
          <a:xfrm>
            <a:off x="9897745" y="10491470"/>
            <a:ext cx="2962910" cy="1079500"/>
            <a:chOff x="26472" y="15832"/>
            <a:chExt cx="4666" cy="1700"/>
          </a:xfrm>
        </p:grpSpPr>
        <p:sp>
          <p:nvSpPr>
            <p:cNvPr id="136" name="圆角矩形 135"/>
            <p:cNvSpPr/>
            <p:nvPr>
              <p:custDataLst>
                <p:tags r:id="rId33"/>
              </p:custDataLst>
            </p:nvPr>
          </p:nvSpPr>
          <p:spPr>
            <a:xfrm>
              <a:off x="26472" y="15832"/>
              <a:ext cx="4666" cy="17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37" name="员工用车"/>
            <p:cNvSpPr txBox="1"/>
            <p:nvPr>
              <p:custDataLst>
                <p:tags r:id="rId34"/>
              </p:custDataLst>
            </p:nvPr>
          </p:nvSpPr>
          <p:spPr>
            <a:xfrm>
              <a:off x="27370" y="15863"/>
              <a:ext cx="2870"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企业对账</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138" name="组合 137"/>
          <p:cNvGrpSpPr/>
          <p:nvPr/>
        </p:nvGrpSpPr>
        <p:grpSpPr>
          <a:xfrm>
            <a:off x="6003925" y="10491470"/>
            <a:ext cx="2962910" cy="1079500"/>
            <a:chOff x="26472" y="15832"/>
            <a:chExt cx="4666" cy="1700"/>
          </a:xfrm>
        </p:grpSpPr>
        <p:sp>
          <p:nvSpPr>
            <p:cNvPr id="139" name="圆角矩形 138"/>
            <p:cNvSpPr/>
            <p:nvPr>
              <p:custDataLst>
                <p:tags r:id="rId35"/>
              </p:custDataLst>
            </p:nvPr>
          </p:nvSpPr>
          <p:spPr>
            <a:xfrm>
              <a:off x="26472" y="15832"/>
              <a:ext cx="4666" cy="17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40" name="员工用车"/>
            <p:cNvSpPr txBox="1"/>
            <p:nvPr>
              <p:custDataLst>
                <p:tags r:id="rId36"/>
              </p:custDataLst>
            </p:nvPr>
          </p:nvSpPr>
          <p:spPr>
            <a:xfrm>
              <a:off x="27370" y="15863"/>
              <a:ext cx="2870"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企业回款</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grpSp>
        <p:nvGrpSpPr>
          <p:cNvPr id="141" name="组合 140"/>
          <p:cNvGrpSpPr/>
          <p:nvPr/>
        </p:nvGrpSpPr>
        <p:grpSpPr>
          <a:xfrm>
            <a:off x="2110105" y="10491470"/>
            <a:ext cx="2962910" cy="1079500"/>
            <a:chOff x="26472" y="15832"/>
            <a:chExt cx="4666" cy="1700"/>
          </a:xfrm>
        </p:grpSpPr>
        <p:sp>
          <p:nvSpPr>
            <p:cNvPr id="142" name="圆角矩形 141"/>
            <p:cNvSpPr/>
            <p:nvPr>
              <p:custDataLst>
                <p:tags r:id="rId37"/>
              </p:custDataLst>
            </p:nvPr>
          </p:nvSpPr>
          <p:spPr>
            <a:xfrm>
              <a:off x="26472" y="15832"/>
              <a:ext cx="4666" cy="1700"/>
            </a:xfrm>
            <a:prstGeom prst="roundRect">
              <a:avLst>
                <a:gd name="adj" fmla="val 7784"/>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43" name="员工用车"/>
            <p:cNvSpPr txBox="1"/>
            <p:nvPr>
              <p:custDataLst>
                <p:tags r:id="rId38"/>
              </p:custDataLst>
            </p:nvPr>
          </p:nvSpPr>
          <p:spPr>
            <a:xfrm>
              <a:off x="27370" y="15863"/>
              <a:ext cx="2870" cy="1638"/>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企业开票</a:t>
              </a:r>
              <a:endParaRPr kumimoji="0" lang="zh-CN"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grpSp>
      <p:sp>
        <p:nvSpPr>
          <p:cNvPr id="144" name="Shape 346"/>
          <p:cNvSpPr/>
          <p:nvPr>
            <p:custDataLst>
              <p:tags r:id="rId39"/>
            </p:custDataLst>
          </p:nvPr>
        </p:nvSpPr>
        <p:spPr>
          <a:xfrm flipV="1">
            <a:off x="16871315" y="11021727"/>
            <a:ext cx="654685" cy="6350"/>
          </a:xfrm>
          <a:prstGeom prst="line">
            <a:avLst/>
          </a:prstGeom>
          <a:ln w="38100" cmpd="sng">
            <a:solidFill>
              <a:srgbClr val="00B0F0"/>
            </a:solidFill>
            <a:miter lim="400000"/>
            <a:headEnd type="triangle"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46" name="Shape 346"/>
          <p:cNvSpPr/>
          <p:nvPr>
            <p:custDataLst>
              <p:tags r:id="rId40"/>
            </p:custDataLst>
          </p:nvPr>
        </p:nvSpPr>
        <p:spPr>
          <a:xfrm flipV="1">
            <a:off x="12998450" y="11021727"/>
            <a:ext cx="654685" cy="6350"/>
          </a:xfrm>
          <a:prstGeom prst="line">
            <a:avLst/>
          </a:prstGeom>
          <a:ln w="38100" cmpd="sng">
            <a:solidFill>
              <a:srgbClr val="00B0F0"/>
            </a:solidFill>
            <a:miter lim="400000"/>
            <a:headEnd type="triangle"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47" name="Shape 346"/>
          <p:cNvSpPr/>
          <p:nvPr>
            <p:custDataLst>
              <p:tags r:id="rId41"/>
            </p:custDataLst>
          </p:nvPr>
        </p:nvSpPr>
        <p:spPr>
          <a:xfrm flipV="1">
            <a:off x="9121140" y="11021727"/>
            <a:ext cx="654685" cy="6350"/>
          </a:xfrm>
          <a:prstGeom prst="line">
            <a:avLst/>
          </a:prstGeom>
          <a:ln w="38100" cmpd="sng">
            <a:solidFill>
              <a:srgbClr val="00B0F0"/>
            </a:solidFill>
            <a:miter lim="400000"/>
            <a:headEnd type="triangle"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48" name="Shape 346"/>
          <p:cNvSpPr/>
          <p:nvPr>
            <p:custDataLst>
              <p:tags r:id="rId42"/>
            </p:custDataLst>
          </p:nvPr>
        </p:nvSpPr>
        <p:spPr>
          <a:xfrm flipV="1">
            <a:off x="5191125" y="11021727"/>
            <a:ext cx="654685" cy="6350"/>
          </a:xfrm>
          <a:prstGeom prst="line">
            <a:avLst/>
          </a:prstGeom>
          <a:ln w="38100" cmpd="sng">
            <a:solidFill>
              <a:srgbClr val="00B0F0"/>
            </a:solidFill>
            <a:miter lim="400000"/>
            <a:headEnd type="triangle" w="lg" len="lg"/>
            <a:tailEnd type="non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54" name="Shape 345"/>
          <p:cNvSpPr/>
          <p:nvPr>
            <p:custDataLst>
              <p:tags r:id="rId43"/>
            </p:custDataLst>
          </p:nvPr>
        </p:nvSpPr>
        <p:spPr>
          <a:xfrm flipV="1">
            <a:off x="11756390" y="8684166"/>
            <a:ext cx="0" cy="648384"/>
          </a:xfrm>
          <a:prstGeom prst="line">
            <a:avLst/>
          </a:prstGeom>
          <a:ln w="38100">
            <a:solidFill>
              <a:srgbClr val="1473FF"/>
            </a:solidFill>
            <a:prstDash val="sysDash"/>
            <a:miter lim="400000"/>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155" name="员工用车"/>
          <p:cNvSpPr txBox="1"/>
          <p:nvPr>
            <p:custDataLst>
              <p:tags r:id="rId44"/>
            </p:custDataLst>
          </p:nvPr>
        </p:nvSpPr>
        <p:spPr>
          <a:xfrm>
            <a:off x="13948315" y="9241144"/>
            <a:ext cx="2673985" cy="1040130"/>
          </a:xfrm>
          <a:prstGeom prst="rect">
            <a:avLst/>
          </a:prstGeom>
          <a:noFill/>
          <a:ln w="12700" cap="flat">
            <a:noFill/>
            <a:miter lim="400000"/>
          </a:ln>
          <a:effectLst/>
        </p:spPr>
        <p:txBody>
          <a:bodyPr wrap="square" lIns="71437" tIns="71437" rIns="71437" bIns="71437" numCol="1" anchor="ctr">
            <a:noAutofit/>
          </a:bodyPr>
          <a:lstStyle>
            <a:lvl1pPr algn="l" defTabSz="457200">
              <a:lnSpc>
                <a:spcPts val="5000"/>
              </a:lnSpc>
              <a:defRPr sz="3000">
                <a:latin typeface="Helvetica"/>
                <a:ea typeface="Helvetica"/>
                <a:cs typeface="Helvetica"/>
                <a:sym typeface="Helvetica"/>
              </a:defRPr>
            </a:lvl1pPr>
          </a:lstStyle>
          <a:p>
            <a:pPr marL="0" marR="0" lvl="0" indent="0" algn="ctr" defTabSz="457200" rtl="0" eaLnBrk="1" fontAlgn="auto" latinLnBrk="0" hangingPunct="0">
              <a:lnSpc>
                <a:spcPct val="100000"/>
              </a:lnSpc>
              <a:spcBef>
                <a:spcPts val="0"/>
              </a:spcBef>
              <a:spcAft>
                <a:spcPts val="0"/>
              </a:spcAft>
              <a:buClrTx/>
              <a:buSzTx/>
              <a:buFontTx/>
              <a:buNone/>
              <a:defRPr/>
            </a:pPr>
            <a:r>
              <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rPr>
              <a:t>员工申诉</a:t>
            </a:r>
            <a:endParaRPr kumimoji="0" lang="zh-CN" altLang="en-US" sz="2800" b="0" i="0" u="none" strike="noStrike" kern="0" cap="none" spc="0" normalizeH="0" baseline="0" noProof="0" dirty="0" err="1">
              <a:ln>
                <a:noFill/>
              </a:ln>
              <a:solidFill>
                <a:schemeClr val="bg1"/>
              </a:solidFill>
              <a:effectLst/>
              <a:uLnTx/>
              <a:uFillTx/>
              <a:latin typeface="方正兰亭黑简体" panose="02000000000000000000" charset="-122"/>
              <a:ea typeface="方正兰亭黑简体" panose="02000000000000000000" charset="-122"/>
              <a:cs typeface="微软雅黑" panose="020B0503020204020204" charset="-122"/>
              <a:sym typeface="Helvetica"/>
            </a:endParaRPr>
          </a:p>
        </p:txBody>
      </p:sp>
      <p:cxnSp>
        <p:nvCxnSpPr>
          <p:cNvPr id="158" name="直接箭头连接符 47"/>
          <p:cNvCxnSpPr/>
          <p:nvPr>
            <p:custDataLst>
              <p:tags r:id="rId45"/>
            </p:custDataLst>
          </p:nvPr>
        </p:nvCxnSpPr>
        <p:spPr>
          <a:xfrm>
            <a:off x="11735975" y="9332550"/>
            <a:ext cx="7098665" cy="0"/>
          </a:xfrm>
          <a:prstGeom prst="straightConnector1">
            <a:avLst/>
          </a:prstGeom>
          <a:noFill/>
          <a:ln w="38100" cap="flat">
            <a:solidFill>
              <a:srgbClr val="1473FF"/>
            </a:solidFill>
            <a:prstDash val="sysDash"/>
            <a:miter lim="400000"/>
            <a:tailEnd type="none"/>
          </a:ln>
          <a:effectLst/>
          <a:sp3d/>
        </p:spPr>
        <p:style>
          <a:lnRef idx="0">
            <a:scrgbClr r="0" g="0" b="0"/>
          </a:lnRef>
          <a:fillRef idx="0">
            <a:scrgbClr r="0" g="0" b="0"/>
          </a:fillRef>
          <a:effectRef idx="0">
            <a:scrgbClr r="0" g="0" b="0"/>
          </a:effectRef>
          <a:fontRef idx="none"/>
        </p:style>
      </p:cxnSp>
      <p:pic>
        <p:nvPicPr>
          <p:cNvPr id="185" name="图像" descr="图像"/>
          <p:cNvPicPr>
            <a:picLocks noChangeAspect="1"/>
          </p:cNvPicPr>
          <p:nvPr/>
        </p:nvPicPr>
        <p:blipFill>
          <a:blip r:embed="rId46"/>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领先的一站式移动出行平台"/>
          <p:cNvSpPr txBox="1"/>
          <p:nvPr/>
        </p:nvSpPr>
        <p:spPr>
          <a:xfrm>
            <a:off x="771525" y="736600"/>
            <a:ext cx="13728065" cy="1550035"/>
          </a:xfrm>
          <a:prstGeom prst="rect">
            <a:avLst/>
          </a:prstGeom>
          <a:ln w="12700">
            <a:miter lim="400000"/>
          </a:ln>
        </p:spPr>
        <p:txBody>
          <a:bodyPr wrap="square" lIns="71432" tIns="71432" rIns="71432" bIns="71432" anchor="ctr">
            <a:no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228600" hangingPunct="0">
              <a:lnSpc>
                <a:spcPts val="5150"/>
              </a:lnSpc>
              <a:defRPr/>
            </a:pPr>
            <a:r>
              <a:rPr kumimoji="0" lang="zh-CN" altLang="en-US" sz="600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FZLanTingHeiS-B-GB" panose="02000000000000000000" charset="-122"/>
                <a:sym typeface="Lantinghei SC Extralight" panose="02000000000000000000" charset="-122"/>
              </a:rPr>
              <a:t>数字化转型关系到企业的</a:t>
            </a:r>
            <a:r>
              <a:rPr kumimoji="0" lang="zh-CN" altLang="en-US" sz="6000" u="none" strike="noStrike" kern="0" cap="none" spc="0" normalizeH="0" baseline="0" noProof="0" dirty="0">
                <a:ln>
                  <a:noFill/>
                </a:ln>
                <a:solidFill>
                  <a:srgbClr val="FF8953"/>
                </a:solidFill>
                <a:effectLst/>
                <a:uLnTx/>
                <a:uFillTx/>
                <a:latin typeface="方正兰亭粗黑简体" panose="02000000000000000000" charset="-122"/>
                <a:ea typeface="方正兰亭粗黑简体" panose="02000000000000000000" charset="-122"/>
                <a:cs typeface="FZLanTingHeiS-B-GB" panose="02000000000000000000" charset="-122"/>
                <a:sym typeface="Lantinghei SC Extralight" panose="02000000000000000000" charset="-122"/>
              </a:rPr>
              <a:t>高质量</a:t>
            </a:r>
            <a:r>
              <a:rPr kumimoji="0" lang="zh-CN" altLang="en-US" sz="600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FZLanTingHeiS-B-GB" panose="02000000000000000000" charset="-122"/>
                <a:sym typeface="Lantinghei SC Extralight" panose="02000000000000000000" charset="-122"/>
              </a:rPr>
              <a:t>发展</a:t>
            </a:r>
            <a:endParaRPr kumimoji="0" lang="zh-CN" altLang="en-US" sz="600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FZLanTingHeiS-B-GB" panose="02000000000000000000" charset="-122"/>
              <a:sym typeface="Lantinghei SC Extralight" panose="02000000000000000000" charset="-122"/>
            </a:endParaRPr>
          </a:p>
        </p:txBody>
      </p:sp>
      <p:sp>
        <p:nvSpPr>
          <p:cNvPr id="43" name="圆角矩形 113"/>
          <p:cNvSpPr/>
          <p:nvPr/>
        </p:nvSpPr>
        <p:spPr>
          <a:xfrm>
            <a:off x="17998017" y="3988723"/>
            <a:ext cx="5384800" cy="973937"/>
          </a:xfrm>
          <a:prstGeom prst="roundRect">
            <a:avLst>
              <a:gd name="adj" fmla="val 11804"/>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144000" rIns="72000" bIns="144000" numCol="1" spcCol="38100" rtlCol="0" anchor="ctr">
            <a:spAutoFit/>
          </a:bodyPr>
          <a:lstStyle/>
          <a:p>
            <a:pPr algn="ctr" defTabSz="412750" hangingPunct="0">
              <a:defRPr/>
            </a:pPr>
            <a:r>
              <a:rPr lang="zh-CN" altLang="en-US" sz="4000" b="0" kern="0" dirty="0">
                <a:solidFill>
                  <a:srgbClr val="1473FF"/>
                </a:solidFill>
                <a:latin typeface="方正兰亭黑简体" panose="02000000000000000000" charset="-122"/>
                <a:ea typeface="方正兰亭黑简体" panose="02000000000000000000" charset="-122"/>
                <a:sym typeface="Helvetica Light"/>
              </a:rPr>
              <a:t>增强抗风险能力</a:t>
            </a:r>
            <a:endParaRPr lang="zh-CN" altLang="en-US" sz="4000" b="0" kern="0" dirty="0">
              <a:solidFill>
                <a:srgbClr val="1473FF"/>
              </a:solidFill>
              <a:latin typeface="方正兰亭黑简体" panose="02000000000000000000" charset="-122"/>
              <a:ea typeface="方正兰亭黑简体" panose="02000000000000000000" charset="-122"/>
              <a:sym typeface="Helvetica Light"/>
            </a:endParaRPr>
          </a:p>
        </p:txBody>
      </p:sp>
      <p:sp>
        <p:nvSpPr>
          <p:cNvPr id="52" name="圆角矩形 113"/>
          <p:cNvSpPr/>
          <p:nvPr/>
        </p:nvSpPr>
        <p:spPr>
          <a:xfrm>
            <a:off x="9710843" y="3988723"/>
            <a:ext cx="5384800" cy="973937"/>
          </a:xfrm>
          <a:prstGeom prst="roundRect">
            <a:avLst>
              <a:gd name="adj" fmla="val 11804"/>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144000" rIns="72000" bIns="144000" numCol="1" spcCol="38100" rtlCol="0" anchor="ctr">
            <a:spAutoFit/>
          </a:bodyPr>
          <a:lstStyle/>
          <a:p>
            <a:pPr algn="ctr" defTabSz="412750" hangingPunct="0">
              <a:defRPr/>
            </a:pPr>
            <a:r>
              <a:rPr lang="zh-CN" altLang="en-US" sz="4000" b="0" kern="0" dirty="0">
                <a:solidFill>
                  <a:srgbClr val="1473FF"/>
                </a:solidFill>
                <a:latin typeface="方正兰亭黑简体" panose="02000000000000000000" charset="-122"/>
                <a:ea typeface="方正兰亭黑简体" panose="02000000000000000000" charset="-122"/>
                <a:sym typeface="Helvetica Light"/>
              </a:rPr>
              <a:t>化解产业痛点</a:t>
            </a:r>
            <a:endParaRPr lang="zh-CN" altLang="en-US" sz="4000" b="0" kern="0" dirty="0">
              <a:solidFill>
                <a:srgbClr val="1473FF"/>
              </a:solidFill>
              <a:latin typeface="方正兰亭黑简体" panose="02000000000000000000" charset="-122"/>
              <a:ea typeface="方正兰亭黑简体" panose="02000000000000000000" charset="-122"/>
              <a:sym typeface="Helvetica Light"/>
            </a:endParaRPr>
          </a:p>
        </p:txBody>
      </p:sp>
      <p:sp>
        <p:nvSpPr>
          <p:cNvPr id="86" name="圆角矩形 113"/>
          <p:cNvSpPr/>
          <p:nvPr/>
        </p:nvSpPr>
        <p:spPr>
          <a:xfrm>
            <a:off x="1240790" y="3988723"/>
            <a:ext cx="5384800" cy="973937"/>
          </a:xfrm>
          <a:prstGeom prst="roundRect">
            <a:avLst>
              <a:gd name="adj" fmla="val 11804"/>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144000" rIns="72000" bIns="144000" numCol="1" spcCol="38100" rtlCol="0" anchor="ctr">
            <a:spAutoFit/>
          </a:bodyPr>
          <a:lstStyle/>
          <a:p>
            <a:pPr algn="ctr" defTabSz="412750" hangingPunct="0">
              <a:defRPr/>
            </a:pPr>
            <a:r>
              <a:rPr lang="zh-CN" altLang="en-US" sz="4000" b="0" kern="0" dirty="0">
                <a:solidFill>
                  <a:srgbClr val="1473FF"/>
                </a:solidFill>
                <a:latin typeface="方正兰亭黑简体" panose="02000000000000000000" charset="-122"/>
                <a:ea typeface="方正兰亭黑简体" panose="02000000000000000000" charset="-122"/>
                <a:sym typeface="Helvetica Light"/>
              </a:rPr>
              <a:t>激发产业效能</a:t>
            </a:r>
            <a:endParaRPr lang="zh-CN" altLang="en-US" sz="4000" b="0" kern="0" dirty="0">
              <a:solidFill>
                <a:srgbClr val="1473FF"/>
              </a:solidFill>
              <a:latin typeface="方正兰亭黑简体" panose="02000000000000000000" charset="-122"/>
              <a:ea typeface="方正兰亭黑简体" panose="02000000000000000000" charset="-122"/>
              <a:sym typeface="Helvetica Light"/>
            </a:endParaRPr>
          </a:p>
        </p:txBody>
      </p:sp>
      <p:grpSp>
        <p:nvGrpSpPr>
          <p:cNvPr id="88" name="组合 87"/>
          <p:cNvGrpSpPr/>
          <p:nvPr/>
        </p:nvGrpSpPr>
        <p:grpSpPr>
          <a:xfrm>
            <a:off x="7117080" y="4200737"/>
            <a:ext cx="10635827" cy="469053"/>
            <a:chOff x="12781" y="17673"/>
            <a:chExt cx="12840" cy="566"/>
          </a:xfrm>
        </p:grpSpPr>
        <p:grpSp>
          <p:nvGrpSpPr>
            <p:cNvPr id="89" name="组合 88"/>
            <p:cNvGrpSpPr/>
            <p:nvPr/>
          </p:nvGrpSpPr>
          <p:grpSpPr>
            <a:xfrm>
              <a:off x="12781" y="17673"/>
              <a:ext cx="2505" cy="566"/>
              <a:chOff x="12696" y="17693"/>
              <a:chExt cx="2505" cy="566"/>
            </a:xfrm>
            <a:gradFill>
              <a:gsLst>
                <a:gs pos="0">
                  <a:srgbClr val="02BC98"/>
                </a:gs>
                <a:gs pos="100000">
                  <a:srgbClr val="87C1FF">
                    <a:alpha val="50000"/>
                  </a:srgbClr>
                </a:gs>
              </a:gsLst>
              <a:lin ang="10800000" scaled="0"/>
            </a:gradFill>
          </p:grpSpPr>
          <p:sp>
            <p:nvSpPr>
              <p:cNvPr id="94" name="三角形"/>
              <p:cNvSpPr/>
              <p:nvPr/>
            </p:nvSpPr>
            <p:spPr>
              <a:xfrm rot="5400000">
                <a:off x="12640"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sp>
            <p:nvSpPr>
              <p:cNvPr id="96" name="三角形"/>
              <p:cNvSpPr/>
              <p:nvPr/>
            </p:nvSpPr>
            <p:spPr>
              <a:xfrm rot="5400000">
                <a:off x="13669"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sp>
            <p:nvSpPr>
              <p:cNvPr id="97" name="三角形"/>
              <p:cNvSpPr/>
              <p:nvPr/>
            </p:nvSpPr>
            <p:spPr>
              <a:xfrm rot="5400000">
                <a:off x="14691"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grpSp>
        <p:grpSp>
          <p:nvGrpSpPr>
            <p:cNvPr id="90" name="组合 89"/>
            <p:cNvGrpSpPr/>
            <p:nvPr/>
          </p:nvGrpSpPr>
          <p:grpSpPr>
            <a:xfrm>
              <a:off x="23116" y="17673"/>
              <a:ext cx="2505" cy="566"/>
              <a:chOff x="12696" y="17693"/>
              <a:chExt cx="2505" cy="566"/>
            </a:xfrm>
            <a:gradFill>
              <a:gsLst>
                <a:gs pos="0">
                  <a:srgbClr val="02BC98"/>
                </a:gs>
                <a:gs pos="100000">
                  <a:srgbClr val="87C1FF">
                    <a:alpha val="50000"/>
                  </a:srgbClr>
                </a:gs>
              </a:gsLst>
              <a:lin ang="10800000" scaled="0"/>
            </a:gradFill>
          </p:grpSpPr>
          <p:sp>
            <p:nvSpPr>
              <p:cNvPr id="91" name="三角形"/>
              <p:cNvSpPr/>
              <p:nvPr/>
            </p:nvSpPr>
            <p:spPr>
              <a:xfrm rot="5400000">
                <a:off x="12640"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sp>
            <p:nvSpPr>
              <p:cNvPr id="92" name="三角形"/>
              <p:cNvSpPr/>
              <p:nvPr/>
            </p:nvSpPr>
            <p:spPr>
              <a:xfrm rot="5400000">
                <a:off x="13669"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sp>
            <p:nvSpPr>
              <p:cNvPr id="93" name="三角形"/>
              <p:cNvSpPr/>
              <p:nvPr/>
            </p:nvSpPr>
            <p:spPr>
              <a:xfrm rot="5400000">
                <a:off x="14691" y="17749"/>
                <a:ext cx="567" cy="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0">
                    <a:schemeClr val="bg1">
                      <a:alpha val="0"/>
                    </a:schemeClr>
                  </a:gs>
                  <a:gs pos="0">
                    <a:srgbClr val="1473FF"/>
                  </a:gs>
                </a:gsLst>
                <a:lin ang="5400000" scaled="0"/>
              </a:gradFill>
              <a:ln w="38100">
                <a:noFill/>
                <a:miter lim="400000"/>
              </a:ln>
            </p:spPr>
            <p:txBody>
              <a:bodyPr rot="0" spcFirstLastPara="0" vert="horz" wrap="square" lIns="0" tIns="0" rIns="0" bIns="0" numCol="1" spcCol="0" rtlCol="0" anchor="ctr">
                <a:noAutofit/>
              </a:bodyPr>
              <a:lstStyle/>
              <a:p>
                <a:pPr lvl="0" algn="l">
                  <a:buClrTx/>
                  <a:buSzTx/>
                  <a:buFontTx/>
                </a:pPr>
                <a:endParaRPr lang="zh-CN" altLang="en-US" sz="5865">
                  <a:solidFill>
                    <a:schemeClr val="bg1"/>
                  </a:solidFill>
                  <a:latin typeface="方正兰亭黑简体" panose="02000000000000000000" charset="-122"/>
                  <a:ea typeface="方正兰亭黑简体" panose="02000000000000000000" charset="-122"/>
                  <a:sym typeface="Helvetica Neue Medium" panose="02000503000000020004"/>
                </a:endParaRPr>
              </a:p>
            </p:txBody>
          </p:sp>
        </p:grpSp>
      </p:grpSp>
      <p:sp>
        <p:nvSpPr>
          <p:cNvPr id="10" name="圆角矩形 37"/>
          <p:cNvSpPr/>
          <p:nvPr>
            <p:custDataLst>
              <p:tags r:id="rId1"/>
            </p:custDataLst>
          </p:nvPr>
        </p:nvSpPr>
        <p:spPr>
          <a:xfrm>
            <a:off x="1295400" y="2589107"/>
            <a:ext cx="21684827" cy="1143000"/>
          </a:xfrm>
          <a:prstGeom prst="roundRect">
            <a:avLst>
              <a:gd name="adj" fmla="val 14093"/>
            </a:avLst>
          </a:prstGeom>
          <a:gradFill>
            <a:gsLst>
              <a:gs pos="10000">
                <a:srgbClr val="004BCA"/>
              </a:gs>
              <a:gs pos="100000">
                <a:srgbClr val="00B0F0"/>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noAutofit/>
          </a:bodyPr>
          <a:lstStyle/>
          <a:p>
            <a:pPr lvl="0" algn="ctr">
              <a:buClrTx/>
              <a:buSzTx/>
              <a:buFontTx/>
              <a:defRPr/>
            </a:pPr>
            <a:endParaRPr lang="zh-CN" altLang="en-US" sz="320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p:txBody>
      </p:sp>
      <p:sp>
        <p:nvSpPr>
          <p:cNvPr id="17" name="文本框 16"/>
          <p:cNvSpPr txBox="1"/>
          <p:nvPr/>
        </p:nvSpPr>
        <p:spPr>
          <a:xfrm>
            <a:off x="3779097" y="2727748"/>
            <a:ext cx="16726747" cy="829945"/>
          </a:xfrm>
          <a:prstGeom prst="rect">
            <a:avLst/>
          </a:prstGeom>
          <a:noFill/>
        </p:spPr>
        <p:txBody>
          <a:bodyPr wrap="square" rtlCol="0">
            <a:spAutoFit/>
          </a:bodyPr>
          <a:lstStyle/>
          <a:p>
            <a:pPr algn="ctr"/>
            <a:r>
              <a:rPr lang="zh-CN" altLang="en-US" sz="4400" b="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在“十四五”规划和纲要中，</a:t>
            </a:r>
            <a:r>
              <a:rPr lang="zh-CN" altLang="en-US" sz="4400" b="0" dirty="0">
                <a:solidFill>
                  <a:schemeClr val="bg1"/>
                </a:solidFill>
                <a:effectLst/>
                <a:latin typeface="方正兰亭黑简体" panose="02000000000000000000" charset="-122"/>
                <a:ea typeface="方正兰亭黑简体" panose="02000000000000000000" charset="-122"/>
                <a:cs typeface="方正兰亭黑简体" panose="02000000000000000000" charset="-122"/>
              </a:rPr>
              <a:t>“数字化”这个词出现过</a:t>
            </a:r>
            <a:r>
              <a:rPr lang="en-US" altLang="zh-CN" sz="4800" i="1" dirty="0">
                <a:solidFill>
                  <a:srgbClr val="FF8953"/>
                </a:solidFill>
                <a:effectLst/>
                <a:latin typeface="方正兰亭黑简体" panose="02000000000000000000" charset="-122"/>
                <a:ea typeface="方正兰亭黑简体" panose="02000000000000000000" charset="-122"/>
                <a:cs typeface="方正兰亭黑简体" panose="02000000000000000000" charset="-122"/>
              </a:rPr>
              <a:t>25</a:t>
            </a:r>
            <a:r>
              <a:rPr lang="zh-CN" altLang="en-US" sz="4400" b="0" dirty="0">
                <a:solidFill>
                  <a:schemeClr val="bg1"/>
                </a:solidFill>
                <a:effectLst/>
                <a:latin typeface="方正兰亭黑简体" panose="02000000000000000000" charset="-122"/>
                <a:ea typeface="方正兰亭黑简体" panose="02000000000000000000" charset="-122"/>
                <a:cs typeface="方正兰亭黑简体" panose="02000000000000000000" charset="-122"/>
              </a:rPr>
              <a:t>次</a:t>
            </a:r>
            <a:endParaRPr lang="zh-CN" altLang="en-US" sz="4400" b="0" dirty="0">
              <a:solidFill>
                <a:schemeClr val="bg1"/>
              </a:solidFill>
              <a:effectLst/>
              <a:latin typeface="方正兰亭黑简体" panose="02000000000000000000" charset="-122"/>
              <a:ea typeface="方正兰亭黑简体" panose="02000000000000000000" charset="-122"/>
              <a:cs typeface="方正兰亭黑简体" panose="02000000000000000000" charset="-122"/>
            </a:endParaRPr>
          </a:p>
        </p:txBody>
      </p:sp>
      <p:sp>
        <p:nvSpPr>
          <p:cNvPr id="25" name="椭圆 24"/>
          <p:cNvSpPr/>
          <p:nvPr>
            <p:custDataLst>
              <p:tags r:id="rId2"/>
            </p:custDataLst>
          </p:nvPr>
        </p:nvSpPr>
        <p:spPr>
          <a:xfrm>
            <a:off x="14221460" y="5875655"/>
            <a:ext cx="6065520" cy="6030595"/>
          </a:xfrm>
          <a:prstGeom prst="ellipse">
            <a:avLst/>
          </a:prstGeom>
          <a:gradFill>
            <a:gsLst>
              <a:gs pos="0">
                <a:schemeClr val="bg1">
                  <a:alpha val="61000"/>
                </a:schemeClr>
              </a:gs>
              <a:gs pos="100000">
                <a:srgbClr val="B8DEF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400" dirty="0">
                <a:noFill/>
                <a:latin typeface="华康金刚黑" panose="020B0400000000000000" charset="-122"/>
                <a:ea typeface="华康金刚黑" panose="020B0400000000000000" charset="-122"/>
              </a:rPr>
              <a:t>费控</a:t>
            </a:r>
            <a:endParaRPr kumimoji="1" lang="zh-CN" altLang="en-US" sz="4400" dirty="0">
              <a:noFill/>
              <a:latin typeface="华康金刚黑" panose="020B0400000000000000" charset="-122"/>
              <a:ea typeface="华康金刚黑" panose="020B0400000000000000" charset="-122"/>
            </a:endParaRPr>
          </a:p>
        </p:txBody>
      </p:sp>
      <p:sp>
        <p:nvSpPr>
          <p:cNvPr id="28" name="椭圆 27"/>
          <p:cNvSpPr/>
          <p:nvPr>
            <p:custDataLst>
              <p:tags r:id="rId3"/>
            </p:custDataLst>
          </p:nvPr>
        </p:nvSpPr>
        <p:spPr>
          <a:xfrm>
            <a:off x="16179165" y="5161280"/>
            <a:ext cx="2160000" cy="2160000"/>
          </a:xfrm>
          <a:prstGeom prst="ellipse">
            <a:avLst/>
          </a:prstGeom>
          <a:gradFill>
            <a:gsLst>
              <a:gs pos="10000">
                <a:srgbClr val="004BCA"/>
              </a:gs>
              <a:gs pos="100000">
                <a:srgbClr val="00B0F0"/>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noAutofit/>
          </a:bodyPr>
          <a:lstStyle/>
          <a:p>
            <a:pPr lvl="0" algn="ctr" defTabSz="412750" hangingPunct="0">
              <a:buClrTx/>
              <a:buSzTx/>
              <a:buFontTx/>
              <a:defRPr/>
            </a:pPr>
            <a:endParaRPr lang="zh-CN" altLang="en-US" sz="2800" b="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提升效率</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与质量</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p:txBody>
      </p:sp>
      <p:grpSp>
        <p:nvGrpSpPr>
          <p:cNvPr id="116" name="组合 115"/>
          <p:cNvGrpSpPr/>
          <p:nvPr/>
        </p:nvGrpSpPr>
        <p:grpSpPr>
          <a:xfrm>
            <a:off x="14277975" y="6096635"/>
            <a:ext cx="5916295" cy="5662930"/>
            <a:chOff x="14613" y="7620"/>
            <a:chExt cx="9095" cy="8704"/>
          </a:xfrm>
        </p:grpSpPr>
        <p:sp>
          <p:nvSpPr>
            <p:cNvPr id="122" name="弧形 121"/>
            <p:cNvSpPr/>
            <p:nvPr>
              <p:custDataLst>
                <p:tags r:id="rId4"/>
              </p:custDataLst>
            </p:nvPr>
          </p:nvSpPr>
          <p:spPr>
            <a:xfrm rot="15360000">
              <a:off x="14400" y="7833"/>
              <a:ext cx="8627" cy="8201"/>
            </a:xfrm>
            <a:prstGeom prst="arc">
              <a:avLst>
                <a:gd name="adj1" fmla="val 18483649"/>
                <a:gd name="adj2" fmla="val 0"/>
              </a:avLst>
            </a:prstGeom>
            <a:noFill/>
            <a:ln w="44450">
              <a:gradFill>
                <a:gsLst>
                  <a:gs pos="0">
                    <a:schemeClr val="bg1">
                      <a:alpha val="0"/>
                    </a:schemeClr>
                  </a:gs>
                  <a:gs pos="100000">
                    <a:srgbClr val="1473FF"/>
                  </a:gs>
                </a:gsLst>
                <a:lin ang="0" scaled="0"/>
              </a:gradFill>
              <a:headEnd type="none"/>
              <a:tailEnd type="arrow"/>
            </a:ln>
            <a:effectLst>
              <a:outerShdw blurRad="3810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京东朗正体 正道" panose="02000500000000000000" pitchFamily="2" charset="-122"/>
                <a:ea typeface="京东朗正体 正道" panose="02000500000000000000" pitchFamily="2" charset="-122"/>
              </a:endParaRPr>
            </a:p>
          </p:txBody>
        </p:sp>
        <p:sp>
          <p:nvSpPr>
            <p:cNvPr id="41" name="弧形 40"/>
            <p:cNvSpPr/>
            <p:nvPr>
              <p:custDataLst>
                <p:tags r:id="rId5"/>
              </p:custDataLst>
            </p:nvPr>
          </p:nvSpPr>
          <p:spPr>
            <a:xfrm rot="20340000">
              <a:off x="15081" y="7663"/>
              <a:ext cx="8627" cy="8201"/>
            </a:xfrm>
            <a:prstGeom prst="arc">
              <a:avLst>
                <a:gd name="adj1" fmla="val 18807690"/>
                <a:gd name="adj2" fmla="val 0"/>
              </a:avLst>
            </a:prstGeom>
            <a:noFill/>
            <a:ln w="44450">
              <a:gradFill>
                <a:gsLst>
                  <a:gs pos="0">
                    <a:schemeClr val="bg1">
                      <a:alpha val="0"/>
                    </a:schemeClr>
                  </a:gs>
                  <a:gs pos="100000">
                    <a:srgbClr val="1473FF"/>
                  </a:gs>
                </a:gsLst>
                <a:lin ang="0" scaled="0"/>
              </a:gradFill>
              <a:headEnd type="none"/>
              <a:tailEnd type="arrow"/>
            </a:ln>
            <a:effectLst>
              <a:outerShdw blurRad="3810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京东朗正体 正道" panose="02000500000000000000" pitchFamily="2" charset="-122"/>
                <a:ea typeface="京东朗正体 正道" panose="02000500000000000000" pitchFamily="2" charset="-122"/>
              </a:endParaRPr>
            </a:p>
          </p:txBody>
        </p:sp>
        <p:sp>
          <p:nvSpPr>
            <p:cNvPr id="44" name="弧形 43"/>
            <p:cNvSpPr/>
            <p:nvPr>
              <p:custDataLst>
                <p:tags r:id="rId6"/>
              </p:custDataLst>
            </p:nvPr>
          </p:nvSpPr>
          <p:spPr>
            <a:xfrm rot="4380000">
              <a:off x="15152" y="7889"/>
              <a:ext cx="8627" cy="8201"/>
            </a:xfrm>
            <a:prstGeom prst="arc">
              <a:avLst>
                <a:gd name="adj1" fmla="val 18543814"/>
                <a:gd name="adj2" fmla="val 21356703"/>
              </a:avLst>
            </a:prstGeom>
            <a:noFill/>
            <a:ln w="44450">
              <a:gradFill>
                <a:gsLst>
                  <a:gs pos="0">
                    <a:schemeClr val="bg1">
                      <a:alpha val="0"/>
                    </a:schemeClr>
                  </a:gs>
                  <a:gs pos="100000">
                    <a:srgbClr val="1473FF"/>
                  </a:gs>
                </a:gsLst>
                <a:lin ang="0" scaled="0"/>
              </a:gradFill>
              <a:headEnd type="none"/>
              <a:tailEnd type="arrow"/>
            </a:ln>
            <a:effectLst>
              <a:outerShdw blurRad="3810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京东朗正体 正道" panose="02000500000000000000" pitchFamily="2" charset="-122"/>
                <a:ea typeface="京东朗正体 正道" panose="02000500000000000000" pitchFamily="2" charset="-122"/>
              </a:endParaRPr>
            </a:p>
          </p:txBody>
        </p:sp>
        <p:sp>
          <p:nvSpPr>
            <p:cNvPr id="45" name="弧形 44"/>
            <p:cNvSpPr/>
            <p:nvPr>
              <p:custDataLst>
                <p:tags r:id="rId7"/>
              </p:custDataLst>
            </p:nvPr>
          </p:nvSpPr>
          <p:spPr>
            <a:xfrm rot="9780000">
              <a:off x="14874" y="8123"/>
              <a:ext cx="8627" cy="8201"/>
            </a:xfrm>
            <a:prstGeom prst="arc">
              <a:avLst>
                <a:gd name="adj1" fmla="val 18468647"/>
                <a:gd name="adj2" fmla="val 21359359"/>
              </a:avLst>
            </a:prstGeom>
            <a:noFill/>
            <a:ln w="44450">
              <a:gradFill>
                <a:gsLst>
                  <a:gs pos="0">
                    <a:schemeClr val="bg1">
                      <a:alpha val="0"/>
                    </a:schemeClr>
                  </a:gs>
                  <a:gs pos="100000">
                    <a:srgbClr val="1473FF"/>
                  </a:gs>
                </a:gsLst>
                <a:lin ang="0" scaled="0"/>
              </a:gradFill>
              <a:headEnd type="none"/>
              <a:tailEnd type="arrow"/>
            </a:ln>
            <a:effectLst>
              <a:outerShdw blurRad="3810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a:ln>
                  <a:noFill/>
                </a:ln>
                <a:solidFill>
                  <a:prstClr val="white"/>
                </a:solidFill>
                <a:effectLst/>
                <a:uLnTx/>
                <a:uFillTx/>
                <a:latin typeface="京东朗正体 正道" panose="02000500000000000000" pitchFamily="2" charset="-122"/>
                <a:ea typeface="京东朗正体 正道" panose="02000500000000000000" pitchFamily="2" charset="-122"/>
              </a:endParaRPr>
            </a:p>
          </p:txBody>
        </p:sp>
      </p:grpSp>
      <p:sp>
        <p:nvSpPr>
          <p:cNvPr id="48" name="椭圆 47"/>
          <p:cNvSpPr/>
          <p:nvPr>
            <p:custDataLst>
              <p:tags r:id="rId8"/>
            </p:custDataLst>
          </p:nvPr>
        </p:nvSpPr>
        <p:spPr>
          <a:xfrm>
            <a:off x="13363575" y="7872730"/>
            <a:ext cx="2160000" cy="2160000"/>
          </a:xfrm>
          <a:prstGeom prst="ellipse">
            <a:avLst/>
          </a:prstGeom>
          <a:gradFill>
            <a:gsLst>
              <a:gs pos="10000">
                <a:srgbClr val="004BCA"/>
              </a:gs>
              <a:gs pos="100000">
                <a:srgbClr val="00B0F0"/>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noAutofit/>
          </a:bodyPr>
          <a:lstStyle/>
          <a:p>
            <a:pPr lvl="0" algn="ctr" defTabSz="412750" hangingPunct="0">
              <a:buClrTx/>
              <a:buSzTx/>
              <a:buFontTx/>
              <a:defRPr/>
            </a:pPr>
            <a:endPar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适应务</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发展</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p:txBody>
      </p:sp>
      <p:sp>
        <p:nvSpPr>
          <p:cNvPr id="132" name="椭圆 131"/>
          <p:cNvSpPr/>
          <p:nvPr>
            <p:custDataLst>
              <p:tags r:id="rId9"/>
            </p:custDataLst>
          </p:nvPr>
        </p:nvSpPr>
        <p:spPr>
          <a:xfrm>
            <a:off x="19088735" y="7891780"/>
            <a:ext cx="2160000" cy="2160000"/>
          </a:xfrm>
          <a:prstGeom prst="ellipse">
            <a:avLst/>
          </a:prstGeom>
          <a:gradFill>
            <a:gsLst>
              <a:gs pos="10000">
                <a:srgbClr val="004BCA"/>
              </a:gs>
              <a:gs pos="100000">
                <a:srgbClr val="00B0F0"/>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noAutofit/>
          </a:bodyPr>
          <a:lstStyle/>
          <a:p>
            <a:pPr lvl="0" algn="ctr" defTabSz="412750" hangingPunct="0">
              <a:buClrTx/>
              <a:buSzTx/>
              <a:buFontTx/>
              <a:defRPr/>
            </a:pPr>
            <a:endPar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降低运行</a:t>
            </a:r>
            <a:endPar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成本</a:t>
            </a:r>
            <a:endPar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p:txBody>
      </p:sp>
      <p:sp>
        <p:nvSpPr>
          <p:cNvPr id="135" name="椭圆 134"/>
          <p:cNvSpPr/>
          <p:nvPr>
            <p:custDataLst>
              <p:tags r:id="rId10"/>
            </p:custDataLst>
          </p:nvPr>
        </p:nvSpPr>
        <p:spPr>
          <a:xfrm>
            <a:off x="16207105" y="10650855"/>
            <a:ext cx="2160000" cy="2160000"/>
          </a:xfrm>
          <a:prstGeom prst="ellipse">
            <a:avLst/>
          </a:prstGeom>
          <a:gradFill>
            <a:gsLst>
              <a:gs pos="10000">
                <a:srgbClr val="004BCA"/>
              </a:gs>
              <a:gs pos="100000">
                <a:srgbClr val="00B0F0"/>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noAutofit/>
          </a:bodyPr>
          <a:lstStyle/>
          <a:p>
            <a:pPr lvl="0" algn="ctr" defTabSz="412750" hangingPunct="0">
              <a:buClrTx/>
              <a:buSzTx/>
              <a:buFontTx/>
              <a:defRPr/>
            </a:pPr>
            <a:endParaRPr lang="zh-CN" altLang="en-US" sz="24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加强</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a:p>
            <a:pPr lvl="0" algn="ctr" defTabSz="412750" hangingPunct="0">
              <a:buClrTx/>
              <a:buSzTx/>
              <a:buFontTx/>
              <a:defRPr/>
            </a:pPr>
            <a:r>
              <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rPr>
              <a:t>风险管控</a:t>
            </a:r>
            <a:endParaRPr lang="zh-CN" altLang="en-US" sz="2800" b="0" kern="0" dirty="0">
              <a:solidFill>
                <a:srgbClr val="FFFFFF"/>
              </a:solidFill>
              <a:latin typeface="方正兰亭黑简体" panose="02000000000000000000" charset="-122"/>
              <a:ea typeface="方正兰亭黑简体" panose="02000000000000000000" charset="-122"/>
              <a:cs typeface="Helvetica Neue Medium" panose="02000503000000020004"/>
              <a:sym typeface="+mn-ea"/>
            </a:endParaRPr>
          </a:p>
        </p:txBody>
      </p:sp>
      <p:sp>
        <p:nvSpPr>
          <p:cNvPr id="136" name="椭圆 135"/>
          <p:cNvSpPr/>
          <p:nvPr>
            <p:custDataLst>
              <p:tags r:id="rId11"/>
            </p:custDataLst>
          </p:nvPr>
        </p:nvSpPr>
        <p:spPr>
          <a:xfrm>
            <a:off x="16064865" y="6059805"/>
            <a:ext cx="294005" cy="294005"/>
          </a:xfrm>
          <a:prstGeom prst="ellipse">
            <a:avLst/>
          </a:prstGeom>
          <a:solidFill>
            <a:srgbClr val="EFF7FE"/>
          </a:solidFill>
          <a:ln w="12700" cap="flat">
            <a:gradFill>
              <a:gsLst>
                <a:gs pos="0">
                  <a:srgbClr val="37CFCD"/>
                </a:gs>
                <a:gs pos="100000">
                  <a:srgbClr val="1473FF"/>
                </a:gs>
              </a:gsLst>
              <a:lin ang="0" scaled="1"/>
            </a:gradFill>
            <a:miter lim="400000"/>
          </a:ln>
          <a:effectLst/>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lang="zh-CN" altLang="en-US" sz="2800" dirty="0" smtClean="0">
              <a:noFill/>
            </a:endParaRPr>
          </a:p>
        </p:txBody>
      </p:sp>
      <p:sp>
        <p:nvSpPr>
          <p:cNvPr id="137" name="椭圆 136"/>
          <p:cNvSpPr/>
          <p:nvPr>
            <p:custDataLst>
              <p:tags r:id="rId12"/>
            </p:custDataLst>
          </p:nvPr>
        </p:nvSpPr>
        <p:spPr>
          <a:xfrm>
            <a:off x="19830415" y="7578090"/>
            <a:ext cx="294005" cy="294005"/>
          </a:xfrm>
          <a:prstGeom prst="ellipse">
            <a:avLst/>
          </a:prstGeom>
          <a:solidFill>
            <a:srgbClr val="EFF7FE"/>
          </a:solidFill>
          <a:ln w="12700" cap="flat">
            <a:gradFill>
              <a:gsLst>
                <a:gs pos="0">
                  <a:srgbClr val="37CFCD"/>
                </a:gs>
                <a:gs pos="100000">
                  <a:srgbClr val="1473FF"/>
                </a:gs>
              </a:gsLst>
              <a:lin ang="0" scaled="1"/>
            </a:gradFill>
            <a:miter lim="400000"/>
          </a:ln>
          <a:effectLst/>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lang="zh-CN" altLang="en-US" sz="2800" dirty="0" smtClean="0">
              <a:noFill/>
            </a:endParaRPr>
          </a:p>
        </p:txBody>
      </p:sp>
      <p:sp>
        <p:nvSpPr>
          <p:cNvPr id="138" name="椭圆 137"/>
          <p:cNvSpPr/>
          <p:nvPr>
            <p:custDataLst>
              <p:tags r:id="rId13"/>
            </p:custDataLst>
          </p:nvPr>
        </p:nvSpPr>
        <p:spPr>
          <a:xfrm>
            <a:off x="18338800" y="11402695"/>
            <a:ext cx="294005" cy="294005"/>
          </a:xfrm>
          <a:prstGeom prst="ellipse">
            <a:avLst/>
          </a:prstGeom>
          <a:solidFill>
            <a:srgbClr val="EFF7FE"/>
          </a:solidFill>
          <a:ln w="12700" cap="flat">
            <a:gradFill>
              <a:gsLst>
                <a:gs pos="0">
                  <a:srgbClr val="37CFCD"/>
                </a:gs>
                <a:gs pos="100000">
                  <a:srgbClr val="1473FF"/>
                </a:gs>
              </a:gsLst>
              <a:lin ang="0" scaled="1"/>
            </a:gradFill>
            <a:miter lim="400000"/>
          </a:ln>
          <a:effectLst/>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lang="zh-CN" altLang="en-US" sz="2800" dirty="0" smtClean="0">
              <a:noFill/>
            </a:endParaRPr>
          </a:p>
        </p:txBody>
      </p:sp>
      <p:sp>
        <p:nvSpPr>
          <p:cNvPr id="139" name="椭圆 138"/>
          <p:cNvSpPr/>
          <p:nvPr>
            <p:custDataLst>
              <p:tags r:id="rId14"/>
            </p:custDataLst>
          </p:nvPr>
        </p:nvSpPr>
        <p:spPr>
          <a:xfrm>
            <a:off x="14499590" y="10005060"/>
            <a:ext cx="294005" cy="294005"/>
          </a:xfrm>
          <a:prstGeom prst="ellipse">
            <a:avLst/>
          </a:prstGeom>
          <a:solidFill>
            <a:srgbClr val="EFF7FE"/>
          </a:solidFill>
          <a:ln w="12700" cap="flat">
            <a:gradFill>
              <a:gsLst>
                <a:gs pos="0">
                  <a:srgbClr val="37CFCD"/>
                </a:gs>
                <a:gs pos="100000">
                  <a:srgbClr val="1473FF"/>
                </a:gs>
              </a:gsLst>
              <a:lin ang="0" scaled="1"/>
            </a:gradFill>
            <a:miter lim="400000"/>
          </a:ln>
          <a:effectLst/>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lang="zh-CN" altLang="en-US" sz="2800" dirty="0" smtClean="0">
              <a:noFill/>
            </a:endParaRPr>
          </a:p>
        </p:txBody>
      </p:sp>
      <p:pic>
        <p:nvPicPr>
          <p:cNvPr id="140" name="图片 139" descr="C:\Users\pcc\Desktop\图片2.png图片2"/>
          <p:cNvPicPr>
            <a:picLocks noChangeAspect="1"/>
          </p:cNvPicPr>
          <p:nvPr>
            <p:custDataLst>
              <p:tags r:id="rId15"/>
            </p:custDataLst>
          </p:nvPr>
        </p:nvPicPr>
        <p:blipFill>
          <a:blip r:embed="rId16"/>
          <a:srcRect/>
          <a:stretch>
            <a:fillRect/>
          </a:stretch>
        </p:blipFill>
        <p:spPr>
          <a:xfrm>
            <a:off x="16760190" y="5199380"/>
            <a:ext cx="745490" cy="722630"/>
          </a:xfrm>
          <a:prstGeom prst="rect">
            <a:avLst/>
          </a:prstGeom>
        </p:spPr>
      </p:pic>
      <p:pic>
        <p:nvPicPr>
          <p:cNvPr id="141" name="图片 140" descr="C:\Users\pcc\Desktop\图片2.png图片2"/>
          <p:cNvPicPr>
            <a:picLocks noChangeAspect="1"/>
          </p:cNvPicPr>
          <p:nvPr>
            <p:custDataLst>
              <p:tags r:id="rId17"/>
            </p:custDataLst>
          </p:nvPr>
        </p:nvPicPr>
        <p:blipFill>
          <a:blip r:embed="rId18"/>
          <a:srcRect/>
          <a:stretch>
            <a:fillRect/>
          </a:stretch>
        </p:blipFill>
        <p:spPr>
          <a:xfrm>
            <a:off x="19643090" y="7749540"/>
            <a:ext cx="855980" cy="829310"/>
          </a:xfrm>
          <a:prstGeom prst="rect">
            <a:avLst/>
          </a:prstGeom>
        </p:spPr>
      </p:pic>
      <p:pic>
        <p:nvPicPr>
          <p:cNvPr id="142" name="图片 141" descr="C:\Users\pcc\Desktop\图片2.png图片2"/>
          <p:cNvPicPr>
            <a:picLocks noChangeAspect="1"/>
          </p:cNvPicPr>
          <p:nvPr>
            <p:custDataLst>
              <p:tags r:id="rId19"/>
            </p:custDataLst>
          </p:nvPr>
        </p:nvPicPr>
        <p:blipFill>
          <a:blip r:embed="rId20"/>
          <a:srcRect/>
          <a:stretch>
            <a:fillRect/>
          </a:stretch>
        </p:blipFill>
        <p:spPr>
          <a:xfrm>
            <a:off x="14067155" y="8011795"/>
            <a:ext cx="690880" cy="668655"/>
          </a:xfrm>
          <a:prstGeom prst="rect">
            <a:avLst/>
          </a:prstGeom>
        </p:spPr>
      </p:pic>
      <p:pic>
        <p:nvPicPr>
          <p:cNvPr id="143" name="图片 142" descr="C:\Users\pcc\Desktop\图片2.png图片2"/>
          <p:cNvPicPr>
            <a:picLocks noChangeAspect="1"/>
          </p:cNvPicPr>
          <p:nvPr>
            <p:custDataLst>
              <p:tags r:id="rId21"/>
            </p:custDataLst>
          </p:nvPr>
        </p:nvPicPr>
        <p:blipFill>
          <a:blip r:embed="rId22"/>
          <a:srcRect/>
          <a:stretch>
            <a:fillRect/>
          </a:stretch>
        </p:blipFill>
        <p:spPr>
          <a:xfrm>
            <a:off x="16990695" y="10796270"/>
            <a:ext cx="681355" cy="661035"/>
          </a:xfrm>
          <a:prstGeom prst="rect">
            <a:avLst/>
          </a:prstGeom>
        </p:spPr>
      </p:pic>
      <p:sp>
        <p:nvSpPr>
          <p:cNvPr id="144" name="TextBox 36"/>
          <p:cNvSpPr txBox="1">
            <a:spLocks noChangeArrowheads="1"/>
          </p:cNvSpPr>
          <p:nvPr>
            <p:custDataLst>
              <p:tags r:id="rId23"/>
            </p:custDataLst>
          </p:nvPr>
        </p:nvSpPr>
        <p:spPr bwMode="auto">
          <a:xfrm>
            <a:off x="15819120" y="8019415"/>
            <a:ext cx="3231515" cy="2084070"/>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90204"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anose="020B0604020202090204"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anose="020B0604020202090204"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anose="020B0604020202090204"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anose="020B0604020202090204" pitchFamily="34" charset="0"/>
                <a:ea typeface="宋体"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itchFamily="2" charset="-122"/>
                <a:cs typeface="+mn-cs"/>
              </a:defRPr>
            </a:lvl9pPr>
          </a:lstStyle>
          <a:p>
            <a:pPr algn="ctr" defTabSz="1558290" hangingPunct="1">
              <a:lnSpc>
                <a:spcPct val="120000"/>
              </a:lnSpc>
              <a:spcBef>
                <a:spcPts val="0"/>
              </a:spcBef>
              <a:spcAft>
                <a:spcPts val="0"/>
              </a:spcAft>
              <a:defRPr/>
            </a:pPr>
            <a:r>
              <a:rPr lang="zh-CN" altLang="en-US" sz="3600" b="0" kern="0" dirty="0">
                <a:solidFill>
                  <a:srgbClr val="1473FF"/>
                </a:solidFill>
                <a:latin typeface="方正兰亭黑简体" panose="02000000000000000000" charset="-122"/>
                <a:ea typeface="方正兰亭黑简体" panose="02000000000000000000" charset="-122"/>
              </a:rPr>
              <a:t>前瞻性</a:t>
            </a:r>
            <a:endParaRPr lang="zh-CN" altLang="en-US" sz="3600" b="0" kern="0" dirty="0">
              <a:solidFill>
                <a:srgbClr val="1473FF"/>
              </a:solidFill>
              <a:latin typeface="方正兰亭黑简体" panose="02000000000000000000" charset="-122"/>
              <a:ea typeface="方正兰亭黑简体" panose="02000000000000000000" charset="-122"/>
            </a:endParaRPr>
          </a:p>
          <a:p>
            <a:pPr algn="ctr" defTabSz="1558290" hangingPunct="1">
              <a:lnSpc>
                <a:spcPct val="120000"/>
              </a:lnSpc>
              <a:spcBef>
                <a:spcPts val="0"/>
              </a:spcBef>
              <a:spcAft>
                <a:spcPts val="0"/>
              </a:spcAft>
              <a:defRPr/>
            </a:pPr>
            <a:r>
              <a:rPr lang="zh-CN" altLang="en-US" sz="3600" b="0" kern="0" dirty="0">
                <a:solidFill>
                  <a:srgbClr val="1473FF"/>
                </a:solidFill>
                <a:latin typeface="方正兰亭黑简体" panose="02000000000000000000" charset="-122"/>
                <a:ea typeface="方正兰亭黑简体" panose="02000000000000000000" charset="-122"/>
              </a:rPr>
              <a:t>统一性</a:t>
            </a:r>
            <a:endParaRPr lang="zh-CN" altLang="en-US" sz="3600" b="0" kern="0" dirty="0">
              <a:solidFill>
                <a:srgbClr val="1473FF"/>
              </a:solidFill>
              <a:latin typeface="方正兰亭黑简体" panose="02000000000000000000" charset="-122"/>
              <a:ea typeface="方正兰亭黑简体" panose="02000000000000000000" charset="-122"/>
            </a:endParaRPr>
          </a:p>
          <a:p>
            <a:pPr algn="ctr" defTabSz="1558290" hangingPunct="1">
              <a:lnSpc>
                <a:spcPct val="120000"/>
              </a:lnSpc>
              <a:spcBef>
                <a:spcPts val="0"/>
              </a:spcBef>
              <a:spcAft>
                <a:spcPts val="0"/>
              </a:spcAft>
              <a:defRPr/>
            </a:pPr>
            <a:r>
              <a:rPr lang="zh-CN" altLang="en-US" sz="3600" b="0" kern="0" dirty="0">
                <a:solidFill>
                  <a:srgbClr val="1473FF"/>
                </a:solidFill>
                <a:latin typeface="方正兰亭黑简体" panose="02000000000000000000" charset="-122"/>
                <a:ea typeface="方正兰亭黑简体" panose="02000000000000000000" charset="-122"/>
              </a:rPr>
              <a:t>适应性</a:t>
            </a:r>
            <a:endParaRPr lang="zh-CN" altLang="en-US" sz="3600" b="0" kern="0" spc="600" dirty="0">
              <a:ln w="12700" cmpd="sng">
                <a:solidFill>
                  <a:srgbClr val="5B9BD5">
                    <a:tint val="10000"/>
                  </a:srgbClr>
                </a:solidFill>
                <a:prstDash val="solid"/>
                <a:miter lim="800000"/>
              </a:ln>
              <a:solidFill>
                <a:srgbClr val="1473FF"/>
              </a:solidFill>
              <a:effectLst>
                <a:glow rad="45500">
                  <a:srgbClr val="00B0F0">
                    <a:alpha val="35000"/>
                  </a:srgbClr>
                </a:glow>
              </a:effectLst>
              <a:latin typeface="方正兰亭黑简体" panose="02000000000000000000" charset="-122"/>
              <a:ea typeface="方正兰亭黑简体" panose="02000000000000000000" charset="-122"/>
            </a:endParaRPr>
          </a:p>
        </p:txBody>
      </p:sp>
      <p:grpSp>
        <p:nvGrpSpPr>
          <p:cNvPr id="145" name="组合 144"/>
          <p:cNvGrpSpPr/>
          <p:nvPr/>
        </p:nvGrpSpPr>
        <p:grpSpPr>
          <a:xfrm>
            <a:off x="16198850" y="8299450"/>
            <a:ext cx="264795" cy="1550670"/>
            <a:chOff x="17386" y="10037"/>
            <a:chExt cx="472" cy="2523"/>
          </a:xfrm>
        </p:grpSpPr>
        <p:pic>
          <p:nvPicPr>
            <p:cNvPr id="146" name="图片 145" descr="yaunsu"/>
            <p:cNvPicPr>
              <a:picLocks noChangeAspect="1"/>
            </p:cNvPicPr>
            <p:nvPr>
              <p:custDataLst>
                <p:tags r:id="rId24"/>
              </p:custDataLst>
            </p:nvPr>
          </p:nvPicPr>
          <p:blipFill>
            <a:blip r:embed="rId25"/>
            <a:stretch>
              <a:fillRect/>
            </a:stretch>
          </p:blipFill>
          <p:spPr>
            <a:xfrm>
              <a:off x="17386" y="10037"/>
              <a:ext cx="473" cy="459"/>
            </a:xfrm>
            <a:prstGeom prst="rect">
              <a:avLst/>
            </a:prstGeom>
          </p:spPr>
        </p:pic>
        <p:pic>
          <p:nvPicPr>
            <p:cNvPr id="50" name="图片 49" descr="yaunsu"/>
            <p:cNvPicPr>
              <a:picLocks noChangeAspect="1"/>
            </p:cNvPicPr>
            <p:nvPr>
              <p:custDataLst>
                <p:tags r:id="rId26"/>
              </p:custDataLst>
            </p:nvPr>
          </p:nvPicPr>
          <p:blipFill>
            <a:blip r:embed="rId25"/>
            <a:stretch>
              <a:fillRect/>
            </a:stretch>
          </p:blipFill>
          <p:spPr>
            <a:xfrm>
              <a:off x="17386" y="11014"/>
              <a:ext cx="473" cy="459"/>
            </a:xfrm>
            <a:prstGeom prst="rect">
              <a:avLst/>
            </a:prstGeom>
          </p:spPr>
        </p:pic>
        <p:pic>
          <p:nvPicPr>
            <p:cNvPr id="53" name="图片 52" descr="yaunsu"/>
            <p:cNvPicPr>
              <a:picLocks noChangeAspect="1"/>
            </p:cNvPicPr>
            <p:nvPr>
              <p:custDataLst>
                <p:tags r:id="rId27"/>
              </p:custDataLst>
            </p:nvPr>
          </p:nvPicPr>
          <p:blipFill>
            <a:blip r:embed="rId25"/>
            <a:stretch>
              <a:fillRect/>
            </a:stretch>
          </p:blipFill>
          <p:spPr>
            <a:xfrm>
              <a:off x="17386" y="12102"/>
              <a:ext cx="473" cy="459"/>
            </a:xfrm>
            <a:prstGeom prst="rect">
              <a:avLst/>
            </a:prstGeom>
          </p:spPr>
        </p:pic>
      </p:grpSp>
      <p:sp>
        <p:nvSpPr>
          <p:cNvPr id="38" name="矩形: 圆角 26"/>
          <p:cNvSpPr/>
          <p:nvPr>
            <p:custDataLst>
              <p:tags r:id="rId28"/>
            </p:custDataLst>
          </p:nvPr>
        </p:nvSpPr>
        <p:spPr>
          <a:xfrm>
            <a:off x="1390650" y="6513830"/>
            <a:ext cx="1266825" cy="4647565"/>
          </a:xfrm>
          <a:prstGeom prst="flowChartAlternateProcess">
            <a:avLst/>
          </a:prstGeom>
          <a:gradFill>
            <a:gsLst>
              <a:gs pos="10000">
                <a:srgbClr val="004BCA"/>
              </a:gs>
              <a:gs pos="100000">
                <a:srgbClr val="00B0F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rPr>
              <a:t>数字化转型</a:t>
            </a:r>
            <a:endPar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endParaRPr>
          </a:p>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rPr>
              <a:t>目标</a:t>
            </a:r>
            <a:endPar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endParaRPr>
          </a:p>
        </p:txBody>
      </p:sp>
      <p:grpSp>
        <p:nvGrpSpPr>
          <p:cNvPr id="2" name="组合 1"/>
          <p:cNvGrpSpPr/>
          <p:nvPr/>
        </p:nvGrpSpPr>
        <p:grpSpPr>
          <a:xfrm>
            <a:off x="2789555" y="7228205"/>
            <a:ext cx="1266190" cy="3422650"/>
            <a:chOff x="4726" y="11379"/>
            <a:chExt cx="1994" cy="5390"/>
          </a:xfrm>
        </p:grpSpPr>
        <p:pic>
          <p:nvPicPr>
            <p:cNvPr id="37" name="图片 36" descr="未标题-1"/>
            <p:cNvPicPr>
              <a:picLocks noChangeAspect="1"/>
            </p:cNvPicPr>
            <p:nvPr/>
          </p:nvPicPr>
          <p:blipFill>
            <a:blip r:embed="rId29"/>
            <a:stretch>
              <a:fillRect/>
            </a:stretch>
          </p:blipFill>
          <p:spPr>
            <a:xfrm>
              <a:off x="4726" y="14609"/>
              <a:ext cx="1995" cy="2160"/>
            </a:xfrm>
            <a:prstGeom prst="rect">
              <a:avLst/>
            </a:prstGeom>
          </p:spPr>
        </p:pic>
        <p:pic>
          <p:nvPicPr>
            <p:cNvPr id="39" name="图片 38" descr="未标题-1"/>
            <p:cNvPicPr>
              <a:picLocks noChangeAspect="1"/>
            </p:cNvPicPr>
            <p:nvPr/>
          </p:nvPicPr>
          <p:blipFill>
            <a:blip r:embed="rId30"/>
            <a:stretch>
              <a:fillRect/>
            </a:stretch>
          </p:blipFill>
          <p:spPr>
            <a:xfrm>
              <a:off x="4726" y="11379"/>
              <a:ext cx="1995" cy="2160"/>
            </a:xfrm>
            <a:prstGeom prst="rect">
              <a:avLst/>
            </a:prstGeom>
          </p:spPr>
        </p:pic>
        <p:pic>
          <p:nvPicPr>
            <p:cNvPr id="40" name="图片 39" descr="未标题-1"/>
            <p:cNvPicPr>
              <a:picLocks noChangeAspect="1"/>
            </p:cNvPicPr>
            <p:nvPr/>
          </p:nvPicPr>
          <p:blipFill>
            <a:blip r:embed="rId31"/>
            <a:stretch>
              <a:fillRect/>
            </a:stretch>
          </p:blipFill>
          <p:spPr>
            <a:xfrm>
              <a:off x="4726" y="13864"/>
              <a:ext cx="1995" cy="360"/>
            </a:xfrm>
            <a:prstGeom prst="rect">
              <a:avLst/>
            </a:prstGeom>
          </p:spPr>
        </p:pic>
      </p:grpSp>
      <p:sp>
        <p:nvSpPr>
          <p:cNvPr id="6" name="圆角矩形 5"/>
          <p:cNvSpPr/>
          <p:nvPr>
            <p:custDataLst>
              <p:tags r:id="rId32"/>
            </p:custDataLst>
          </p:nvPr>
        </p:nvSpPr>
        <p:spPr>
          <a:xfrm>
            <a:off x="4503420" y="6664960"/>
            <a:ext cx="6710045" cy="1238885"/>
          </a:xfrm>
          <a:prstGeom prst="roundRect">
            <a:avLst>
              <a:gd name="adj" fmla="val 50000"/>
            </a:avLst>
          </a:prstGeom>
          <a:gradFill flip="none" rotWithShape="1">
            <a:gsLst>
              <a:gs pos="0">
                <a:schemeClr val="accent1">
                  <a:alpha val="0"/>
                  <a:lumMod val="0"/>
                  <a:lumOff val="100000"/>
                </a:schemeClr>
              </a:gs>
              <a:gs pos="5000">
                <a:schemeClr val="accent1">
                  <a:lumMod val="0"/>
                  <a:alpha val="0"/>
                </a:schemeClr>
              </a:gs>
              <a:gs pos="100000">
                <a:srgbClr val="1573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36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rPr>
              <a:t>为效率做</a:t>
            </a:r>
            <a:r>
              <a:rPr kumimoji="1" lang="zh-CN" altLang="en-US" sz="3600" i="0" u="none" strike="noStrike" kern="1200" cap="none" spc="0" normalizeH="0" baseline="0" noProof="0">
                <a:ln>
                  <a:noFill/>
                </a:ln>
                <a:solidFill>
                  <a:srgbClr val="FF8953"/>
                </a:solidFill>
                <a:effectLst/>
                <a:uLnTx/>
                <a:uFillTx/>
                <a:latin typeface="方正兰亭黑简体" panose="02000000000000000000" charset="-122"/>
                <a:ea typeface="方正兰亭黑简体" panose="02000000000000000000" charset="-122"/>
                <a:cs typeface="+mn-cs"/>
              </a:rPr>
              <a:t>加</a:t>
            </a:r>
            <a:r>
              <a:rPr kumimoji="1" lang="zh-CN" altLang="en-US" sz="36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rPr>
              <a:t>法</a:t>
            </a:r>
            <a:endParaRPr kumimoji="1" lang="zh-CN" altLang="en-US" sz="36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20" name="圆角矩形 19"/>
          <p:cNvSpPr/>
          <p:nvPr>
            <p:custDataLst>
              <p:tags r:id="rId33"/>
            </p:custDataLst>
          </p:nvPr>
        </p:nvSpPr>
        <p:spPr>
          <a:xfrm>
            <a:off x="4503420" y="9805670"/>
            <a:ext cx="6710045" cy="1238885"/>
          </a:xfrm>
          <a:prstGeom prst="roundRect">
            <a:avLst>
              <a:gd name="adj" fmla="val 50000"/>
            </a:avLst>
          </a:prstGeom>
          <a:gradFill flip="none" rotWithShape="1">
            <a:gsLst>
              <a:gs pos="0">
                <a:schemeClr val="accent1">
                  <a:alpha val="0"/>
                  <a:lumMod val="0"/>
                  <a:lumOff val="100000"/>
                </a:schemeClr>
              </a:gs>
              <a:gs pos="5000">
                <a:schemeClr val="accent1">
                  <a:lumMod val="0"/>
                  <a:alpha val="0"/>
                </a:schemeClr>
              </a:gs>
              <a:gs pos="100000">
                <a:srgbClr val="CB6E4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3600" kern="1200" noProof="0">
                <a:solidFill>
                  <a:schemeClr val="bg1"/>
                </a:solidFill>
                <a:uLnTx/>
                <a:latin typeface="方正兰亭黑简体" panose="02000000000000000000" charset="-122"/>
                <a:ea typeface="方正兰亭黑简体" panose="02000000000000000000" charset="-122"/>
                <a:sym typeface="+mn-ea"/>
              </a:rPr>
              <a:t>为体验做</a:t>
            </a:r>
            <a:r>
              <a:rPr kumimoji="1" lang="zh-CN" altLang="en-US" sz="3600" kern="1200" noProof="0">
                <a:solidFill>
                  <a:srgbClr val="FF8953"/>
                </a:solidFill>
                <a:uLnTx/>
                <a:latin typeface="方正兰亭黑简体" panose="02000000000000000000" charset="-122"/>
                <a:ea typeface="方正兰亭黑简体" panose="02000000000000000000" charset="-122"/>
                <a:sym typeface="+mn-ea"/>
              </a:rPr>
              <a:t>乘</a:t>
            </a:r>
            <a:r>
              <a:rPr kumimoji="1" lang="zh-CN" altLang="en-US" sz="3600" kern="1200" noProof="0">
                <a:solidFill>
                  <a:schemeClr val="bg1"/>
                </a:solidFill>
                <a:uLnTx/>
                <a:latin typeface="方正兰亭黑简体" panose="02000000000000000000" charset="-122"/>
                <a:ea typeface="方正兰亭黑简体" panose="02000000000000000000" charset="-122"/>
                <a:sym typeface="+mn-ea"/>
              </a:rPr>
              <a:t>法</a:t>
            </a:r>
            <a:endParaRPr kumimoji="1" lang="zh-CN" altLang="en-US" sz="3600" kern="1200" noProof="0">
              <a:solidFill>
                <a:schemeClr val="bg1"/>
              </a:solidFill>
              <a:uLnTx/>
              <a:latin typeface="方正兰亭黑简体" panose="02000000000000000000" charset="-122"/>
              <a:ea typeface="方正兰亭黑简体" panose="02000000000000000000" charset="-122"/>
              <a:sym typeface="+mn-ea"/>
            </a:endParaRPr>
          </a:p>
        </p:txBody>
      </p:sp>
      <p:sp>
        <p:nvSpPr>
          <p:cNvPr id="21" name="圆角矩形 20"/>
          <p:cNvSpPr/>
          <p:nvPr>
            <p:custDataLst>
              <p:tags r:id="rId34"/>
            </p:custDataLst>
          </p:nvPr>
        </p:nvSpPr>
        <p:spPr>
          <a:xfrm>
            <a:off x="4503420" y="8235315"/>
            <a:ext cx="6710045" cy="1238885"/>
          </a:xfrm>
          <a:prstGeom prst="roundRect">
            <a:avLst>
              <a:gd name="adj" fmla="val 50000"/>
            </a:avLst>
          </a:prstGeom>
          <a:gradFill flip="none" rotWithShape="1">
            <a:gsLst>
              <a:gs pos="0">
                <a:schemeClr val="accent1">
                  <a:alpha val="0"/>
                  <a:lumMod val="0"/>
                  <a:lumOff val="100000"/>
                </a:schemeClr>
              </a:gs>
              <a:gs pos="5000">
                <a:schemeClr val="accent1">
                  <a:lumMod val="0"/>
                  <a:alpha val="0"/>
                </a:schemeClr>
              </a:gs>
              <a:gs pos="100000">
                <a:srgbClr val="009BA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3600" kern="1200" noProof="0">
                <a:solidFill>
                  <a:schemeClr val="bg1"/>
                </a:solidFill>
                <a:uLnTx/>
                <a:latin typeface="方正兰亭黑简体" panose="02000000000000000000" charset="-122"/>
                <a:ea typeface="方正兰亭黑简体" panose="02000000000000000000" charset="-122"/>
                <a:sym typeface="+mn-ea"/>
              </a:rPr>
              <a:t>为成本做</a:t>
            </a:r>
            <a:r>
              <a:rPr kumimoji="1" lang="zh-CN" altLang="en-US" sz="3600" kern="1200" noProof="0">
                <a:solidFill>
                  <a:srgbClr val="FF8953"/>
                </a:solidFill>
                <a:uLnTx/>
                <a:latin typeface="方正兰亭黑简体" panose="02000000000000000000" charset="-122"/>
                <a:ea typeface="方正兰亭黑简体" panose="02000000000000000000" charset="-122"/>
                <a:sym typeface="+mn-ea"/>
              </a:rPr>
              <a:t>减</a:t>
            </a:r>
            <a:r>
              <a:rPr kumimoji="1" lang="zh-CN" altLang="en-US" sz="3600" kern="1200" noProof="0">
                <a:solidFill>
                  <a:schemeClr val="bg1"/>
                </a:solidFill>
                <a:uLnTx/>
                <a:latin typeface="方正兰亭黑简体" panose="02000000000000000000" charset="-122"/>
                <a:ea typeface="方正兰亭黑简体" panose="02000000000000000000" charset="-122"/>
                <a:sym typeface="+mn-ea"/>
              </a:rPr>
              <a:t>法</a:t>
            </a:r>
            <a:endParaRPr kumimoji="1" lang="zh-CN" altLang="en-US" sz="3600" kern="1200" noProof="0">
              <a:solidFill>
                <a:schemeClr val="bg1"/>
              </a:solidFill>
              <a:uLnTx/>
              <a:latin typeface="方正兰亭黑简体" panose="02000000000000000000" charset="-122"/>
              <a:ea typeface="方正兰亭黑简体" panose="02000000000000000000" charset="-122"/>
              <a:sym typeface="+mn-ea"/>
            </a:endParaRPr>
          </a:p>
        </p:txBody>
      </p:sp>
      <p:pic>
        <p:nvPicPr>
          <p:cNvPr id="185" name="图像" descr="图像"/>
          <p:cNvPicPr>
            <a:picLocks noChangeAspect="1"/>
          </p:cNvPicPr>
          <p:nvPr/>
        </p:nvPicPr>
        <p:blipFill>
          <a:blip r:embed="rId35"/>
          <a:stretch>
            <a:fillRect/>
          </a:stretch>
        </p:blipFill>
        <p:spPr>
          <a:xfrm>
            <a:off x="19680091" y="85006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0"/>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sp>
        <p:nvSpPr>
          <p:cNvPr id="5" name="圆角矩形 4"/>
          <p:cNvSpPr/>
          <p:nvPr/>
        </p:nvSpPr>
        <p:spPr>
          <a:xfrm>
            <a:off x="12162155" y="4533265"/>
            <a:ext cx="10331450" cy="7157085"/>
          </a:xfrm>
          <a:prstGeom prst="roundRect">
            <a:avLst/>
          </a:prstGeom>
          <a:gradFill flip="none" rotWithShape="1">
            <a:gsLst>
              <a:gs pos="0">
                <a:srgbClr val="0058D5">
                  <a:alpha val="5500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sp>
        <p:nvSpPr>
          <p:cNvPr id="18" name="圆角矩形 17"/>
          <p:cNvSpPr/>
          <p:nvPr/>
        </p:nvSpPr>
        <p:spPr>
          <a:xfrm>
            <a:off x="1092200" y="4532630"/>
            <a:ext cx="10331450" cy="7157085"/>
          </a:xfrm>
          <a:prstGeom prst="roundRect">
            <a:avLst/>
          </a:prstGeom>
          <a:gradFill flip="none" rotWithShape="1">
            <a:gsLst>
              <a:gs pos="0">
                <a:srgbClr val="0058D5">
                  <a:alpha val="5500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900" b="0" kern="1200" noProof="0">
              <a:solidFill>
                <a:prstClr val="white"/>
              </a:solidFill>
              <a:uLnTx/>
              <a:latin typeface="FZLanTingHeiS-M-GB" panose="02000000000000000000" pitchFamily="2" charset="-122"/>
              <a:ea typeface="FZLanTingHeiS-M-GB" panose="02000000000000000000" pitchFamily="2" charset="-122"/>
              <a:sym typeface="+mn-ea"/>
            </a:endParaRPr>
          </a:p>
        </p:txBody>
      </p:sp>
      <p:pic>
        <p:nvPicPr>
          <p:cNvPr id="40" name="图片 39"/>
          <p:cNvPicPr>
            <a:picLocks noChangeAspect="1"/>
          </p:cNvPicPr>
          <p:nvPr/>
        </p:nvPicPr>
        <p:blipFill>
          <a:blip r:embed="rId1" cstate="print"/>
          <a:stretch>
            <a:fillRect/>
          </a:stretch>
        </p:blipFill>
        <p:spPr>
          <a:xfrm>
            <a:off x="1175385" y="2604135"/>
            <a:ext cx="3610610" cy="1310640"/>
          </a:xfrm>
          <a:prstGeom prst="rect">
            <a:avLst/>
          </a:prstGeom>
        </p:spPr>
      </p:pic>
      <p:sp>
        <p:nvSpPr>
          <p:cNvPr id="41" name="矩形 40"/>
          <p:cNvSpPr/>
          <p:nvPr/>
        </p:nvSpPr>
        <p:spPr>
          <a:xfrm>
            <a:off x="1473200" y="2936875"/>
            <a:ext cx="3246120" cy="706755"/>
          </a:xfrm>
          <a:prstGeom prst="rect">
            <a:avLst/>
          </a:prstGeom>
        </p:spPr>
        <p:txBody>
          <a:bodyPr wrap="none">
            <a:spAutoFit/>
          </a:bodyPr>
          <a:lstStyle/>
          <a:p>
            <a:pPr lvl="0" algn="ctr" defTabSz="412750" hangingPunct="0">
              <a:defRPr/>
            </a:pPr>
            <a:r>
              <a:rPr lang="zh-CN" altLang="en-US" sz="4000" b="1" dirty="0">
                <a:solidFill>
                  <a:schemeClr val="bg1"/>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sym typeface="微软雅黑" panose="020B0503020204020204" charset="-122"/>
              </a:rPr>
              <a:t>标准解决方案</a:t>
            </a:r>
            <a:endParaRPr lang="zh-CN" altLang="en-US" sz="4000" b="1" dirty="0">
              <a:solidFill>
                <a:schemeClr val="bg1"/>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sym typeface="微软雅黑" panose="020B0503020204020204" charset="-122"/>
            </a:endParaRPr>
          </a:p>
        </p:txBody>
      </p:sp>
      <p:sp>
        <p:nvSpPr>
          <p:cNvPr id="2" name="矩形 1"/>
          <p:cNvSpPr/>
          <p:nvPr/>
        </p:nvSpPr>
        <p:spPr>
          <a:xfrm>
            <a:off x="1583306" y="5027686"/>
            <a:ext cx="5557520" cy="645160"/>
          </a:xfrm>
          <a:prstGeom prst="rect">
            <a:avLst/>
          </a:prstGeom>
        </p:spPr>
        <p:txBody>
          <a:bodyPr wrap="none">
            <a:spAutoFit/>
          </a:bodyPr>
          <a:lstStyle/>
          <a:p>
            <a:pPr defTabSz="206375" hangingPunct="0">
              <a:defRPr/>
            </a:pPr>
            <a:r>
              <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滴滴企业版</a:t>
            </a:r>
            <a:r>
              <a:rPr lang="en-US" altLang="zh-CN"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App+</a:t>
            </a:r>
            <a:r>
              <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管理后台</a:t>
            </a:r>
            <a:endPar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02" y="2415406"/>
            <a:ext cx="3092762" cy="2799564"/>
          </a:xfrm>
          <a:prstGeom prst="rect">
            <a:avLst/>
          </a:prstGeom>
        </p:spPr>
      </p:pic>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6928" y="2379388"/>
            <a:ext cx="2928248" cy="2835582"/>
          </a:xfrm>
          <a:prstGeom prst="rect">
            <a:avLst/>
          </a:prstGeom>
        </p:spPr>
      </p:pic>
      <p:sp>
        <p:nvSpPr>
          <p:cNvPr id="45" name="输入你的内容，输入你的内容，输入你的内容，输入你的内容，输入你的内容"/>
          <p:cNvSpPr txBox="1"/>
          <p:nvPr/>
        </p:nvSpPr>
        <p:spPr>
          <a:xfrm>
            <a:off x="1510152" y="6771930"/>
            <a:ext cx="5135008" cy="1897380"/>
          </a:xfrm>
          <a:prstGeom prst="rect">
            <a:avLst/>
          </a:prstGeom>
          <a:ln w="12700">
            <a:miter lim="400000"/>
          </a:ln>
        </p:spPr>
        <p:txBody>
          <a:bodyPr wrap="square" lIns="25400" tIns="25400" rIns="25400" bIns="25400">
            <a:spAutoFit/>
          </a:bodyPr>
          <a:lstStyle>
            <a:lvl1pPr>
              <a:defRPr sz="2800">
                <a:solidFill>
                  <a:srgbClr val="929292"/>
                </a:solidFill>
              </a:defRPr>
            </a:lvl1pPr>
          </a:lstStyle>
          <a:p>
            <a:pPr lvl="0" algn="l" eaLnBrk="0" fontAlgn="base" hangingPunct="0">
              <a:lnSpc>
                <a:spcPct val="150000"/>
              </a:lnSpc>
              <a:spcBef>
                <a:spcPct val="0"/>
              </a:spcBef>
              <a:spcAft>
                <a:spcPct val="0"/>
              </a:spcAft>
            </a:pPr>
            <a:r>
              <a:rPr lang="zh-CN" altLang="en-US" sz="200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管理员：</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使用滴滴企业版管理后台</a:t>
            </a:r>
            <a:endPar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a:p>
            <a:pPr lvl="0" algn="l" eaLnBrk="0" fontAlgn="base" hangingPunct="0">
              <a:lnSpc>
                <a:spcPct val="150000"/>
              </a:lnSpc>
              <a:spcBef>
                <a:spcPct val="0"/>
              </a:spcBef>
              <a:spcAft>
                <a:spcPct val="0"/>
              </a:spcAft>
            </a:pP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人员管理、部门管理、用车</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差旅制度管理、审批管理、充值对账管理、发票管理、用车</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商旅数据报告等</a:t>
            </a:r>
            <a:endPar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grpSp>
        <p:nvGrpSpPr>
          <p:cNvPr id="46" name="组合 45"/>
          <p:cNvGrpSpPr/>
          <p:nvPr/>
        </p:nvGrpSpPr>
        <p:grpSpPr>
          <a:xfrm>
            <a:off x="12732834" y="2604272"/>
            <a:ext cx="3610544" cy="1310450"/>
            <a:chOff x="9816558" y="2453313"/>
            <a:chExt cx="1805272" cy="655225"/>
          </a:xfrm>
        </p:grpSpPr>
        <p:pic>
          <p:nvPicPr>
            <p:cNvPr id="47" name="图片 46"/>
            <p:cNvPicPr>
              <a:picLocks noChangeAspect="1"/>
            </p:cNvPicPr>
            <p:nvPr/>
          </p:nvPicPr>
          <p:blipFill>
            <a:blip r:embed="rId1" cstate="print"/>
            <a:stretch>
              <a:fillRect/>
            </a:stretch>
          </p:blipFill>
          <p:spPr>
            <a:xfrm>
              <a:off x="9816558" y="2453313"/>
              <a:ext cx="1805272" cy="655225"/>
            </a:xfrm>
            <a:prstGeom prst="rect">
              <a:avLst/>
            </a:prstGeom>
          </p:spPr>
        </p:pic>
        <p:sp>
          <p:nvSpPr>
            <p:cNvPr id="48" name="矩形 47"/>
            <p:cNvSpPr/>
            <p:nvPr/>
          </p:nvSpPr>
          <p:spPr>
            <a:xfrm>
              <a:off x="9907663" y="2580870"/>
              <a:ext cx="1623060" cy="353378"/>
            </a:xfrm>
            <a:prstGeom prst="rect">
              <a:avLst/>
            </a:prstGeom>
          </p:spPr>
          <p:txBody>
            <a:bodyPr wrap="none">
              <a:spAutoFit/>
            </a:bodyPr>
            <a:lstStyle/>
            <a:p>
              <a:pPr lvl="0" algn="ctr" defTabSz="412750" hangingPunct="0">
                <a:defRPr/>
              </a:pPr>
              <a:r>
                <a:rPr lang="zh-CN" altLang="en-US" sz="4000" b="1" dirty="0">
                  <a:solidFill>
                    <a:schemeClr val="bg1"/>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sym typeface="微软雅黑" panose="020B0503020204020204" charset="-122"/>
                </a:rPr>
                <a:t>定制解决方案</a:t>
              </a:r>
              <a:endParaRPr lang="zh-CN" altLang="en-US" sz="4000" b="1" dirty="0">
                <a:solidFill>
                  <a:schemeClr val="bg1"/>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sym typeface="微软雅黑" panose="020B0503020204020204" charset="-122"/>
              </a:endParaRPr>
            </a:p>
          </p:txBody>
        </p:sp>
      </p:grpSp>
      <p:sp>
        <p:nvSpPr>
          <p:cNvPr id="12" name="矩形 11"/>
          <p:cNvSpPr/>
          <p:nvPr/>
        </p:nvSpPr>
        <p:spPr>
          <a:xfrm>
            <a:off x="1630228" y="5766350"/>
            <a:ext cx="1644015" cy="645160"/>
          </a:xfrm>
          <a:prstGeom prst="rect">
            <a:avLst/>
          </a:prstGeom>
        </p:spPr>
        <p:txBody>
          <a:bodyPr wrap="none">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ü"/>
            </a:pPr>
            <a:r>
              <a:rPr lang="zh-CN" altLang="zh-CN" sz="2400" dirty="0">
                <a:solidFill>
                  <a:schemeClr val="bg1"/>
                </a:solidFill>
                <a:latin typeface="方正兰亭黑简体" panose="02000000000000000000" charset="-122"/>
                <a:ea typeface="方正兰亭黑简体" panose="02000000000000000000" charset="-122"/>
              </a:rPr>
              <a:t>一键开通</a:t>
            </a:r>
            <a:endParaRPr lang="zh-CN" altLang="zh-CN" sz="2400" dirty="0">
              <a:solidFill>
                <a:schemeClr val="bg1"/>
              </a:solidFill>
              <a:latin typeface="方正兰亭黑简体" panose="02000000000000000000" charset="-122"/>
              <a:ea typeface="方正兰亭黑简体" panose="02000000000000000000" charset="-122"/>
            </a:endParaRPr>
          </a:p>
        </p:txBody>
      </p:sp>
      <p:sp>
        <p:nvSpPr>
          <p:cNvPr id="53" name="矩形 52"/>
          <p:cNvSpPr/>
          <p:nvPr/>
        </p:nvSpPr>
        <p:spPr>
          <a:xfrm>
            <a:off x="4041310" y="5766350"/>
            <a:ext cx="1644015" cy="645160"/>
          </a:xfrm>
          <a:prstGeom prst="rect">
            <a:avLst/>
          </a:prstGeom>
        </p:spPr>
        <p:txBody>
          <a:bodyPr wrap="none">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ü"/>
            </a:pPr>
            <a:r>
              <a:rPr lang="zh-CN" altLang="en-US" sz="2400" dirty="0">
                <a:solidFill>
                  <a:schemeClr val="bg1"/>
                </a:solidFill>
                <a:latin typeface="方正兰亭黑简体" panose="02000000000000000000" charset="-122"/>
                <a:ea typeface="方正兰亭黑简体" panose="02000000000000000000" charset="-122"/>
              </a:rPr>
              <a:t>高效便捷</a:t>
            </a:r>
            <a:endParaRPr lang="zh-CN" altLang="en-US" sz="2400" dirty="0">
              <a:solidFill>
                <a:schemeClr val="bg1"/>
              </a:solidFill>
              <a:latin typeface="方正兰亭黑简体" panose="02000000000000000000" charset="-122"/>
              <a:ea typeface="方正兰亭黑简体" panose="02000000000000000000" charset="-122"/>
            </a:endParaRPr>
          </a:p>
        </p:txBody>
      </p:sp>
      <p:sp>
        <p:nvSpPr>
          <p:cNvPr id="54" name="矩形 53"/>
          <p:cNvSpPr/>
          <p:nvPr/>
        </p:nvSpPr>
        <p:spPr>
          <a:xfrm>
            <a:off x="6453561" y="5766350"/>
            <a:ext cx="1949450" cy="645160"/>
          </a:xfrm>
          <a:prstGeom prst="rect">
            <a:avLst/>
          </a:prstGeom>
        </p:spPr>
        <p:txBody>
          <a:bodyPr wrap="none">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ü"/>
            </a:pPr>
            <a:r>
              <a:rPr lang="zh-CN" altLang="en-US" sz="2400" dirty="0">
                <a:solidFill>
                  <a:schemeClr val="bg1"/>
                </a:solidFill>
                <a:latin typeface="方正兰亭黑简体" panose="02000000000000000000" charset="-122"/>
                <a:ea typeface="方正兰亭黑简体" panose="02000000000000000000" charset="-122"/>
              </a:rPr>
              <a:t>简单易操作</a:t>
            </a:r>
            <a:endParaRPr lang="zh-CN" altLang="en-US" sz="2400" dirty="0">
              <a:solidFill>
                <a:schemeClr val="bg1"/>
              </a:solidFill>
              <a:latin typeface="方正兰亭黑简体" panose="02000000000000000000" charset="-122"/>
              <a:ea typeface="方正兰亭黑简体" panose="02000000000000000000" charset="-122"/>
            </a:endParaRPr>
          </a:p>
        </p:txBody>
      </p:sp>
      <p:sp>
        <p:nvSpPr>
          <p:cNvPr id="55" name="矩形 54"/>
          <p:cNvSpPr/>
          <p:nvPr/>
        </p:nvSpPr>
        <p:spPr>
          <a:xfrm>
            <a:off x="13213289" y="5027686"/>
            <a:ext cx="5081270" cy="645160"/>
          </a:xfrm>
          <a:prstGeom prst="rect">
            <a:avLst/>
          </a:prstGeom>
        </p:spPr>
        <p:txBody>
          <a:bodyPr wrap="none">
            <a:spAutoFit/>
          </a:bodyPr>
          <a:lstStyle/>
          <a:p>
            <a:pPr defTabSz="206375" hangingPunct="0">
              <a:defRPr/>
            </a:pPr>
            <a:r>
              <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企业自有系统</a:t>
            </a:r>
            <a:r>
              <a:rPr lang="en-US" altLang="zh-CN"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系统对接</a:t>
            </a:r>
            <a:endParaRPr lang="zh-CN" altLang="en-US" sz="3600" b="1"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57" name="矩形 56"/>
          <p:cNvSpPr/>
          <p:nvPr/>
        </p:nvSpPr>
        <p:spPr>
          <a:xfrm>
            <a:off x="13272153" y="5766350"/>
            <a:ext cx="1644015" cy="645160"/>
          </a:xfrm>
          <a:prstGeom prst="rect">
            <a:avLst/>
          </a:prstGeom>
        </p:spPr>
        <p:txBody>
          <a:bodyPr wrap="none">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ü"/>
            </a:pPr>
            <a:r>
              <a:rPr lang="zh-CN" altLang="en-US" sz="2400" dirty="0">
                <a:solidFill>
                  <a:schemeClr val="bg1"/>
                </a:solidFill>
                <a:latin typeface="方正兰亭黑简体" panose="02000000000000000000" charset="-122"/>
                <a:ea typeface="方正兰亭黑简体" panose="02000000000000000000" charset="-122"/>
              </a:rPr>
              <a:t>无需下载</a:t>
            </a:r>
            <a:endParaRPr lang="zh-CN" altLang="en-US" sz="2400" dirty="0">
              <a:solidFill>
                <a:schemeClr val="bg1"/>
              </a:solidFill>
              <a:latin typeface="方正兰亭黑简体" panose="02000000000000000000" charset="-122"/>
              <a:ea typeface="方正兰亭黑简体" panose="02000000000000000000" charset="-122"/>
            </a:endParaRPr>
          </a:p>
        </p:txBody>
      </p:sp>
      <p:sp>
        <p:nvSpPr>
          <p:cNvPr id="60" name="矩形 59"/>
          <p:cNvSpPr/>
          <p:nvPr/>
        </p:nvSpPr>
        <p:spPr>
          <a:xfrm>
            <a:off x="15724087" y="5766350"/>
            <a:ext cx="4481830" cy="645160"/>
          </a:xfrm>
          <a:prstGeom prst="rect">
            <a:avLst/>
          </a:prstGeom>
        </p:spPr>
        <p:txBody>
          <a:bodyPr wrap="none">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ü"/>
            </a:pPr>
            <a:r>
              <a:rPr lang="en-US" altLang="zh-CN" sz="2400" dirty="0">
                <a:solidFill>
                  <a:schemeClr val="bg1"/>
                </a:solidFill>
                <a:latin typeface="方正兰亭黑简体" panose="02000000000000000000" charset="-122"/>
                <a:ea typeface="方正兰亭黑简体" panose="02000000000000000000" charset="-122"/>
                <a:cs typeface="方正兰亭黑简体" panose="02000000000000000000" charset="-122"/>
              </a:rPr>
              <a:t>IM/</a:t>
            </a:r>
            <a:r>
              <a:rPr lang="zh-CN" altLang="en-US" sz="2400" dirty="0">
                <a:solidFill>
                  <a:schemeClr val="bg1"/>
                </a:solidFill>
                <a:latin typeface="方正兰亭黑简体" panose="02000000000000000000" charset="-122"/>
                <a:ea typeface="方正兰亭黑简体" panose="02000000000000000000" charset="-122"/>
                <a:cs typeface="方正兰亭黑简体" panose="02000000000000000000" charset="-122"/>
              </a:rPr>
              <a:t>费控</a:t>
            </a:r>
            <a:r>
              <a:rPr lang="en-US" altLang="zh-CN" sz="2400" dirty="0">
                <a:solidFill>
                  <a:schemeClr val="bg1"/>
                </a:solidFill>
                <a:latin typeface="方正兰亭黑简体" panose="02000000000000000000" charset="-122"/>
                <a:ea typeface="方正兰亭黑简体" panose="02000000000000000000" charset="-122"/>
                <a:cs typeface="方正兰亭黑简体" panose="02000000000000000000" charset="-122"/>
              </a:rPr>
              <a:t>/OA/HR</a:t>
            </a:r>
            <a:r>
              <a:rPr lang="zh-CN" altLang="en-US" sz="2400" dirty="0">
                <a:solidFill>
                  <a:schemeClr val="bg1"/>
                </a:solidFill>
                <a:latin typeface="方正兰亭黑简体" panose="02000000000000000000" charset="-122"/>
                <a:ea typeface="方正兰亭黑简体" panose="02000000000000000000" charset="-122"/>
                <a:cs typeface="方正兰亭黑简体" panose="02000000000000000000" charset="-122"/>
              </a:rPr>
              <a:t>系统快速对接</a:t>
            </a:r>
            <a:endParaRPr lang="zh-CN" altLang="en-US" sz="2400"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pic>
        <p:nvPicPr>
          <p:cNvPr id="61" name="Macbook Pro 3.png" descr="Macbook Pro 3.png"/>
          <p:cNvPicPr>
            <a:picLocks noChangeAspect="1"/>
          </p:cNvPicPr>
          <p:nvPr/>
        </p:nvPicPr>
        <p:blipFill>
          <a:blip r:embed="rId4" cstate="print"/>
          <a:srcRect/>
          <a:stretch>
            <a:fillRect/>
          </a:stretch>
        </p:blipFill>
        <p:spPr>
          <a:xfrm>
            <a:off x="6988202" y="6711350"/>
            <a:ext cx="3534852" cy="2009650"/>
          </a:xfrm>
          <a:prstGeom prst="rect">
            <a:avLst/>
          </a:prstGeom>
          <a:ln w="12700">
            <a:miter lim="400000"/>
            <a:headEnd/>
            <a:tailEnd/>
          </a:ln>
        </p:spPr>
      </p:pic>
      <p:sp>
        <p:nvSpPr>
          <p:cNvPr id="70" name="输入你的内容，输入你的内容，输入你的内容，输入你的内容，输入你的内容"/>
          <p:cNvSpPr txBox="1"/>
          <p:nvPr/>
        </p:nvSpPr>
        <p:spPr>
          <a:xfrm>
            <a:off x="1478915" y="9486265"/>
            <a:ext cx="5046980" cy="1477645"/>
          </a:xfrm>
          <a:prstGeom prst="rect">
            <a:avLst/>
          </a:prstGeom>
          <a:ln w="12700">
            <a:miter lim="400000"/>
          </a:ln>
        </p:spPr>
        <p:txBody>
          <a:bodyPr wrap="square" lIns="25400" tIns="25400" rIns="25400" bIns="25400">
            <a:noAutofit/>
          </a:bodyPr>
          <a:lstStyle>
            <a:lvl1pPr>
              <a:defRPr sz="2800">
                <a:solidFill>
                  <a:srgbClr val="929292"/>
                </a:solidFill>
              </a:defRPr>
            </a:lvl1pPr>
          </a:lstStyle>
          <a:p>
            <a:pPr lvl="0" algn="l" eaLnBrk="0" fontAlgn="base" hangingPunct="0">
              <a:lnSpc>
                <a:spcPct val="150000"/>
              </a:lnSpc>
              <a:spcBef>
                <a:spcPct val="0"/>
              </a:spcBef>
              <a:spcAft>
                <a:spcPct val="0"/>
              </a:spcAft>
            </a:pPr>
            <a:r>
              <a:rPr lang="zh-CN" altLang="en-US" sz="200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员工：</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使用滴滴企业版</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App</a:t>
            </a:r>
            <a:endPar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a:p>
            <a:pPr lvl="0" algn="l" eaLnBrk="0" fontAlgn="base" hangingPunct="0">
              <a:lnSpc>
                <a:spcPct val="150000"/>
              </a:lnSpc>
              <a:spcBef>
                <a:spcPct val="0"/>
              </a:spcBef>
              <a:spcAft>
                <a:spcPct val="0"/>
              </a:spcAft>
            </a:pP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使用“车</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机</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酒</a:t>
            </a:r>
            <a:r>
              <a:rPr lang="en-US" altLang="zh-CN"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a:t>
            </a:r>
            <a:r>
              <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火”一站式预订与服务</a:t>
            </a:r>
            <a:endParaRPr lang="zh-CN" altLang="en-US" sz="2000" b="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pic>
        <p:nvPicPr>
          <p:cNvPr id="72" name="图片 71"/>
          <p:cNvPicPr>
            <a:picLocks noChangeAspect="1"/>
          </p:cNvPicPr>
          <p:nvPr/>
        </p:nvPicPr>
        <p:blipFill>
          <a:blip r:embed="rId5" cstate="screen"/>
          <a:stretch>
            <a:fillRect/>
          </a:stretch>
        </p:blipFill>
        <p:spPr>
          <a:xfrm>
            <a:off x="7070966" y="9133632"/>
            <a:ext cx="1007030" cy="2237848"/>
          </a:xfrm>
          <a:prstGeom prst="roundRect">
            <a:avLst>
              <a:gd name="adj" fmla="val 8358"/>
            </a:avLst>
          </a:prstGeom>
          <a:ln w="12700">
            <a:solidFill>
              <a:schemeClr val="tx1"/>
            </a:solidFill>
          </a:ln>
        </p:spPr>
      </p:pic>
      <p:grpSp>
        <p:nvGrpSpPr>
          <p:cNvPr id="73" name="组合 72"/>
          <p:cNvGrpSpPr/>
          <p:nvPr/>
        </p:nvGrpSpPr>
        <p:grpSpPr>
          <a:xfrm>
            <a:off x="8345028" y="9133632"/>
            <a:ext cx="1007030" cy="2237848"/>
            <a:chOff x="11022268" y="4141336"/>
            <a:chExt cx="4037341" cy="8971877"/>
          </a:xfrm>
        </p:grpSpPr>
        <p:pic>
          <p:nvPicPr>
            <p:cNvPr id="75" name="图片 74"/>
            <p:cNvPicPr>
              <a:picLocks noChangeAspect="1"/>
            </p:cNvPicPr>
            <p:nvPr/>
          </p:nvPicPr>
          <p:blipFill>
            <a:blip r:embed="rId6" cstate="screen"/>
            <a:stretch>
              <a:fillRect/>
            </a:stretch>
          </p:blipFill>
          <p:spPr>
            <a:xfrm>
              <a:off x="11022268" y="4141336"/>
              <a:ext cx="4037341" cy="8971877"/>
            </a:xfrm>
            <a:prstGeom prst="roundRect">
              <a:avLst>
                <a:gd name="adj" fmla="val 8358"/>
              </a:avLst>
            </a:prstGeom>
            <a:ln w="12700">
              <a:solidFill>
                <a:schemeClr val="tx1"/>
              </a:solidFill>
            </a:ln>
          </p:spPr>
        </p:pic>
        <p:sp>
          <p:nvSpPr>
            <p:cNvPr id="76" name="矩形: 圆角 75"/>
            <p:cNvSpPr/>
            <p:nvPr/>
          </p:nvSpPr>
          <p:spPr bwMode="auto">
            <a:xfrm>
              <a:off x="11152141" y="5446411"/>
              <a:ext cx="3779048" cy="6617883"/>
            </a:xfrm>
            <a:prstGeom prst="roundRect">
              <a:avLst>
                <a:gd name="adj" fmla="val 1799"/>
              </a:avLst>
            </a:prstGeom>
            <a:solidFill>
              <a:srgbClr val="FFFFFF"/>
            </a:solidFill>
            <a:ln>
              <a:solidFill>
                <a:srgbClr val="EBEDEC"/>
              </a:solidFill>
            </a:ln>
          </p:spPr>
          <p:txBody>
            <a:bodyPr vert="horz" wrap="square" lIns="243840" tIns="121920" rIns="243840" bIns="121920" numCol="1" rtlCol="0"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chemeClr val="bg1"/>
                </a:solidFill>
                <a:effectLst/>
                <a:uLnTx/>
                <a:uFillTx/>
                <a:latin typeface="Calibri"/>
                <a:ea typeface="等线" panose="02010600030101010101" pitchFamily="2" charset="-122"/>
                <a:cs typeface="+mn-cs"/>
                <a:sym typeface="微软雅黑"/>
              </a:endParaRPr>
            </a:p>
          </p:txBody>
        </p:sp>
        <p:pic>
          <p:nvPicPr>
            <p:cNvPr id="77" name="图片 76"/>
            <p:cNvPicPr>
              <a:picLocks noChangeAspect="1"/>
            </p:cNvPicPr>
            <p:nvPr/>
          </p:nvPicPr>
          <p:blipFill rotWithShape="1">
            <a:blip r:embed="rId7" cstate="screen"/>
            <a:srcRect/>
            <a:stretch>
              <a:fillRect/>
            </a:stretch>
          </p:blipFill>
          <p:spPr>
            <a:xfrm>
              <a:off x="11241392" y="9392822"/>
              <a:ext cx="3644436" cy="2467971"/>
            </a:xfrm>
            <a:prstGeom prst="rect">
              <a:avLst/>
            </a:prstGeom>
            <a:ln w="28575">
              <a:noFill/>
            </a:ln>
          </p:spPr>
        </p:pic>
        <p:pic>
          <p:nvPicPr>
            <p:cNvPr id="78" name="图片 77"/>
            <p:cNvPicPr>
              <a:picLocks noChangeAspect="1"/>
            </p:cNvPicPr>
            <p:nvPr/>
          </p:nvPicPr>
          <p:blipFill rotWithShape="1">
            <a:blip r:embed="rId8" cstate="screen"/>
            <a:srcRect/>
            <a:stretch>
              <a:fillRect/>
            </a:stretch>
          </p:blipFill>
          <p:spPr>
            <a:xfrm>
              <a:off x="11241401" y="5581440"/>
              <a:ext cx="3599077" cy="3445860"/>
            </a:xfrm>
            <a:prstGeom prst="rect">
              <a:avLst/>
            </a:prstGeom>
          </p:spPr>
        </p:pic>
      </p:grpSp>
      <p:pic>
        <p:nvPicPr>
          <p:cNvPr id="79" name="图片 78"/>
          <p:cNvPicPr>
            <a:picLocks noChangeAspect="1"/>
          </p:cNvPicPr>
          <p:nvPr/>
        </p:nvPicPr>
        <p:blipFill>
          <a:blip r:embed="rId9" cstate="screen"/>
          <a:stretch>
            <a:fillRect/>
          </a:stretch>
        </p:blipFill>
        <p:spPr>
          <a:xfrm>
            <a:off x="9616332" y="9133632"/>
            <a:ext cx="1007032" cy="2237848"/>
          </a:xfrm>
          <a:prstGeom prst="roundRect">
            <a:avLst>
              <a:gd name="adj" fmla="val 8358"/>
            </a:avLst>
          </a:prstGeom>
          <a:ln w="12700">
            <a:solidFill>
              <a:schemeClr val="tx1"/>
            </a:solidFill>
          </a:ln>
        </p:spPr>
      </p:pic>
      <p:grpSp>
        <p:nvGrpSpPr>
          <p:cNvPr id="32" name="组合 31"/>
          <p:cNvGrpSpPr/>
          <p:nvPr/>
        </p:nvGrpSpPr>
        <p:grpSpPr>
          <a:xfrm>
            <a:off x="17942840" y="8558764"/>
            <a:ext cx="960808" cy="838797"/>
            <a:chOff x="16263650" y="3784338"/>
            <a:chExt cx="1051675" cy="838797"/>
          </a:xfrm>
        </p:grpSpPr>
        <p:sp>
          <p:nvSpPr>
            <p:cNvPr id="33" name="椭圆 32"/>
            <p:cNvSpPr/>
            <p:nvPr/>
          </p:nvSpPr>
          <p:spPr>
            <a:xfrm>
              <a:off x="16263650" y="3784338"/>
              <a:ext cx="1051675" cy="838797"/>
            </a:xfrm>
            <a:prstGeom prst="ellipse">
              <a:avLst/>
            </a:prstGeom>
            <a:solidFill>
              <a:srgbClr val="FFFFFF"/>
            </a:solidFill>
            <a:ln w="12700" cap="flat">
              <a:noFill/>
              <a:miter lim="400000"/>
            </a:ln>
            <a:effectLst>
              <a:outerShdw dist="25400" dir="5400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12750" hangingPunct="0"/>
              <a:endParaRPr lang="zh-CN" altLang="en-US" sz="3200" dirty="0">
                <a:solidFill>
                  <a:schemeClr val="bg1"/>
                </a:solidFill>
                <a:latin typeface="DFP King Gothic GB Light" panose="020B0300000000000000" charset="-122"/>
                <a:ea typeface="DFP King Gothic GB Light" panose="020B0300000000000000" charset="-122"/>
                <a:cs typeface="DFP King Gothic GB Light" panose="020B0300000000000000" charset="-122"/>
                <a:sym typeface="Helvetica Light"/>
              </a:endParaRPr>
            </a:p>
          </p:txBody>
        </p:sp>
        <p:pic>
          <p:nvPicPr>
            <p:cNvPr id="34" name="图片 33"/>
            <p:cNvPicPr>
              <a:picLocks noChangeAspect="1"/>
            </p:cNvPicPr>
            <p:nvPr/>
          </p:nvPicPr>
          <p:blipFill>
            <a:blip r:embed="rId10"/>
            <a:stretch>
              <a:fillRect/>
            </a:stretch>
          </p:blipFill>
          <p:spPr>
            <a:xfrm>
              <a:off x="16573587" y="4044985"/>
              <a:ext cx="435744" cy="320400"/>
            </a:xfrm>
            <a:prstGeom prst="rect">
              <a:avLst/>
            </a:prstGeom>
          </p:spPr>
        </p:pic>
      </p:grpSp>
      <p:grpSp>
        <p:nvGrpSpPr>
          <p:cNvPr id="50" name="组合 49"/>
          <p:cNvGrpSpPr/>
          <p:nvPr/>
        </p:nvGrpSpPr>
        <p:grpSpPr>
          <a:xfrm>
            <a:off x="12890992" y="6653882"/>
            <a:ext cx="4708804" cy="4827182"/>
            <a:chOff x="13247216" y="3688295"/>
            <a:chExt cx="5398711" cy="5534433"/>
          </a:xfrm>
        </p:grpSpPr>
        <p:grpSp>
          <p:nvGrpSpPr>
            <p:cNvPr id="51" name="组合 50"/>
            <p:cNvGrpSpPr/>
            <p:nvPr/>
          </p:nvGrpSpPr>
          <p:grpSpPr>
            <a:xfrm>
              <a:off x="13247216" y="3688295"/>
              <a:ext cx="5398711" cy="5534433"/>
              <a:chOff x="13247216" y="3688295"/>
              <a:chExt cx="5398711" cy="5534433"/>
            </a:xfrm>
          </p:grpSpPr>
          <p:pic>
            <p:nvPicPr>
              <p:cNvPr id="62" name="图片 61" descr="图标&#10;&#10;描述已自动生成"/>
              <p:cNvPicPr>
                <a:picLocks noChangeAspect="1"/>
              </p:cNvPicPr>
              <p:nvPr/>
            </p:nvPicPr>
            <p:blipFill>
              <a:blip r:embed="rId11"/>
              <a:stretch>
                <a:fillRect/>
              </a:stretch>
            </p:blipFill>
            <p:spPr>
              <a:xfrm>
                <a:off x="13247216" y="3688295"/>
                <a:ext cx="5398711" cy="5534433"/>
              </a:xfrm>
              <a:prstGeom prst="rect">
                <a:avLst/>
              </a:prstGeom>
            </p:spPr>
          </p:pic>
          <p:sp>
            <p:nvSpPr>
              <p:cNvPr id="59" name="文本框 58"/>
              <p:cNvSpPr txBox="1"/>
              <p:nvPr/>
            </p:nvSpPr>
            <p:spPr>
              <a:xfrm>
                <a:off x="15742618" y="5209077"/>
                <a:ext cx="2199638" cy="334169"/>
              </a:xfrm>
              <a:prstGeom prst="rect">
                <a:avLst/>
              </a:prstGeom>
              <a:noFill/>
            </p:spPr>
            <p:txBody>
              <a:bodyPr wrap="square" rtlCol="0">
                <a:spAutoFit/>
              </a:bodyPr>
              <a:lstStyle/>
              <a:p>
                <a:r>
                  <a:rPr kumimoji="1" lang="zh-CN" altLang="en-US" sz="1300" dirty="0">
                    <a:solidFill>
                      <a:schemeClr val="bg1"/>
                    </a:solidFill>
                    <a:latin typeface="DFP King Gothic GB Light" panose="020B0300000000000000" charset="-122"/>
                    <a:ea typeface="DFP King Gothic GB Light" panose="020B0300000000000000" charset="-122"/>
                    <a:cs typeface="DFP King Gothic GB Light" panose="020B0300000000000000" charset="-122"/>
                  </a:rPr>
                  <a:t>点击跳转商旅预订</a:t>
                </a:r>
                <a:endParaRPr kumimoji="1" lang="zh-CN" altLang="en-US" sz="1300" dirty="0">
                  <a:solidFill>
                    <a:schemeClr val="bg1"/>
                  </a:solidFill>
                  <a:latin typeface="DFP King Gothic GB Light" panose="020B0300000000000000" charset="-122"/>
                  <a:ea typeface="DFP King Gothic GB Light" panose="020B0300000000000000" charset="-122"/>
                  <a:cs typeface="DFP King Gothic GB Light" panose="020B0300000000000000" charset="-122"/>
                </a:endParaRPr>
              </a:p>
            </p:txBody>
          </p:sp>
        </p:grpSp>
        <p:sp>
          <p:nvSpPr>
            <p:cNvPr id="52" name="输入你的标题"/>
            <p:cNvSpPr txBox="1"/>
            <p:nvPr/>
          </p:nvSpPr>
          <p:spPr>
            <a:xfrm>
              <a:off x="14641623" y="3888038"/>
              <a:ext cx="2523299" cy="565684"/>
            </a:xfrm>
            <a:prstGeom prst="rect">
              <a:avLst/>
            </a:prstGeom>
            <a:ln w="12700">
              <a:miter lim="400000"/>
            </a:ln>
          </p:spPr>
          <p:txBody>
            <a:bodyPr wrap="square" lIns="25400" tIns="25400" rIns="25400" bIns="25400">
              <a:spAutoFit/>
            </a:bodyPr>
            <a:lstStyle>
              <a:lvl1pPr>
                <a:lnSpc>
                  <a:spcPct val="120000"/>
                </a:lnSpc>
                <a:defRPr sz="4800">
                  <a:solidFill>
                    <a:srgbClr val="353C5A"/>
                  </a:solidFill>
                </a:defRPr>
              </a:lvl1pPr>
            </a:lstStyle>
            <a:p>
              <a:pPr algn="ctr" defTabSz="206375" hangingPunct="0">
                <a:defRPr/>
              </a:pPr>
              <a:r>
                <a:rPr lang="zh-CN" altLang="en-US" sz="2400" kern="0" dirty="0">
                  <a:solidFill>
                    <a:schemeClr val="bg1"/>
                  </a:solidFill>
                  <a:latin typeface="DFP King Gothic GB Light" panose="020B0300000000000000" charset="-122"/>
                  <a:ea typeface="DFP King Gothic GB Light" panose="020B0300000000000000" charset="-122"/>
                  <a:cs typeface="DFP King Gothic GB Light" panose="020B0300000000000000" charset="-122"/>
                  <a:sym typeface="微软雅黑" panose="020B0503020204020204" charset="-122"/>
                </a:rPr>
                <a:t>企业自有系统</a:t>
              </a:r>
              <a:endParaRPr lang="zh-CN" altLang="en-US" sz="2400" kern="0" dirty="0">
                <a:solidFill>
                  <a:schemeClr val="bg1"/>
                </a:solidFill>
                <a:latin typeface="DFP King Gothic GB Light" panose="020B0300000000000000" charset="-122"/>
                <a:ea typeface="DFP King Gothic GB Light" panose="020B0300000000000000" charset="-122"/>
                <a:cs typeface="DFP King Gothic GB Light" panose="020B0300000000000000" charset="-122"/>
                <a:sym typeface="微软雅黑" panose="020B0503020204020204" charset="-122"/>
              </a:endParaRPr>
            </a:p>
          </p:txBody>
        </p:sp>
      </p:grpSp>
      <p:pic>
        <p:nvPicPr>
          <p:cNvPr id="4" name="图片 3"/>
          <p:cNvPicPr>
            <a:picLocks noChangeAspect="1"/>
          </p:cNvPicPr>
          <p:nvPr/>
        </p:nvPicPr>
        <p:blipFill>
          <a:blip r:embed="rId12"/>
          <a:stretch>
            <a:fillRect/>
          </a:stretch>
        </p:blipFill>
        <p:spPr>
          <a:xfrm>
            <a:off x="19435090" y="6860588"/>
            <a:ext cx="1926028" cy="4173062"/>
          </a:xfrm>
          <a:prstGeom prst="roundRect">
            <a:avLst>
              <a:gd name="adj" fmla="val 8358"/>
            </a:avLst>
          </a:prstGeom>
          <a:ln w="12700">
            <a:solidFill>
              <a:schemeClr val="tx1"/>
            </a:solidFill>
          </a:ln>
        </p:spPr>
      </p:pic>
      <p:sp>
        <p:nvSpPr>
          <p:cNvPr id="38" name="企业出行服务平台"/>
          <p:cNvSpPr txBox="1"/>
          <p:nvPr/>
        </p:nvSpPr>
        <p:spPr>
          <a:xfrm>
            <a:off x="623074" y="784676"/>
            <a:ext cx="19451710" cy="1024890"/>
          </a:xfrm>
          <a:prstGeom prst="rect">
            <a:avLst/>
          </a:prstGeom>
          <a:ln w="12700">
            <a:miter lim="400000"/>
          </a:ln>
        </p:spPr>
        <p:txBody>
          <a:bodyPr wrap="square" lIns="50800" tIns="50800" rIns="50800" bIns="50800" anchor="ctr">
            <a:spAutoFit/>
          </a:bodyPr>
          <a:lstStyle>
            <a:lvl1pPr>
              <a:defRPr sz="6500">
                <a:solidFill>
                  <a:srgbClr val="FFFFFF"/>
                </a:solidFill>
              </a:defRPr>
            </a:lvl1pPr>
          </a:lstStyle>
          <a:p>
            <a:pPr lvl="0" algn="l">
              <a:defRPr/>
            </a:pPr>
            <a:r>
              <a:rPr lang="zh-CN" altLang="en-US" sz="6000" b="1" kern="0" dirty="0">
                <a:solidFill>
                  <a:schemeClr val="bg1"/>
                </a:solidFill>
                <a:latin typeface="方正兰亭粗黑简体" panose="02000000000000000000" charset="-122"/>
                <a:ea typeface="方正兰亭粗黑简体" panose="02000000000000000000" charset="-122"/>
                <a:sym typeface="Lantinghei SC Extralight" panose="02000000000000000000" charset="-122"/>
              </a:rPr>
              <a:t>满足不同企业的灵活部署的解决方案</a:t>
            </a:r>
            <a:endParaRPr lang="zh-CN" altLang="en-US" sz="6000" b="1" kern="0" dirty="0">
              <a:solidFill>
                <a:schemeClr val="bg1"/>
              </a:solidFill>
              <a:latin typeface="方正兰亭粗黑简体" panose="02000000000000000000" charset="-122"/>
              <a:ea typeface="方正兰亭粗黑简体" panose="02000000000000000000" charset="-122"/>
              <a:sym typeface="Lantinghei SC Extralight" panose="02000000000000000000" charset="-122"/>
            </a:endParaRPr>
          </a:p>
        </p:txBody>
      </p:sp>
      <p:cxnSp>
        <p:nvCxnSpPr>
          <p:cNvPr id="6" name="直线箭头连接符 121"/>
          <p:cNvCxnSpPr/>
          <p:nvPr/>
        </p:nvCxnSpPr>
        <p:spPr>
          <a:xfrm>
            <a:off x="1510030" y="9077325"/>
            <a:ext cx="4943475" cy="0"/>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pic>
        <p:nvPicPr>
          <p:cNvPr id="185" name="图像" descr="图像"/>
          <p:cNvPicPr>
            <a:picLocks noChangeAspect="1"/>
          </p:cNvPicPr>
          <p:nvPr/>
        </p:nvPicPr>
        <p:blipFill>
          <a:blip r:embed="rId13"/>
          <a:stretch>
            <a:fillRect/>
          </a:stretch>
        </p:blipFill>
        <p:spPr>
          <a:xfrm>
            <a:off x="19680091" y="86911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60"/>
          <p:cNvSpPr/>
          <p:nvPr>
            <p:custDataLst>
              <p:tags r:id="rId1"/>
            </p:custDataLst>
          </p:nvPr>
        </p:nvSpPr>
        <p:spPr>
          <a:xfrm>
            <a:off x="1422400" y="3324860"/>
            <a:ext cx="14041755" cy="10083800"/>
          </a:xfrm>
          <a:prstGeom prst="roundRect">
            <a:avLst>
              <a:gd name="adj" fmla="val 2206"/>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sp>
        <p:nvSpPr>
          <p:cNvPr id="2" name="领先的一站式移动出行平台"/>
          <p:cNvSpPr txBox="1"/>
          <p:nvPr>
            <p:custDataLst>
              <p:tags r:id="rId2"/>
            </p:custDataLst>
          </p:nvPr>
        </p:nvSpPr>
        <p:spPr>
          <a:xfrm>
            <a:off x="1480978" y="1090761"/>
            <a:ext cx="8608111" cy="811104"/>
          </a:xfrm>
          <a:prstGeom prst="rect">
            <a:avLst/>
          </a:prstGeom>
          <a:ln w="12700">
            <a:miter lim="400000"/>
          </a:ln>
        </p:spPr>
        <p:txBody>
          <a:bodyPr wrap="none" lIns="71430" tIns="71430" rIns="71430" bIns="71430"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defTabSz="228600" hangingPunct="0">
              <a:lnSpc>
                <a:spcPts val="5150"/>
              </a:lnSpc>
              <a:defRPr/>
            </a:pPr>
            <a:r>
              <a:rPr lang="zh-CN" altLang="en-US" sz="6000" kern="0" dirty="0" smtClean="0">
                <a:solidFill>
                  <a:srgbClr val="FF7D41"/>
                </a:solidFill>
                <a:latin typeface="方正兰亭粗黑简体" panose="02000000000000000000" charset="-122"/>
                <a:ea typeface="方正兰亭粗黑简体" panose="02000000000000000000" charset="-122"/>
                <a:cs typeface="方正兰亭粗黑简体" panose="02000000000000000000" charset="-122"/>
              </a:rPr>
              <a:t>用车、</a:t>
            </a:r>
            <a:r>
              <a:rPr lang="zh-CN" altLang="en-US" sz="600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商旅</a:t>
            </a:r>
            <a:r>
              <a:rPr lang="zh-CN" sz="6000" kern="0" dirty="0" smtClean="0">
                <a:solidFill>
                  <a:srgbClr val="FF7D41"/>
                </a:solidFill>
                <a:latin typeface="方正兰亭粗黑简体" panose="02000000000000000000" charset="-122"/>
                <a:ea typeface="方正兰亭粗黑简体" panose="02000000000000000000" charset="-122"/>
                <a:cs typeface="方正兰亭粗黑简体" panose="02000000000000000000" charset="-122"/>
              </a:rPr>
              <a:t>订单</a:t>
            </a: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数据报表</a:t>
            </a:r>
            <a:endParaRPr lang="zh-CN" altLang="en-US"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p:txBody>
      </p:sp>
      <p:sp>
        <p:nvSpPr>
          <p:cNvPr id="64" name="矩形 63"/>
          <p:cNvSpPr/>
          <p:nvPr>
            <p:custDataLst>
              <p:tags r:id="rId3"/>
            </p:custDataLst>
          </p:nvPr>
        </p:nvSpPr>
        <p:spPr>
          <a:xfrm>
            <a:off x="1422400" y="1999615"/>
            <a:ext cx="15152370" cy="765810"/>
          </a:xfrm>
          <a:prstGeom prst="rect">
            <a:avLst/>
          </a:prstGeom>
        </p:spPr>
        <p:txBody>
          <a:bodyPr wrap="square">
            <a:noAutofit/>
          </a:bodyPr>
          <a:lstStyle/>
          <a:p>
            <a:pPr algn="l"/>
            <a:r>
              <a:rPr lang="zh-CN" altLang="en-US" sz="3200" b="1" dirty="0">
                <a:solidFill>
                  <a:schemeClr val="bg1"/>
                </a:solidFill>
                <a:latin typeface="方正兰亭黑简体" panose="02000000000000000000" charset="-122"/>
                <a:ea typeface="方正兰亭黑简体" panose="02000000000000000000" charset="-122"/>
              </a:rPr>
              <a:t>企业可在</a:t>
            </a:r>
            <a:r>
              <a:rPr lang="en-US" altLang="zh-CN" sz="3200" b="1" dirty="0">
                <a:solidFill>
                  <a:schemeClr val="bg1"/>
                </a:solidFill>
                <a:latin typeface="方正兰亭黑简体" panose="02000000000000000000" charset="-122"/>
                <a:ea typeface="方正兰亭黑简体" panose="02000000000000000000" charset="-122"/>
              </a:rPr>
              <a:t>ES</a:t>
            </a:r>
            <a:r>
              <a:rPr lang="zh-CN" altLang="en-US" sz="3200" b="1" dirty="0">
                <a:solidFill>
                  <a:schemeClr val="bg1"/>
                </a:solidFill>
                <a:latin typeface="方正兰亭黑简体" panose="02000000000000000000" charset="-122"/>
                <a:ea typeface="方正兰亭黑简体" panose="02000000000000000000" charset="-122"/>
              </a:rPr>
              <a:t>后台查看员工使用企业支付的用车详情，可导出订单详情的</a:t>
            </a:r>
            <a:r>
              <a:rPr lang="en-US" altLang="zh-CN" sz="3200" b="1" dirty="0">
                <a:solidFill>
                  <a:schemeClr val="bg1"/>
                </a:solidFill>
                <a:latin typeface="方正兰亭黑简体" panose="02000000000000000000" charset="-122"/>
                <a:ea typeface="方正兰亭黑简体" panose="02000000000000000000" charset="-122"/>
              </a:rPr>
              <a:t>Excel</a:t>
            </a:r>
            <a:r>
              <a:rPr lang="zh-CN" altLang="en-US" sz="3200" b="1" dirty="0">
                <a:solidFill>
                  <a:schemeClr val="bg1"/>
                </a:solidFill>
                <a:latin typeface="方正兰亭黑简体" panose="02000000000000000000" charset="-122"/>
                <a:ea typeface="方正兰亭黑简体" panose="02000000000000000000" charset="-122"/>
              </a:rPr>
              <a:t>表格</a:t>
            </a:r>
            <a:endParaRPr lang="zh-CN" altLang="en-US" sz="3200" b="1" dirty="0">
              <a:solidFill>
                <a:schemeClr val="bg1"/>
              </a:solidFill>
              <a:latin typeface="方正兰亭黑简体" panose="02000000000000000000" charset="-122"/>
              <a:ea typeface="方正兰亭黑简体" panose="02000000000000000000" charset="-122"/>
            </a:endParaRPr>
          </a:p>
        </p:txBody>
      </p:sp>
      <p:sp>
        <p:nvSpPr>
          <p:cNvPr id="14" name="矩形: 圆角 26"/>
          <p:cNvSpPr/>
          <p:nvPr>
            <p:custDataLst>
              <p:tags r:id="rId4"/>
            </p:custDataLst>
          </p:nvPr>
        </p:nvSpPr>
        <p:spPr>
          <a:xfrm rot="16200000">
            <a:off x="7836535" y="-3449955"/>
            <a:ext cx="1197610" cy="14059535"/>
          </a:xfrm>
          <a:prstGeom prst="roundRect">
            <a:avLst>
              <a:gd name="adj" fmla="val 7753"/>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44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grpSp>
        <p:nvGrpSpPr>
          <p:cNvPr id="36" name="组合 35"/>
          <p:cNvGrpSpPr/>
          <p:nvPr/>
        </p:nvGrpSpPr>
        <p:grpSpPr>
          <a:xfrm>
            <a:off x="4532313" y="4507865"/>
            <a:ext cx="7821930" cy="1054100"/>
            <a:chOff x="7261" y="5951"/>
            <a:chExt cx="12318" cy="1660"/>
          </a:xfrm>
        </p:grpSpPr>
        <p:grpSp>
          <p:nvGrpSpPr>
            <p:cNvPr id="8" name="组合 7"/>
            <p:cNvGrpSpPr/>
            <p:nvPr/>
          </p:nvGrpSpPr>
          <p:grpSpPr>
            <a:xfrm>
              <a:off x="7261" y="5951"/>
              <a:ext cx="12319" cy="1660"/>
              <a:chOff x="3410" y="6881"/>
              <a:chExt cx="12319" cy="1660"/>
            </a:xfrm>
          </p:grpSpPr>
          <p:sp>
            <p:nvSpPr>
              <p:cNvPr id="15" name="矩形 14"/>
              <p:cNvSpPr/>
              <p:nvPr>
                <p:custDataLst>
                  <p:tags r:id="rId5"/>
                </p:custDataLst>
              </p:nvPr>
            </p:nvSpPr>
            <p:spPr>
              <a:xfrm>
                <a:off x="3410" y="6881"/>
                <a:ext cx="5117" cy="1661"/>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lang="en-US" sz="280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ES</a:t>
                </a:r>
                <a:r>
                  <a:rPr lang="zh-CN" altLang="en-US" sz="280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首页</a:t>
                </a:r>
                <a:endPar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7" name="矩形 6"/>
              <p:cNvSpPr/>
              <p:nvPr>
                <p:custDataLst>
                  <p:tags r:id="rId6"/>
                </p:custDataLst>
              </p:nvPr>
            </p:nvSpPr>
            <p:spPr>
              <a:xfrm>
                <a:off x="10613" y="6881"/>
                <a:ext cx="5117" cy="1661"/>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lang="zh-CN" sz="280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订单</a:t>
                </a:r>
                <a:endParaRPr kumimoji="1" 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grpSp>
        <p:sp>
          <p:nvSpPr>
            <p:cNvPr id="147" name="Shape 346"/>
            <p:cNvSpPr/>
            <p:nvPr>
              <p:custDataLst>
                <p:tags r:id="rId7"/>
              </p:custDataLst>
            </p:nvPr>
          </p:nvSpPr>
          <p:spPr>
            <a:xfrm flipV="1">
              <a:off x="12906" y="6776"/>
              <a:ext cx="1031" cy="10"/>
            </a:xfrm>
            <a:prstGeom prst="line">
              <a:avLst/>
            </a:prstGeom>
            <a:ln w="38100" cmpd="sng">
              <a:solidFill>
                <a:srgbClr val="00B0F0"/>
              </a:solidFill>
              <a:miter lim="400000"/>
              <a:headEnd type="none"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grpSp>
      <p:sp>
        <p:nvSpPr>
          <p:cNvPr id="16" name="矩形 15"/>
          <p:cNvSpPr/>
          <p:nvPr>
            <p:custDataLst>
              <p:tags r:id="rId8"/>
            </p:custDataLst>
          </p:nvPr>
        </p:nvSpPr>
        <p:spPr>
          <a:xfrm>
            <a:off x="6517005" y="3199130"/>
            <a:ext cx="3836035" cy="875665"/>
          </a:xfrm>
          <a:prstGeom prst="rect">
            <a:avLst/>
          </a:prstGeom>
        </p:spPr>
        <p:txBody>
          <a:bodyPr wrap="square">
            <a:noAutofit/>
          </a:bodyPr>
          <a:lstStyle/>
          <a:p>
            <a:pPr algn="ctr">
              <a:lnSpc>
                <a:spcPct val="100000"/>
              </a:lnSpc>
            </a:pPr>
            <a:r>
              <a:rPr lang="zh-CN" sz="4400" b="1" dirty="0">
                <a:solidFill>
                  <a:schemeClr val="bg1"/>
                </a:solidFill>
                <a:latin typeface="方正兰亭黑简体" panose="02000000000000000000" charset="-122"/>
                <a:ea typeface="方正兰亭黑简体" panose="02000000000000000000" charset="-122"/>
              </a:rPr>
              <a:t>操作路径</a:t>
            </a:r>
            <a:endParaRPr lang="zh-CN" sz="4400" b="1" dirty="0">
              <a:solidFill>
                <a:schemeClr val="bg1"/>
              </a:solidFill>
              <a:latin typeface="方正兰亭黑简体" panose="02000000000000000000" charset="-122"/>
              <a:ea typeface="方正兰亭黑简体" panose="02000000000000000000" charset="-122"/>
            </a:endParaRPr>
          </a:p>
        </p:txBody>
      </p:sp>
      <p:sp>
        <p:nvSpPr>
          <p:cNvPr id="19" name="矩形 18"/>
          <p:cNvSpPr/>
          <p:nvPr>
            <p:custDataLst>
              <p:tags r:id="rId9"/>
            </p:custDataLst>
          </p:nvPr>
        </p:nvSpPr>
        <p:spPr>
          <a:xfrm>
            <a:off x="16769080" y="732790"/>
            <a:ext cx="6584315" cy="2127885"/>
          </a:xfrm>
          <a:prstGeom prst="rect">
            <a:avLst/>
          </a:prstGeom>
          <a:gradFill>
            <a:gsLst>
              <a:gs pos="0">
                <a:srgbClr val="0058D5">
                  <a:alpha val="0"/>
                </a:srgbClr>
              </a:gs>
              <a:gs pos="100000">
                <a:srgbClr val="0058D5">
                  <a:alpha val="56000"/>
                </a:srgbClr>
              </a:gs>
            </a:gsLst>
            <a:lin ang="162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kumimoji="1" lang="en-US" altLang="zh-CN" sz="2400" b="0" i="0" u="none" strike="noStrike" kern="120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mn-ea"/>
              </a:rPr>
              <a:t>TIPS</a:t>
            </a:r>
            <a:r>
              <a:rPr kumimoji="1" lang="zh-CN" altLang="en-US" sz="2400" b="0" i="0" u="none" strike="noStrike" kern="120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mn-ea"/>
              </a:rPr>
              <a:t>：</a:t>
            </a:r>
            <a:endParaRPr kumimoji="1" lang="en-US" altLang="zh-CN"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a:p>
            <a:pPr algn="ctr" defTabSz="3041015">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订单是以用车时间统计。</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a:p>
            <a:pPr algn="ctr" defTabSz="3041015">
              <a:defRPr/>
            </a:pPr>
            <a:r>
              <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财务模块下的充值对账明细以支付时间统计，财务对账以对账明细导出为准。</a:t>
            </a: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grpSp>
        <p:nvGrpSpPr>
          <p:cNvPr id="29" name="组合 28"/>
          <p:cNvGrpSpPr/>
          <p:nvPr/>
        </p:nvGrpSpPr>
        <p:grpSpPr>
          <a:xfrm>
            <a:off x="16745585" y="3288665"/>
            <a:ext cx="6607810" cy="2430096"/>
            <a:chOff x="25789" y="7959"/>
            <a:chExt cx="11283" cy="4149"/>
          </a:xfrm>
        </p:grpSpPr>
        <p:sp>
          <p:nvSpPr>
            <p:cNvPr id="23" name="圆角矩形 60"/>
            <p:cNvSpPr/>
            <p:nvPr>
              <p:custDataLst>
                <p:tags r:id="rId10"/>
              </p:custDataLst>
            </p:nvPr>
          </p:nvSpPr>
          <p:spPr>
            <a:xfrm>
              <a:off x="25789" y="7959"/>
              <a:ext cx="11275" cy="4149"/>
            </a:xfrm>
            <a:prstGeom prst="roundRect">
              <a:avLst>
                <a:gd name="adj" fmla="val 2206"/>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sp>
          <p:nvSpPr>
            <p:cNvPr id="26" name="矩形: 圆角 26"/>
            <p:cNvSpPr/>
            <p:nvPr>
              <p:custDataLst>
                <p:tags r:id="rId11"/>
              </p:custDataLst>
            </p:nvPr>
          </p:nvSpPr>
          <p:spPr>
            <a:xfrm>
              <a:off x="25802" y="7962"/>
              <a:ext cx="11270" cy="1322"/>
            </a:xfrm>
            <a:prstGeom prst="roundRect">
              <a:avLst>
                <a:gd name="adj" fmla="val 9855"/>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pic>
          <p:nvPicPr>
            <p:cNvPr id="12" name="图片 11" descr="222"/>
            <p:cNvPicPr>
              <a:picLocks noChangeAspect="1"/>
            </p:cNvPicPr>
            <p:nvPr/>
          </p:nvPicPr>
          <p:blipFill>
            <a:blip r:embed="rId12"/>
            <a:stretch>
              <a:fillRect/>
            </a:stretch>
          </p:blipFill>
          <p:spPr>
            <a:xfrm>
              <a:off x="26093" y="9657"/>
              <a:ext cx="10706" cy="2104"/>
            </a:xfrm>
            <a:prstGeom prst="rect">
              <a:avLst/>
            </a:prstGeom>
          </p:spPr>
        </p:pic>
        <p:sp>
          <p:nvSpPr>
            <p:cNvPr id="20" name="矩形 19"/>
            <p:cNvSpPr/>
            <p:nvPr>
              <p:custDataLst>
                <p:tags r:id="rId13"/>
              </p:custDataLst>
            </p:nvPr>
          </p:nvSpPr>
          <p:spPr>
            <a:xfrm>
              <a:off x="28242" y="8132"/>
              <a:ext cx="6391" cy="982"/>
            </a:xfrm>
            <a:prstGeom prst="rect">
              <a:avLst/>
            </a:prstGeom>
          </p:spPr>
          <p:txBody>
            <a:bodyPr wrap="square">
              <a:noAutofit/>
            </a:bodyPr>
            <a:lstStyle/>
            <a:p>
              <a:pPr algn="ctr"/>
              <a:r>
                <a:rPr lang="zh-CN" altLang="en-US" sz="3200" b="1" dirty="0">
                  <a:solidFill>
                    <a:schemeClr val="bg1"/>
                  </a:solidFill>
                  <a:latin typeface="方正兰亭黑简体" panose="02000000000000000000" charset="-122"/>
                  <a:ea typeface="方正兰亭黑简体" panose="02000000000000000000" charset="-122"/>
                </a:rPr>
                <a:t>导出订单详情列表</a:t>
              </a:r>
              <a:endParaRPr lang="zh-CN" altLang="en-US" sz="3200" b="1" dirty="0">
                <a:solidFill>
                  <a:schemeClr val="bg1"/>
                </a:solidFill>
                <a:latin typeface="方正兰亭黑简体" panose="02000000000000000000" charset="-122"/>
                <a:ea typeface="方正兰亭黑简体" panose="02000000000000000000" charset="-122"/>
              </a:endParaRPr>
            </a:p>
          </p:txBody>
        </p:sp>
      </p:grpSp>
      <p:grpSp>
        <p:nvGrpSpPr>
          <p:cNvPr id="35" name="组合 34"/>
          <p:cNvGrpSpPr/>
          <p:nvPr/>
        </p:nvGrpSpPr>
        <p:grpSpPr>
          <a:xfrm>
            <a:off x="16745585" y="6104890"/>
            <a:ext cx="6607810" cy="7303770"/>
            <a:chOff x="26970" y="10097"/>
            <a:chExt cx="10406" cy="11502"/>
          </a:xfrm>
        </p:grpSpPr>
        <p:sp>
          <p:nvSpPr>
            <p:cNvPr id="31" name="圆角矩形 60"/>
            <p:cNvSpPr/>
            <p:nvPr>
              <p:custDataLst>
                <p:tags r:id="rId14"/>
              </p:custDataLst>
            </p:nvPr>
          </p:nvSpPr>
          <p:spPr>
            <a:xfrm>
              <a:off x="26970" y="10097"/>
              <a:ext cx="10399" cy="11503"/>
            </a:xfrm>
            <a:prstGeom prst="roundRect">
              <a:avLst>
                <a:gd name="adj" fmla="val 2206"/>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pic>
          <p:nvPicPr>
            <p:cNvPr id="10" name="图片 9" descr="333"/>
            <p:cNvPicPr>
              <a:picLocks noChangeAspect="1"/>
            </p:cNvPicPr>
            <p:nvPr/>
          </p:nvPicPr>
          <p:blipFill>
            <a:blip r:embed="rId15"/>
            <a:stretch>
              <a:fillRect/>
            </a:stretch>
          </p:blipFill>
          <p:spPr>
            <a:xfrm>
              <a:off x="27685" y="11862"/>
              <a:ext cx="8977" cy="9345"/>
            </a:xfrm>
            <a:prstGeom prst="rect">
              <a:avLst/>
            </a:prstGeom>
          </p:spPr>
        </p:pic>
        <p:sp>
          <p:nvSpPr>
            <p:cNvPr id="32" name="矩形: 圆角 26"/>
            <p:cNvSpPr/>
            <p:nvPr>
              <p:custDataLst>
                <p:tags r:id="rId16"/>
              </p:custDataLst>
            </p:nvPr>
          </p:nvSpPr>
          <p:spPr>
            <a:xfrm>
              <a:off x="26982" y="10100"/>
              <a:ext cx="10394" cy="1219"/>
            </a:xfrm>
            <a:prstGeom prst="roundRect">
              <a:avLst>
                <a:gd name="adj" fmla="val 9855"/>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34" name="矩形 33"/>
            <p:cNvSpPr/>
            <p:nvPr>
              <p:custDataLst>
                <p:tags r:id="rId17"/>
              </p:custDataLst>
            </p:nvPr>
          </p:nvSpPr>
          <p:spPr>
            <a:xfrm>
              <a:off x="29580" y="10257"/>
              <a:ext cx="5199" cy="906"/>
            </a:xfrm>
            <a:prstGeom prst="rect">
              <a:avLst/>
            </a:prstGeom>
          </p:spPr>
          <p:txBody>
            <a:bodyPr wrap="square">
              <a:noAutofit/>
            </a:bodyPr>
            <a:lstStyle/>
            <a:p>
              <a:pPr algn="ctr"/>
              <a:r>
                <a:rPr lang="zh-CN" altLang="en-US" sz="3200" b="1" dirty="0">
                  <a:solidFill>
                    <a:schemeClr val="bg1"/>
                  </a:solidFill>
                  <a:latin typeface="方正兰亭黑简体" panose="02000000000000000000" charset="-122"/>
                  <a:ea typeface="方正兰亭黑简体" panose="02000000000000000000" charset="-122"/>
                </a:rPr>
                <a:t>订单详情</a:t>
              </a:r>
              <a:endParaRPr lang="zh-CN" altLang="en-US" sz="3200" b="1" dirty="0">
                <a:solidFill>
                  <a:schemeClr val="bg1"/>
                </a:solidFill>
                <a:latin typeface="方正兰亭黑简体" panose="02000000000000000000" charset="-122"/>
                <a:ea typeface="方正兰亭黑简体" panose="02000000000000000000" charset="-122"/>
              </a:endParaRPr>
            </a:p>
          </p:txBody>
        </p:sp>
      </p:grpSp>
      <p:pic>
        <p:nvPicPr>
          <p:cNvPr id="37" name="图片 36" descr="C:\Users\pc\Desktop\11.png11"/>
          <p:cNvPicPr>
            <a:picLocks noChangeAspect="1"/>
          </p:cNvPicPr>
          <p:nvPr/>
        </p:nvPicPr>
        <p:blipFill>
          <a:blip r:embed="rId18"/>
          <a:srcRect/>
          <a:stretch>
            <a:fillRect/>
          </a:stretch>
        </p:blipFill>
        <p:spPr>
          <a:xfrm>
            <a:off x="1745298" y="5897880"/>
            <a:ext cx="13465810" cy="7252970"/>
          </a:xfrm>
          <a:prstGeom prst="rect">
            <a:avLst/>
          </a:prstGeom>
        </p:spPr>
      </p:pic>
      <p:sp>
        <p:nvSpPr>
          <p:cNvPr id="38" name="圆角矩形 37"/>
          <p:cNvSpPr/>
          <p:nvPr/>
        </p:nvSpPr>
        <p:spPr>
          <a:xfrm>
            <a:off x="1849755" y="7499985"/>
            <a:ext cx="10792460" cy="728345"/>
          </a:xfrm>
          <a:prstGeom prst="roundRect">
            <a:avLst>
              <a:gd name="adj" fmla="val 3923"/>
            </a:avLst>
          </a:prstGeom>
          <a:noFill/>
          <a:ln w="28575" cmpd="sng">
            <a:solidFill>
              <a:srgbClr val="FF89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0" name="矩形 39"/>
          <p:cNvSpPr/>
          <p:nvPr>
            <p:custDataLst>
              <p:tags r:id="rId19"/>
            </p:custDataLst>
          </p:nvPr>
        </p:nvSpPr>
        <p:spPr>
          <a:xfrm>
            <a:off x="9106747" y="6852647"/>
            <a:ext cx="3742844" cy="575164"/>
          </a:xfrm>
          <a:prstGeom prst="rect">
            <a:avLst/>
          </a:prstGeom>
        </p:spPr>
        <p:txBody>
          <a:bodyPr wrap="square">
            <a:noAutofit/>
          </a:bodyPr>
          <a:lstStyle/>
          <a:p>
            <a:pPr algn="ctr"/>
            <a:r>
              <a:rPr lang="zh-CN" altLang="en-US" sz="3200" b="1" dirty="0">
                <a:solidFill>
                  <a:srgbClr val="FF8953"/>
                </a:solidFill>
                <a:latin typeface="方正兰亭黑简体" panose="02000000000000000000" charset="-122"/>
                <a:ea typeface="方正兰亭黑简体" panose="02000000000000000000" charset="-122"/>
              </a:rPr>
              <a:t>按条件筛选订单</a:t>
            </a:r>
            <a:endParaRPr lang="zh-CN" altLang="en-US" sz="3200" b="1" dirty="0">
              <a:solidFill>
                <a:srgbClr val="FF8953"/>
              </a:solidFill>
              <a:latin typeface="方正兰亭黑简体" panose="02000000000000000000" charset="-122"/>
              <a:ea typeface="方正兰亭黑简体" panose="02000000000000000000" charset="-122"/>
            </a:endParaRPr>
          </a:p>
        </p:txBody>
      </p:sp>
      <p:sp>
        <p:nvSpPr>
          <p:cNvPr id="41" name="椭圆 40"/>
          <p:cNvSpPr/>
          <p:nvPr>
            <p:custDataLst>
              <p:tags r:id="rId20"/>
            </p:custDataLst>
          </p:nvPr>
        </p:nvSpPr>
        <p:spPr>
          <a:xfrm>
            <a:off x="13294360" y="8189595"/>
            <a:ext cx="1342390" cy="503555"/>
          </a:xfrm>
          <a:prstGeom prst="ellipse">
            <a:avLst/>
          </a:prstGeom>
          <a:noFill/>
          <a:ln w="28575" cmpd="sng">
            <a:solidFill>
              <a:srgbClr val="FF89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2" name="椭圆 41"/>
          <p:cNvSpPr/>
          <p:nvPr>
            <p:custDataLst>
              <p:tags r:id="rId21"/>
            </p:custDataLst>
          </p:nvPr>
        </p:nvSpPr>
        <p:spPr>
          <a:xfrm>
            <a:off x="13075920" y="9868535"/>
            <a:ext cx="978535" cy="446405"/>
          </a:xfrm>
          <a:prstGeom prst="ellipse">
            <a:avLst/>
          </a:prstGeom>
          <a:noFill/>
          <a:ln w="28575" cmpd="sng">
            <a:solidFill>
              <a:srgbClr val="FF89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8" name="Shape 346"/>
          <p:cNvSpPr/>
          <p:nvPr>
            <p:custDataLst>
              <p:tags r:id="rId22"/>
            </p:custDataLst>
          </p:nvPr>
        </p:nvSpPr>
        <p:spPr>
          <a:xfrm flipV="1">
            <a:off x="14470380" y="5031740"/>
            <a:ext cx="2103755" cy="3150235"/>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sp>
        <p:nvSpPr>
          <p:cNvPr id="44" name="Shape 346"/>
          <p:cNvSpPr/>
          <p:nvPr>
            <p:custDataLst>
              <p:tags r:id="rId23"/>
            </p:custDataLst>
          </p:nvPr>
        </p:nvSpPr>
        <p:spPr>
          <a:xfrm flipV="1">
            <a:off x="14131290" y="9869170"/>
            <a:ext cx="2537460" cy="203200"/>
          </a:xfrm>
          <a:prstGeom prst="line">
            <a:avLst/>
          </a:prstGeom>
          <a:ln w="38100" cmpd="sng">
            <a:solidFill>
              <a:srgbClr val="FF8953"/>
            </a:solidFill>
            <a:miter lim="400000"/>
            <a:headEnd w="lg" len="lg"/>
            <a:tailEnd type="triangle" w="lg" len="lg"/>
          </a:ln>
        </p:spPr>
        <p:txBody>
          <a:bodyPr lIns="71438" tIns="71438" rIns="71438" bIns="71438" anchor="ctr"/>
          <a:lstStyle/>
          <a:p>
            <a:pPr defTabSz="821690">
              <a:defRPr sz="3200"/>
            </a:pPr>
            <a:endParaRPr sz="3200" b="0">
              <a:latin typeface="微软雅黑 Light" panose="020B0502040204020203" pitchFamily="34" charset="-122"/>
              <a:ea typeface="微软雅黑 Light" panose="020B0502040204020203" pitchFamily="34" charset="-122"/>
            </a:endParaRPr>
          </a:p>
        </p:txBody>
      </p:sp>
      <p:pic>
        <p:nvPicPr>
          <p:cNvPr id="3" name="图片 2" descr="截屏2023-09-04 14.27.54"/>
          <p:cNvPicPr>
            <a:picLocks noChangeAspect="1"/>
          </p:cNvPicPr>
          <p:nvPr/>
        </p:nvPicPr>
        <p:blipFill>
          <a:blip r:embed="rId24"/>
          <a:stretch>
            <a:fillRect/>
          </a:stretch>
        </p:blipFill>
        <p:spPr>
          <a:xfrm>
            <a:off x="10915650" y="9868535"/>
            <a:ext cx="1509395" cy="203200"/>
          </a:xfrm>
          <a:prstGeom prst="rect">
            <a:avLst/>
          </a:prstGeom>
        </p:spPr>
      </p:pic>
      <p:pic>
        <p:nvPicPr>
          <p:cNvPr id="4" name="图片 3" descr="截屏2023-09-04 14.27.54"/>
          <p:cNvPicPr>
            <a:picLocks noChangeAspect="1"/>
          </p:cNvPicPr>
          <p:nvPr/>
        </p:nvPicPr>
        <p:blipFill>
          <a:blip r:embed="rId24"/>
          <a:stretch>
            <a:fillRect/>
          </a:stretch>
        </p:blipFill>
        <p:spPr>
          <a:xfrm>
            <a:off x="6884035" y="9869170"/>
            <a:ext cx="1509395" cy="203200"/>
          </a:xfrm>
          <a:prstGeom prst="rect">
            <a:avLst/>
          </a:prstGeom>
        </p:spPr>
      </p:pic>
      <p:pic>
        <p:nvPicPr>
          <p:cNvPr id="5" name="图片 4" descr="截屏2023-09-04 14.27.54"/>
          <p:cNvPicPr>
            <a:picLocks noChangeAspect="1"/>
          </p:cNvPicPr>
          <p:nvPr/>
        </p:nvPicPr>
        <p:blipFill>
          <a:blip r:embed="rId24"/>
          <a:stretch>
            <a:fillRect/>
          </a:stretch>
        </p:blipFill>
        <p:spPr>
          <a:xfrm>
            <a:off x="6972935" y="10766425"/>
            <a:ext cx="1509395" cy="203200"/>
          </a:xfrm>
          <a:prstGeom prst="rect">
            <a:avLst/>
          </a:prstGeom>
        </p:spPr>
      </p:pic>
      <p:pic>
        <p:nvPicPr>
          <p:cNvPr id="6" name="图片 5" descr="截屏2023-09-04 14.27.54"/>
          <p:cNvPicPr>
            <a:picLocks noChangeAspect="1"/>
          </p:cNvPicPr>
          <p:nvPr/>
        </p:nvPicPr>
        <p:blipFill>
          <a:blip r:embed="rId24"/>
          <a:stretch>
            <a:fillRect/>
          </a:stretch>
        </p:blipFill>
        <p:spPr>
          <a:xfrm>
            <a:off x="18364835" y="12132945"/>
            <a:ext cx="1509395" cy="203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0"/>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sp>
        <p:nvSpPr>
          <p:cNvPr id="749" name="滴滴企业版体验/效率提升：旧体验vs新体验"/>
          <p:cNvSpPr txBox="1"/>
          <p:nvPr/>
        </p:nvSpPr>
        <p:spPr>
          <a:xfrm>
            <a:off x="1212270" y="580109"/>
            <a:ext cx="10147008" cy="1465144"/>
          </a:xfrm>
          <a:prstGeom prst="rect">
            <a:avLst/>
          </a:prstGeom>
          <a:noFill/>
          <a:ln w="12700" cap="flat">
            <a:noFill/>
            <a:miter lim="400000"/>
          </a:ln>
          <a:effectLst/>
        </p:spPr>
        <p:txBody>
          <a:bodyPr wrap="none" lIns="71437" tIns="71437" rIns="71437" bIns="71437" numCol="1"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r>
              <a:rPr lang="zh-CN" altLang="en-US" sz="6000" dirty="0" smtClean="0">
                <a:solidFill>
                  <a:schemeClr val="bg1"/>
                </a:solidFill>
                <a:latin typeface="方正兰亭粗黑简体" panose="02000000000000000000" charset="-122"/>
                <a:ea typeface="方正兰亭粗黑简体" panose="02000000000000000000" charset="-122"/>
                <a:cs typeface="方正兰亭粗黑简体" panose="02000000000000000000" charset="-122"/>
              </a:rPr>
              <a:t>企业</a:t>
            </a:r>
            <a:r>
              <a:rPr lang="zh-CN" altLang="en-US" sz="6000" dirty="0">
                <a:solidFill>
                  <a:schemeClr val="bg1"/>
                </a:solidFill>
                <a:latin typeface="方正兰亭粗黑简体" panose="02000000000000000000" charset="-122"/>
                <a:ea typeface="方正兰亭粗黑简体" panose="02000000000000000000" charset="-122"/>
                <a:cs typeface="方正兰亭粗黑简体" panose="02000000000000000000" charset="-122"/>
              </a:rPr>
              <a:t>用</a:t>
            </a:r>
            <a:r>
              <a:rPr lang="zh-CN" altLang="en-US" sz="6000" dirty="0" smtClean="0">
                <a:solidFill>
                  <a:schemeClr val="bg1"/>
                </a:solidFill>
                <a:latin typeface="方正兰亭粗黑简体" panose="02000000000000000000" charset="-122"/>
                <a:ea typeface="方正兰亭粗黑简体" panose="02000000000000000000" charset="-122"/>
                <a:cs typeface="方正兰亭粗黑简体" panose="02000000000000000000" charset="-122"/>
              </a:rPr>
              <a:t>车</a:t>
            </a:r>
            <a:r>
              <a:rPr lang="zh-CN" altLang="en-US" sz="6000" dirty="0">
                <a:solidFill>
                  <a:schemeClr val="bg1"/>
                </a:solidFill>
                <a:latin typeface="方正兰亭粗黑简体" panose="02000000000000000000" charset="-122"/>
                <a:ea typeface="方正兰亭粗黑简体" panose="02000000000000000000" charset="-122"/>
                <a:cs typeface="方正兰亭粗黑简体" panose="02000000000000000000" charset="-122"/>
              </a:rPr>
              <a:t>、</a:t>
            </a:r>
            <a:r>
              <a:rPr lang="zh-CN" altLang="en-US" sz="6000" dirty="0" smtClean="0">
                <a:solidFill>
                  <a:schemeClr val="bg1"/>
                </a:solidFill>
                <a:latin typeface="方正兰亭粗黑简体" panose="02000000000000000000" charset="-122"/>
                <a:ea typeface="方正兰亭粗黑简体" panose="02000000000000000000" charset="-122"/>
                <a:cs typeface="方正兰亭粗黑简体" panose="02000000000000000000" charset="-122"/>
              </a:rPr>
              <a:t>商旅</a:t>
            </a:r>
            <a:r>
              <a:rPr lang="zh-CN" altLang="en-US" sz="6000" dirty="0" smtClean="0">
                <a:solidFill>
                  <a:srgbClr val="275EF5"/>
                </a:solidFill>
                <a:latin typeface="方正兰亭粗黑简体" panose="02000000000000000000" charset="-122"/>
                <a:ea typeface="方正兰亭粗黑简体" panose="02000000000000000000" charset="-122"/>
                <a:cs typeface="方正兰亭粗黑简体" panose="02000000000000000000" charset="-122"/>
              </a:rPr>
              <a:t>数据分析</a:t>
            </a:r>
            <a:r>
              <a:rPr lang="zh-CN" altLang="en-US" sz="6000" dirty="0">
                <a:solidFill>
                  <a:schemeClr val="bg1"/>
                </a:solidFill>
                <a:latin typeface="方正兰亭粗黑简体" panose="02000000000000000000" charset="-122"/>
                <a:ea typeface="方正兰亭粗黑简体" panose="02000000000000000000" charset="-122"/>
                <a:cs typeface="方正兰亭粗黑简体" panose="02000000000000000000" charset="-122"/>
              </a:rPr>
              <a:t>报告</a:t>
            </a:r>
            <a:endParaRPr lang="zh-CN" altLang="en-US" sz="6000" dirty="0">
              <a:solidFill>
                <a:schemeClr val="bg1"/>
              </a:solidFill>
              <a:latin typeface="方正兰亭粗黑简体" panose="02000000000000000000" charset="-122"/>
              <a:ea typeface="方正兰亭粗黑简体" panose="02000000000000000000" charset="-122"/>
              <a:cs typeface="方正兰亭粗黑简体" panose="02000000000000000000" charset="-122"/>
            </a:endParaRPr>
          </a:p>
        </p:txBody>
      </p:sp>
      <p:grpSp>
        <p:nvGrpSpPr>
          <p:cNvPr id="13" name="组合 12"/>
          <p:cNvGrpSpPr/>
          <p:nvPr/>
        </p:nvGrpSpPr>
        <p:grpSpPr>
          <a:xfrm>
            <a:off x="1313180" y="3748192"/>
            <a:ext cx="10026650" cy="5798452"/>
            <a:chOff x="1549" y="3703"/>
            <a:chExt cx="16796" cy="9713"/>
          </a:xfrm>
        </p:grpSpPr>
        <p:grpSp>
          <p:nvGrpSpPr>
            <p:cNvPr id="10" name="组合 9"/>
            <p:cNvGrpSpPr/>
            <p:nvPr/>
          </p:nvGrpSpPr>
          <p:grpSpPr>
            <a:xfrm>
              <a:off x="1549" y="4956"/>
              <a:ext cx="16765" cy="7137"/>
              <a:chOff x="1549" y="4299"/>
              <a:chExt cx="16765" cy="8069"/>
            </a:xfrm>
          </p:grpSpPr>
          <p:sp>
            <p:nvSpPr>
              <p:cNvPr id="19" name="矩形 18"/>
              <p:cNvSpPr/>
              <p:nvPr>
                <p:custDataLst>
                  <p:tags r:id="rId1"/>
                </p:custDataLst>
              </p:nvPr>
            </p:nvSpPr>
            <p:spPr>
              <a:xfrm>
                <a:off x="1549" y="4299"/>
                <a:ext cx="16765" cy="8069"/>
              </a:xfrm>
              <a:prstGeom prst="rect">
                <a:avLst/>
              </a:prstGeom>
              <a:gradFill>
                <a:gsLst>
                  <a:gs pos="0">
                    <a:srgbClr val="0058D5">
                      <a:alpha val="0"/>
                    </a:srgbClr>
                  </a:gs>
                  <a:gs pos="100000">
                    <a:srgbClr val="0058D5">
                      <a:alpha val="56000"/>
                    </a:srgbClr>
                  </a:gs>
                </a:gsLst>
                <a:lin ang="162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pic>
            <p:nvPicPr>
              <p:cNvPr id="4" name="图片 3" descr="截屏2023-09-04 11.45.31"/>
              <p:cNvPicPr>
                <a:picLocks noChangeAspect="1"/>
              </p:cNvPicPr>
              <p:nvPr/>
            </p:nvPicPr>
            <p:blipFill>
              <a:blip r:embed="rId2"/>
              <a:stretch>
                <a:fillRect/>
              </a:stretch>
            </p:blipFill>
            <p:spPr>
              <a:xfrm>
                <a:off x="1609" y="4483"/>
                <a:ext cx="16675" cy="7854"/>
              </a:xfrm>
              <a:prstGeom prst="rect">
                <a:avLst/>
              </a:prstGeom>
            </p:spPr>
          </p:pic>
        </p:grpSp>
        <p:sp>
          <p:nvSpPr>
            <p:cNvPr id="11" name="矩形 10"/>
            <p:cNvSpPr/>
            <p:nvPr>
              <p:custDataLst>
                <p:tags r:id="rId3"/>
              </p:custDataLst>
            </p:nvPr>
          </p:nvSpPr>
          <p:spPr>
            <a:xfrm>
              <a:off x="1549" y="12153"/>
              <a:ext cx="16765" cy="1263"/>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kumimoji="1" 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通过报告了解每月</a:t>
              </a:r>
              <a:r>
                <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a:t>
              </a: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天</a:t>
              </a:r>
              <a:r>
                <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a:t>
              </a: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各部门用车车型、单量、消费金额及变化趋势</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a:p>
              <a:pPr algn="ctr" defTabSz="3041015">
                <a:defRPr/>
              </a:pP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节省账单分析和审核时间</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 name="矩形: 圆角 26"/>
            <p:cNvSpPr/>
            <p:nvPr>
              <p:custDataLst>
                <p:tags r:id="rId4"/>
              </p:custDataLst>
            </p:nvPr>
          </p:nvSpPr>
          <p:spPr>
            <a:xfrm>
              <a:off x="1549" y="3703"/>
              <a:ext cx="16796" cy="1263"/>
            </a:xfrm>
            <a:prstGeom prst="roundRect">
              <a:avLst>
                <a:gd name="adj" fmla="val 7753"/>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一目了然，方便财务对账</a:t>
              </a:r>
              <a:endPar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grpSp>
      <p:sp>
        <p:nvSpPr>
          <p:cNvPr id="7" name="矩形 6"/>
          <p:cNvSpPr/>
          <p:nvPr>
            <p:custDataLst>
              <p:tags r:id="rId5"/>
            </p:custDataLst>
          </p:nvPr>
        </p:nvSpPr>
        <p:spPr>
          <a:xfrm>
            <a:off x="12282170" y="1948815"/>
            <a:ext cx="8930640" cy="4130040"/>
          </a:xfrm>
          <a:prstGeom prst="rect">
            <a:avLst/>
          </a:prstGeom>
          <a:gradFill>
            <a:gsLst>
              <a:gs pos="0">
                <a:srgbClr val="0058D5">
                  <a:alpha val="0"/>
                </a:srgbClr>
              </a:gs>
              <a:gs pos="100000">
                <a:srgbClr val="0058D5">
                  <a:alpha val="56000"/>
                </a:srgbClr>
              </a:gs>
            </a:gsLst>
            <a:lin ang="162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pic>
        <p:nvPicPr>
          <p:cNvPr id="5" name="图片 4" descr="截屏2023-09-04 11.47.01"/>
          <p:cNvPicPr>
            <a:picLocks noChangeAspect="1"/>
          </p:cNvPicPr>
          <p:nvPr/>
        </p:nvPicPr>
        <p:blipFill>
          <a:blip r:embed="rId6"/>
          <a:stretch>
            <a:fillRect/>
          </a:stretch>
        </p:blipFill>
        <p:spPr>
          <a:xfrm>
            <a:off x="12350750" y="1993265"/>
            <a:ext cx="8806815" cy="4015740"/>
          </a:xfrm>
          <a:prstGeom prst="rect">
            <a:avLst/>
          </a:prstGeom>
        </p:spPr>
      </p:pic>
      <p:sp>
        <p:nvSpPr>
          <p:cNvPr id="15" name="矩形 14"/>
          <p:cNvSpPr/>
          <p:nvPr>
            <p:custDataLst>
              <p:tags r:id="rId7"/>
            </p:custDataLst>
          </p:nvPr>
        </p:nvSpPr>
        <p:spPr>
          <a:xfrm>
            <a:off x="12282170" y="6039485"/>
            <a:ext cx="8931275" cy="762000"/>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kumimoji="1" 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通过出行时间、出行地点、出行历程等分析和展示，识别员工出行习惯，更好服务员工同时，为公司业务开展情况提供洞察</a:t>
            </a:r>
            <a:endParaRPr kumimoji="1" 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6" name="矩形: 圆角 26"/>
          <p:cNvSpPr/>
          <p:nvPr>
            <p:custDataLst>
              <p:tags r:id="rId8"/>
            </p:custDataLst>
          </p:nvPr>
        </p:nvSpPr>
        <p:spPr>
          <a:xfrm>
            <a:off x="12281535" y="1203960"/>
            <a:ext cx="8950960" cy="730885"/>
          </a:xfrm>
          <a:prstGeom prst="roundRect">
            <a:avLst>
              <a:gd name="adj" fmla="val 7753"/>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深度洞察，支撑业务决策</a:t>
            </a:r>
            <a:endPar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21" name="矩形 20"/>
          <p:cNvSpPr/>
          <p:nvPr>
            <p:custDataLst>
              <p:tags r:id="rId9"/>
            </p:custDataLst>
          </p:nvPr>
        </p:nvSpPr>
        <p:spPr>
          <a:xfrm>
            <a:off x="12282170" y="7900035"/>
            <a:ext cx="8930640" cy="4130040"/>
          </a:xfrm>
          <a:prstGeom prst="rect">
            <a:avLst/>
          </a:prstGeom>
          <a:gradFill>
            <a:gsLst>
              <a:gs pos="0">
                <a:srgbClr val="0058D5">
                  <a:alpha val="0"/>
                </a:srgbClr>
              </a:gs>
              <a:gs pos="100000">
                <a:srgbClr val="0058D5">
                  <a:alpha val="56000"/>
                </a:srgbClr>
              </a:gs>
            </a:gsLst>
            <a:lin ang="162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endParaRPr kumimoji="1" lang="zh-CN" altLang="en-US" sz="24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23" name="矩形 22"/>
          <p:cNvSpPr/>
          <p:nvPr>
            <p:custDataLst>
              <p:tags r:id="rId10"/>
            </p:custDataLst>
          </p:nvPr>
        </p:nvSpPr>
        <p:spPr>
          <a:xfrm>
            <a:off x="12282170" y="11981180"/>
            <a:ext cx="8931275" cy="809625"/>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defRPr/>
            </a:pPr>
            <a:r>
              <a:rPr kumimoji="1" 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通过报告关注</a:t>
            </a:r>
            <a:r>
              <a:rPr kumimoji="1" lang="en-US" altLang="zh-CN"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Top</a:t>
            </a:r>
            <a:r>
              <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rPr>
              <a:t>出行历程、消费金额、出行频率的订单与个人，结合出行线路可视化报表，识别潜在风险，避免资金浪费</a:t>
            </a:r>
            <a:endParaRPr kumimoji="1" lang="zh-CN" altLang="en-US" sz="20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24" name="矩形: 圆角 26"/>
          <p:cNvSpPr/>
          <p:nvPr>
            <p:custDataLst>
              <p:tags r:id="rId11"/>
            </p:custDataLst>
          </p:nvPr>
        </p:nvSpPr>
        <p:spPr>
          <a:xfrm>
            <a:off x="12281535" y="7163435"/>
            <a:ext cx="8950960" cy="730885"/>
          </a:xfrm>
          <a:prstGeom prst="roundRect">
            <a:avLst>
              <a:gd name="adj" fmla="val 7753"/>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慧眼识真，识别潜在风险</a:t>
            </a:r>
            <a:endParaRPr kumimoji="1" lang="zh-CN" altLang="en-US" sz="280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pic>
        <p:nvPicPr>
          <p:cNvPr id="8" name="图片 7" descr="截屏2023-09-04 11.49.48"/>
          <p:cNvPicPr>
            <a:picLocks noChangeAspect="1"/>
          </p:cNvPicPr>
          <p:nvPr/>
        </p:nvPicPr>
        <p:blipFill>
          <a:blip r:embed="rId12"/>
          <a:stretch>
            <a:fillRect/>
          </a:stretch>
        </p:blipFill>
        <p:spPr>
          <a:xfrm>
            <a:off x="12350750" y="7943850"/>
            <a:ext cx="8806815" cy="4015740"/>
          </a:xfrm>
          <a:prstGeom prst="rect">
            <a:avLst/>
          </a:prstGeom>
        </p:spPr>
      </p:pic>
      <p:sp>
        <p:nvSpPr>
          <p:cNvPr id="40" name="标准化、一站式出行解决方案"/>
          <p:cNvSpPr txBox="1"/>
          <p:nvPr/>
        </p:nvSpPr>
        <p:spPr>
          <a:xfrm>
            <a:off x="1659097" y="12354123"/>
            <a:ext cx="6938797" cy="316865"/>
          </a:xfrm>
          <a:prstGeom prst="rect">
            <a:avLst/>
          </a:prstGeom>
          <a:ln w="12700">
            <a:miter lim="400000"/>
          </a:ln>
        </p:spPr>
        <p:txBody>
          <a:bodyPr wrap="square" lIns="50800" tIns="50800" rIns="50800" bIns="50800" anchor="t" anchorCtr="0">
            <a:spAutoFit/>
          </a:bodyPr>
          <a:lstStyle>
            <a:defPPr>
              <a:defRPr lang="en-US"/>
            </a:defPPr>
            <a:lvl1pPr>
              <a:defRPr sz="1000">
                <a:solidFill>
                  <a:schemeClr val="tx1">
                    <a:lumMod val="75000"/>
                    <a:lumOff val="25000"/>
                  </a:schemeClr>
                </a:solidFill>
                <a:effectLst/>
                <a:latin typeface="DFP King Gothic GB" panose="020B0400000000000000" charset="-122"/>
                <a:ea typeface="DFP King Gothic GB" panose="020B0400000000000000" charset="-122"/>
              </a:defRPr>
            </a:lvl1pPr>
          </a:lstStyle>
          <a:p>
            <a:pPr algn="l"/>
            <a:r>
              <a:rPr lang="zh-CN" altLang="en-US" sz="1400" dirty="0">
                <a:solidFill>
                  <a:schemeClr val="bg1">
                    <a:lumMod val="85000"/>
                  </a:schemeClr>
                </a:solidFill>
                <a:latin typeface="方正兰亭黑简体" panose="02000000000000000000" charset="-122"/>
                <a:ea typeface="方正兰亭黑简体" panose="02000000000000000000" charset="-122"/>
              </a:rPr>
              <a:t>注：数据来自滴滴企业版</a:t>
            </a:r>
            <a:r>
              <a:rPr lang="en-US" altLang="zh-CN" sz="1400" dirty="0">
                <a:solidFill>
                  <a:schemeClr val="bg1">
                    <a:lumMod val="85000"/>
                  </a:schemeClr>
                </a:solidFill>
                <a:latin typeface="方正兰亭黑简体" panose="02000000000000000000" charset="-122"/>
                <a:ea typeface="方正兰亭黑简体" panose="02000000000000000000" charset="-122"/>
              </a:rPr>
              <a:t>ES</a:t>
            </a:r>
            <a:r>
              <a:rPr lang="zh-CN" altLang="en-US" sz="1400" dirty="0">
                <a:solidFill>
                  <a:schemeClr val="bg1">
                    <a:lumMod val="85000"/>
                  </a:schemeClr>
                </a:solidFill>
                <a:latin typeface="方正兰亭黑简体" panose="02000000000000000000" charset="-122"/>
                <a:ea typeface="方正兰亭黑简体" panose="02000000000000000000" charset="-122"/>
              </a:rPr>
              <a:t>内部平台测算，仅企业管理员可查</a:t>
            </a:r>
            <a:endParaRPr lang="zh-CN" altLang="en-US" sz="1400" dirty="0">
              <a:solidFill>
                <a:schemeClr val="bg1">
                  <a:lumMod val="85000"/>
                </a:schemeClr>
              </a:solidFill>
              <a:latin typeface="方正兰亭黑简体" panose="02000000000000000000" charset="-122"/>
              <a:ea typeface="方正兰亭黑简体" panose="02000000000000000000" charset="-122"/>
            </a:endParaRPr>
          </a:p>
        </p:txBody>
      </p:sp>
      <p:pic>
        <p:nvPicPr>
          <p:cNvPr id="185" name="图像" descr="图像"/>
          <p:cNvPicPr>
            <a:picLocks noChangeAspect="1"/>
          </p:cNvPicPr>
          <p:nvPr/>
        </p:nvPicPr>
        <p:blipFill>
          <a:blip r:embed="rId13"/>
          <a:stretch>
            <a:fillRect/>
          </a:stretch>
        </p:blipFill>
        <p:spPr>
          <a:xfrm>
            <a:off x="20209681" y="33952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领先的一站式移动出行平台"/>
          <p:cNvSpPr txBox="1"/>
          <p:nvPr>
            <p:custDataLst>
              <p:tags r:id="rId1"/>
            </p:custDataLst>
          </p:nvPr>
        </p:nvSpPr>
        <p:spPr>
          <a:xfrm>
            <a:off x="909478" y="1094993"/>
            <a:ext cx="10089515" cy="802640"/>
          </a:xfrm>
          <a:prstGeom prst="rect">
            <a:avLst/>
          </a:prstGeom>
          <a:ln w="12700">
            <a:miter lim="400000"/>
          </a:ln>
        </p:spPr>
        <p:txBody>
          <a:bodyPr wrap="none" lIns="71430" tIns="71430" rIns="71430" bIns="71430"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defTabSz="228600" hangingPunct="0">
              <a:lnSpc>
                <a:spcPts val="5150"/>
              </a:lnSpc>
              <a:defRPr/>
            </a:pP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企业数字化转型升级步伐加速</a:t>
            </a:r>
            <a:endParaRPr lang="zh-CN" altLang="en-US"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p:txBody>
      </p:sp>
      <p:grpSp>
        <p:nvGrpSpPr>
          <p:cNvPr id="5" name="组合 4"/>
          <p:cNvGrpSpPr/>
          <p:nvPr/>
        </p:nvGrpSpPr>
        <p:grpSpPr>
          <a:xfrm>
            <a:off x="9177338" y="3345815"/>
            <a:ext cx="6069965" cy="5136515"/>
            <a:chOff x="2935288" y="2409825"/>
            <a:chExt cx="4064000" cy="3621088"/>
          </a:xfrm>
        </p:grpSpPr>
        <p:sp>
          <p:nvSpPr>
            <p:cNvPr id="10" name="AutoShape 6"/>
            <p:cNvSpPr>
              <a:spLocks noChangeArrowheads="1"/>
            </p:cNvSpPr>
            <p:nvPr>
              <p:custDataLst>
                <p:tags r:id="rId2"/>
              </p:custDataLst>
            </p:nvPr>
          </p:nvSpPr>
          <p:spPr bwMode="auto">
            <a:xfrm>
              <a:off x="3927164" y="3656098"/>
              <a:ext cx="2029237" cy="1756601"/>
            </a:xfrm>
            <a:prstGeom prst="triangle">
              <a:avLst>
                <a:gd name="adj" fmla="val 50000"/>
              </a:avLst>
            </a:prstGeom>
            <a:solidFill>
              <a:schemeClr val="hlink"/>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defRPr sz="1300" b="1">
                  <a:solidFill>
                    <a:schemeClr val="tx1"/>
                  </a:solidFill>
                  <a:latin typeface="Arial" panose="020B0604020202090204" pitchFamily="34" charset="0"/>
                </a:defRPr>
              </a:lvl1pPr>
              <a:lvl2pPr marL="742950" indent="-285750" eaLnBrk="0" hangingPunct="0">
                <a:defRPr sz="1300" b="1">
                  <a:solidFill>
                    <a:schemeClr val="tx1"/>
                  </a:solidFill>
                  <a:latin typeface="Arial" panose="020B0604020202090204" pitchFamily="34" charset="0"/>
                </a:defRPr>
              </a:lvl2pPr>
              <a:lvl3pPr marL="1143000" indent="-228600" eaLnBrk="0" hangingPunct="0">
                <a:defRPr sz="1300" b="1">
                  <a:solidFill>
                    <a:schemeClr val="tx1"/>
                  </a:solidFill>
                  <a:latin typeface="Arial" panose="020B0604020202090204" pitchFamily="34" charset="0"/>
                </a:defRPr>
              </a:lvl3pPr>
              <a:lvl4pPr marL="1600200" indent="-228600" eaLnBrk="0" hangingPunct="0">
                <a:defRPr sz="1300" b="1">
                  <a:solidFill>
                    <a:schemeClr val="tx1"/>
                  </a:solidFill>
                  <a:latin typeface="Arial" panose="020B0604020202090204" pitchFamily="34" charset="0"/>
                </a:defRPr>
              </a:lvl4pPr>
              <a:lvl5pPr marL="2057400" indent="-228600" eaLnBrk="0" hangingPunct="0">
                <a:defRPr sz="1300" b="1">
                  <a:solidFill>
                    <a:schemeClr val="tx1"/>
                  </a:solidFill>
                  <a:latin typeface="Arial" panose="020B0604020202090204" pitchFamily="34" charset="0"/>
                </a:defRPr>
              </a:lvl5pPr>
              <a:lvl6pPr marL="2514600" indent="-228600" eaLnBrk="0" fontAlgn="base" hangingPunct="0">
                <a:spcBef>
                  <a:spcPct val="0"/>
                </a:spcBef>
                <a:spcAft>
                  <a:spcPct val="0"/>
                </a:spcAft>
                <a:defRPr sz="1300" b="1">
                  <a:solidFill>
                    <a:schemeClr val="tx1"/>
                  </a:solidFill>
                  <a:latin typeface="Arial" panose="020B0604020202090204" pitchFamily="34" charset="0"/>
                </a:defRPr>
              </a:lvl6pPr>
              <a:lvl7pPr marL="2971800" indent="-228600" eaLnBrk="0" fontAlgn="base" hangingPunct="0">
                <a:spcBef>
                  <a:spcPct val="0"/>
                </a:spcBef>
                <a:spcAft>
                  <a:spcPct val="0"/>
                </a:spcAft>
                <a:defRPr sz="1300" b="1">
                  <a:solidFill>
                    <a:schemeClr val="tx1"/>
                  </a:solidFill>
                  <a:latin typeface="Arial" panose="020B0604020202090204" pitchFamily="34" charset="0"/>
                </a:defRPr>
              </a:lvl7pPr>
              <a:lvl8pPr marL="3429000" indent="-228600" eaLnBrk="0" fontAlgn="base" hangingPunct="0">
                <a:spcBef>
                  <a:spcPct val="0"/>
                </a:spcBef>
                <a:spcAft>
                  <a:spcPct val="0"/>
                </a:spcAft>
                <a:defRPr sz="1300" b="1">
                  <a:solidFill>
                    <a:schemeClr val="tx1"/>
                  </a:solidFill>
                  <a:latin typeface="Arial" panose="020B0604020202090204" pitchFamily="34" charset="0"/>
                </a:defRPr>
              </a:lvl8pPr>
              <a:lvl9pPr marL="3886200" indent="-228600" eaLnBrk="0" fontAlgn="base" hangingPunct="0">
                <a:spcBef>
                  <a:spcPct val="0"/>
                </a:spcBef>
                <a:spcAft>
                  <a:spcPct val="0"/>
                </a:spcAft>
                <a:defRPr sz="1300" b="1">
                  <a:solidFill>
                    <a:schemeClr val="tx1"/>
                  </a:solidFill>
                  <a:latin typeface="Arial" panose="020B0604020202090204" pitchFamily="34" charset="0"/>
                </a:defRPr>
              </a:lvl9pPr>
            </a:lstStyle>
            <a:p>
              <a:pPr algn="ctr" eaLnBrk="1" hangingPunct="1"/>
              <a:r>
                <a:rPr lang="zh-CN" altLang="en-US" sz="3200" dirty="0">
                  <a:solidFill>
                    <a:schemeClr val="bg1"/>
                  </a:solidFill>
                  <a:latin typeface="方正兰亭粗黑简体" panose="02000000000000000000" charset="-122"/>
                  <a:ea typeface="方正兰亭粗黑简体" panose="02000000000000000000" charset="-122"/>
                </a:rPr>
                <a:t>两中心</a:t>
              </a:r>
              <a:endParaRPr lang="en-US" altLang="zh-CN" sz="3200" dirty="0">
                <a:solidFill>
                  <a:schemeClr val="bg1"/>
                </a:solidFill>
                <a:latin typeface="方正兰亭粗黑简体" panose="02000000000000000000" charset="-122"/>
                <a:ea typeface="方正兰亭粗黑简体" panose="02000000000000000000" charset="-122"/>
              </a:endParaRPr>
            </a:p>
            <a:p>
              <a:pPr algn="ctr" eaLnBrk="1" hangingPunct="1"/>
              <a:r>
                <a:rPr lang="zh-CN" altLang="en-US" sz="3200" dirty="0">
                  <a:solidFill>
                    <a:schemeClr val="bg1"/>
                  </a:solidFill>
                  <a:latin typeface="方正兰亭粗黑简体" panose="02000000000000000000" charset="-122"/>
                  <a:ea typeface="方正兰亭粗黑简体" panose="02000000000000000000" charset="-122"/>
                </a:rPr>
                <a:t>一成本</a:t>
              </a:r>
              <a:endParaRPr lang="zh-CN" altLang="en-US" sz="3200" dirty="0">
                <a:solidFill>
                  <a:schemeClr val="bg1"/>
                </a:solidFill>
                <a:latin typeface="方正兰亭粗黑简体" panose="02000000000000000000" charset="-122"/>
                <a:ea typeface="方正兰亭粗黑简体" panose="02000000000000000000" charset="-122"/>
              </a:endParaRPr>
            </a:p>
          </p:txBody>
        </p:sp>
        <p:sp>
          <p:nvSpPr>
            <p:cNvPr id="11" name="Freeform 7"/>
            <p:cNvSpPr/>
            <p:nvPr>
              <p:custDataLst>
                <p:tags r:id="rId3"/>
              </p:custDataLst>
            </p:nvPr>
          </p:nvSpPr>
          <p:spPr bwMode="auto">
            <a:xfrm>
              <a:off x="2935288" y="2892425"/>
              <a:ext cx="2203450" cy="3138488"/>
            </a:xfrm>
            <a:custGeom>
              <a:avLst/>
              <a:gdLst>
                <a:gd name="T0" fmla="*/ 0 w 986"/>
                <a:gd name="T1" fmla="*/ 1404 h 1404"/>
                <a:gd name="T2" fmla="*/ 814 w 986"/>
                <a:gd name="T3" fmla="*/ 0 h 1404"/>
                <a:gd name="T4" fmla="*/ 986 w 986"/>
                <a:gd name="T5" fmla="*/ 329 h 1404"/>
                <a:gd name="T6" fmla="*/ 0 60000 65536"/>
                <a:gd name="T7" fmla="*/ 0 60000 65536"/>
                <a:gd name="T8" fmla="*/ 0 60000 65536"/>
                <a:gd name="T9" fmla="*/ 0 w 986"/>
                <a:gd name="T10" fmla="*/ 0 h 1404"/>
                <a:gd name="T11" fmla="*/ 986 w 986"/>
                <a:gd name="T12" fmla="*/ 1404 h 1404"/>
              </a:gdLst>
              <a:ahLst/>
              <a:cxnLst>
                <a:cxn ang="T6">
                  <a:pos x="T0" y="T1"/>
                </a:cxn>
                <a:cxn ang="T7">
                  <a:pos x="T2" y="T3"/>
                </a:cxn>
                <a:cxn ang="T8">
                  <a:pos x="T4" y="T5"/>
                </a:cxn>
              </a:cxnLst>
              <a:rect l="T9" t="T10" r="T11" b="T12"/>
              <a:pathLst>
                <a:path w="986" h="1404">
                  <a:moveTo>
                    <a:pt x="0" y="1404"/>
                  </a:moveTo>
                  <a:lnTo>
                    <a:pt x="814" y="0"/>
                  </a:lnTo>
                  <a:lnTo>
                    <a:pt x="986" y="329"/>
                  </a:lnTo>
                </a:path>
              </a:pathLst>
            </a:custGeom>
            <a:noFill/>
            <a:ln w="31750">
              <a:solidFill>
                <a:schemeClr val="hlink"/>
              </a:solidFill>
              <a:rou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1300" b="1">
                  <a:solidFill>
                    <a:schemeClr val="tx1"/>
                  </a:solidFill>
                  <a:latin typeface="Arial" panose="020B0604020202090204" pitchFamily="34" charset="0"/>
                </a:defRPr>
              </a:lvl1pPr>
              <a:lvl2pPr marL="742950" indent="-285750" eaLnBrk="0" hangingPunct="0">
                <a:defRPr sz="1300" b="1">
                  <a:solidFill>
                    <a:schemeClr val="tx1"/>
                  </a:solidFill>
                  <a:latin typeface="Arial" panose="020B0604020202090204" pitchFamily="34" charset="0"/>
                </a:defRPr>
              </a:lvl2pPr>
              <a:lvl3pPr marL="1143000" indent="-228600" eaLnBrk="0" hangingPunct="0">
                <a:defRPr sz="1300" b="1">
                  <a:solidFill>
                    <a:schemeClr val="tx1"/>
                  </a:solidFill>
                  <a:latin typeface="Arial" panose="020B0604020202090204" pitchFamily="34" charset="0"/>
                </a:defRPr>
              </a:lvl3pPr>
              <a:lvl4pPr marL="1600200" indent="-228600" eaLnBrk="0" hangingPunct="0">
                <a:defRPr sz="1300" b="1">
                  <a:solidFill>
                    <a:schemeClr val="tx1"/>
                  </a:solidFill>
                  <a:latin typeface="Arial" panose="020B0604020202090204" pitchFamily="34" charset="0"/>
                </a:defRPr>
              </a:lvl4pPr>
              <a:lvl5pPr marL="2057400" indent="-228600" eaLnBrk="0" hangingPunct="0">
                <a:defRPr sz="1300" b="1">
                  <a:solidFill>
                    <a:schemeClr val="tx1"/>
                  </a:solidFill>
                  <a:latin typeface="Arial" panose="020B0604020202090204" pitchFamily="34" charset="0"/>
                </a:defRPr>
              </a:lvl5pPr>
              <a:lvl6pPr marL="2514600" indent="-228600" eaLnBrk="0" fontAlgn="base" hangingPunct="0">
                <a:spcBef>
                  <a:spcPct val="0"/>
                </a:spcBef>
                <a:spcAft>
                  <a:spcPct val="0"/>
                </a:spcAft>
                <a:defRPr sz="1300" b="1">
                  <a:solidFill>
                    <a:schemeClr val="tx1"/>
                  </a:solidFill>
                  <a:latin typeface="Arial" panose="020B0604020202090204" pitchFamily="34" charset="0"/>
                </a:defRPr>
              </a:lvl6pPr>
              <a:lvl7pPr marL="2971800" indent="-228600" eaLnBrk="0" fontAlgn="base" hangingPunct="0">
                <a:spcBef>
                  <a:spcPct val="0"/>
                </a:spcBef>
                <a:spcAft>
                  <a:spcPct val="0"/>
                </a:spcAft>
                <a:defRPr sz="1300" b="1">
                  <a:solidFill>
                    <a:schemeClr val="tx1"/>
                  </a:solidFill>
                  <a:latin typeface="Arial" panose="020B0604020202090204" pitchFamily="34" charset="0"/>
                </a:defRPr>
              </a:lvl7pPr>
              <a:lvl8pPr marL="3429000" indent="-228600" eaLnBrk="0" fontAlgn="base" hangingPunct="0">
                <a:spcBef>
                  <a:spcPct val="0"/>
                </a:spcBef>
                <a:spcAft>
                  <a:spcPct val="0"/>
                </a:spcAft>
                <a:defRPr sz="1300" b="1">
                  <a:solidFill>
                    <a:schemeClr val="tx1"/>
                  </a:solidFill>
                  <a:latin typeface="Arial" panose="020B0604020202090204" pitchFamily="34" charset="0"/>
                </a:defRPr>
              </a:lvl8pPr>
              <a:lvl9pPr marL="3886200" indent="-228600" eaLnBrk="0" fontAlgn="base" hangingPunct="0">
                <a:spcBef>
                  <a:spcPct val="0"/>
                </a:spcBef>
                <a:spcAft>
                  <a:spcPct val="0"/>
                </a:spcAft>
                <a:defRPr sz="1300" b="1">
                  <a:solidFill>
                    <a:schemeClr val="tx1"/>
                  </a:solidFill>
                  <a:latin typeface="Arial" panose="020B0604020202090204" pitchFamily="34" charset="0"/>
                </a:defRPr>
              </a:lvl9pPr>
            </a:lstStyle>
            <a:p>
              <a:pPr eaLnBrk="1" hangingPunct="1"/>
              <a:endParaRPr lang="zh-CN" altLang="en-US">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6" name="Freeform 8"/>
            <p:cNvSpPr/>
            <p:nvPr>
              <p:custDataLst>
                <p:tags r:id="rId4"/>
              </p:custDataLst>
            </p:nvPr>
          </p:nvSpPr>
          <p:spPr bwMode="auto">
            <a:xfrm>
              <a:off x="3371850" y="5230813"/>
              <a:ext cx="3627438" cy="630237"/>
            </a:xfrm>
            <a:custGeom>
              <a:avLst/>
              <a:gdLst>
                <a:gd name="T0" fmla="*/ 1623 w 1623"/>
                <a:gd name="T1" fmla="*/ 281 h 281"/>
                <a:gd name="T2" fmla="*/ 0 w 1623"/>
                <a:gd name="T3" fmla="*/ 277 h 281"/>
                <a:gd name="T4" fmla="*/ 174 w 1623"/>
                <a:gd name="T5" fmla="*/ 0 h 281"/>
                <a:gd name="T6" fmla="*/ 0 60000 65536"/>
                <a:gd name="T7" fmla="*/ 0 60000 65536"/>
                <a:gd name="T8" fmla="*/ 0 60000 65536"/>
                <a:gd name="T9" fmla="*/ 0 w 1623"/>
                <a:gd name="T10" fmla="*/ 0 h 281"/>
                <a:gd name="T11" fmla="*/ 1623 w 1623"/>
                <a:gd name="T12" fmla="*/ 281 h 281"/>
              </a:gdLst>
              <a:ahLst/>
              <a:cxnLst>
                <a:cxn ang="T6">
                  <a:pos x="T0" y="T1"/>
                </a:cxn>
                <a:cxn ang="T7">
                  <a:pos x="T2" y="T3"/>
                </a:cxn>
                <a:cxn ang="T8">
                  <a:pos x="T4" y="T5"/>
                </a:cxn>
              </a:cxnLst>
              <a:rect l="T9" t="T10" r="T11" b="T12"/>
              <a:pathLst>
                <a:path w="1623" h="281">
                  <a:moveTo>
                    <a:pt x="1623" y="281"/>
                  </a:moveTo>
                  <a:lnTo>
                    <a:pt x="0" y="277"/>
                  </a:lnTo>
                  <a:lnTo>
                    <a:pt x="174" y="0"/>
                  </a:lnTo>
                </a:path>
              </a:pathLst>
            </a:custGeom>
            <a:noFill/>
            <a:ln w="22225">
              <a:solidFill>
                <a:schemeClr val="hlink"/>
              </a:solidFill>
              <a:rou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1300" b="1">
                  <a:solidFill>
                    <a:schemeClr val="tx1"/>
                  </a:solidFill>
                  <a:latin typeface="Arial" panose="020B0604020202090204" pitchFamily="34" charset="0"/>
                </a:defRPr>
              </a:lvl1pPr>
              <a:lvl2pPr marL="742950" indent="-285750" eaLnBrk="0" hangingPunct="0">
                <a:defRPr sz="1300" b="1">
                  <a:solidFill>
                    <a:schemeClr val="tx1"/>
                  </a:solidFill>
                  <a:latin typeface="Arial" panose="020B0604020202090204" pitchFamily="34" charset="0"/>
                </a:defRPr>
              </a:lvl2pPr>
              <a:lvl3pPr marL="1143000" indent="-228600" eaLnBrk="0" hangingPunct="0">
                <a:defRPr sz="1300" b="1">
                  <a:solidFill>
                    <a:schemeClr val="tx1"/>
                  </a:solidFill>
                  <a:latin typeface="Arial" panose="020B0604020202090204" pitchFamily="34" charset="0"/>
                </a:defRPr>
              </a:lvl3pPr>
              <a:lvl4pPr marL="1600200" indent="-228600" eaLnBrk="0" hangingPunct="0">
                <a:defRPr sz="1300" b="1">
                  <a:solidFill>
                    <a:schemeClr val="tx1"/>
                  </a:solidFill>
                  <a:latin typeface="Arial" panose="020B0604020202090204" pitchFamily="34" charset="0"/>
                </a:defRPr>
              </a:lvl4pPr>
              <a:lvl5pPr marL="2057400" indent="-228600" eaLnBrk="0" hangingPunct="0">
                <a:defRPr sz="1300" b="1">
                  <a:solidFill>
                    <a:schemeClr val="tx1"/>
                  </a:solidFill>
                  <a:latin typeface="Arial" panose="020B0604020202090204" pitchFamily="34" charset="0"/>
                </a:defRPr>
              </a:lvl5pPr>
              <a:lvl6pPr marL="2514600" indent="-228600" eaLnBrk="0" fontAlgn="base" hangingPunct="0">
                <a:spcBef>
                  <a:spcPct val="0"/>
                </a:spcBef>
                <a:spcAft>
                  <a:spcPct val="0"/>
                </a:spcAft>
                <a:defRPr sz="1300" b="1">
                  <a:solidFill>
                    <a:schemeClr val="tx1"/>
                  </a:solidFill>
                  <a:latin typeface="Arial" panose="020B0604020202090204" pitchFamily="34" charset="0"/>
                </a:defRPr>
              </a:lvl6pPr>
              <a:lvl7pPr marL="2971800" indent="-228600" eaLnBrk="0" fontAlgn="base" hangingPunct="0">
                <a:spcBef>
                  <a:spcPct val="0"/>
                </a:spcBef>
                <a:spcAft>
                  <a:spcPct val="0"/>
                </a:spcAft>
                <a:defRPr sz="1300" b="1">
                  <a:solidFill>
                    <a:schemeClr val="tx1"/>
                  </a:solidFill>
                  <a:latin typeface="Arial" panose="020B0604020202090204" pitchFamily="34" charset="0"/>
                </a:defRPr>
              </a:lvl7pPr>
              <a:lvl8pPr marL="3429000" indent="-228600" eaLnBrk="0" fontAlgn="base" hangingPunct="0">
                <a:spcBef>
                  <a:spcPct val="0"/>
                </a:spcBef>
                <a:spcAft>
                  <a:spcPct val="0"/>
                </a:spcAft>
                <a:defRPr sz="1300" b="1">
                  <a:solidFill>
                    <a:schemeClr val="tx1"/>
                  </a:solidFill>
                  <a:latin typeface="Arial" panose="020B0604020202090204" pitchFamily="34" charset="0"/>
                </a:defRPr>
              </a:lvl8pPr>
              <a:lvl9pPr marL="3886200" indent="-228600" eaLnBrk="0" fontAlgn="base" hangingPunct="0">
                <a:spcBef>
                  <a:spcPct val="0"/>
                </a:spcBef>
                <a:spcAft>
                  <a:spcPct val="0"/>
                </a:spcAft>
                <a:defRPr sz="1300" b="1">
                  <a:solidFill>
                    <a:schemeClr val="tx1"/>
                  </a:solidFill>
                  <a:latin typeface="Arial" panose="020B0604020202090204" pitchFamily="34" charset="0"/>
                </a:defRPr>
              </a:lvl9pPr>
            </a:lstStyle>
            <a:p>
              <a:pPr eaLnBrk="1" hangingPunct="1"/>
              <a:endParaRPr lang="zh-CN" altLang="en-US">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12" name="Freeform 9"/>
            <p:cNvSpPr/>
            <p:nvPr>
              <p:custDataLst>
                <p:tags r:id="rId5"/>
              </p:custDataLst>
            </p:nvPr>
          </p:nvSpPr>
          <p:spPr bwMode="auto">
            <a:xfrm>
              <a:off x="4802188" y="2409825"/>
              <a:ext cx="1806575" cy="3148013"/>
            </a:xfrm>
            <a:custGeom>
              <a:avLst/>
              <a:gdLst>
                <a:gd name="T0" fmla="*/ 0 w 808"/>
                <a:gd name="T1" fmla="*/ 0 h 1408"/>
                <a:gd name="T2" fmla="*/ 808 w 808"/>
                <a:gd name="T3" fmla="*/ 1408 h 1408"/>
                <a:gd name="T4" fmla="*/ 430 w 808"/>
                <a:gd name="T5" fmla="*/ 1407 h 1408"/>
                <a:gd name="T6" fmla="*/ 0 60000 65536"/>
                <a:gd name="T7" fmla="*/ 0 60000 65536"/>
                <a:gd name="T8" fmla="*/ 0 60000 65536"/>
                <a:gd name="T9" fmla="*/ 0 w 808"/>
                <a:gd name="T10" fmla="*/ 0 h 1408"/>
                <a:gd name="T11" fmla="*/ 808 w 808"/>
                <a:gd name="T12" fmla="*/ 1408 h 1408"/>
              </a:gdLst>
              <a:ahLst/>
              <a:cxnLst>
                <a:cxn ang="T6">
                  <a:pos x="T0" y="T1"/>
                </a:cxn>
                <a:cxn ang="T7">
                  <a:pos x="T2" y="T3"/>
                </a:cxn>
                <a:cxn ang="T8">
                  <a:pos x="T4" y="T5"/>
                </a:cxn>
              </a:cxnLst>
              <a:rect l="T9" t="T10" r="T11" b="T12"/>
              <a:pathLst>
                <a:path w="808" h="1408">
                  <a:moveTo>
                    <a:pt x="0" y="0"/>
                  </a:moveTo>
                  <a:lnTo>
                    <a:pt x="808" y="1408"/>
                  </a:lnTo>
                  <a:lnTo>
                    <a:pt x="430" y="1407"/>
                  </a:lnTo>
                </a:path>
              </a:pathLst>
            </a:custGeom>
            <a:noFill/>
            <a:ln w="22225">
              <a:solidFill>
                <a:schemeClr val="hlink"/>
              </a:solidFill>
              <a:rou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1300" b="1">
                  <a:solidFill>
                    <a:schemeClr val="tx1"/>
                  </a:solidFill>
                  <a:latin typeface="Arial" panose="020B0604020202090204" pitchFamily="34" charset="0"/>
                </a:defRPr>
              </a:lvl1pPr>
              <a:lvl2pPr marL="742950" indent="-285750" eaLnBrk="0" hangingPunct="0">
                <a:defRPr sz="1300" b="1">
                  <a:solidFill>
                    <a:schemeClr val="tx1"/>
                  </a:solidFill>
                  <a:latin typeface="Arial" panose="020B0604020202090204" pitchFamily="34" charset="0"/>
                </a:defRPr>
              </a:lvl2pPr>
              <a:lvl3pPr marL="1143000" indent="-228600" eaLnBrk="0" hangingPunct="0">
                <a:defRPr sz="1300" b="1">
                  <a:solidFill>
                    <a:schemeClr val="tx1"/>
                  </a:solidFill>
                  <a:latin typeface="Arial" panose="020B0604020202090204" pitchFamily="34" charset="0"/>
                </a:defRPr>
              </a:lvl3pPr>
              <a:lvl4pPr marL="1600200" indent="-228600" eaLnBrk="0" hangingPunct="0">
                <a:defRPr sz="1300" b="1">
                  <a:solidFill>
                    <a:schemeClr val="tx1"/>
                  </a:solidFill>
                  <a:latin typeface="Arial" panose="020B0604020202090204" pitchFamily="34" charset="0"/>
                </a:defRPr>
              </a:lvl4pPr>
              <a:lvl5pPr marL="2057400" indent="-228600" eaLnBrk="0" hangingPunct="0">
                <a:defRPr sz="1300" b="1">
                  <a:solidFill>
                    <a:schemeClr val="tx1"/>
                  </a:solidFill>
                  <a:latin typeface="Arial" panose="020B0604020202090204" pitchFamily="34" charset="0"/>
                </a:defRPr>
              </a:lvl5pPr>
              <a:lvl6pPr marL="2514600" indent="-228600" eaLnBrk="0" fontAlgn="base" hangingPunct="0">
                <a:spcBef>
                  <a:spcPct val="0"/>
                </a:spcBef>
                <a:spcAft>
                  <a:spcPct val="0"/>
                </a:spcAft>
                <a:defRPr sz="1300" b="1">
                  <a:solidFill>
                    <a:schemeClr val="tx1"/>
                  </a:solidFill>
                  <a:latin typeface="Arial" panose="020B0604020202090204" pitchFamily="34" charset="0"/>
                </a:defRPr>
              </a:lvl6pPr>
              <a:lvl7pPr marL="2971800" indent="-228600" eaLnBrk="0" fontAlgn="base" hangingPunct="0">
                <a:spcBef>
                  <a:spcPct val="0"/>
                </a:spcBef>
                <a:spcAft>
                  <a:spcPct val="0"/>
                </a:spcAft>
                <a:defRPr sz="1300" b="1">
                  <a:solidFill>
                    <a:schemeClr val="tx1"/>
                  </a:solidFill>
                  <a:latin typeface="Arial" panose="020B0604020202090204" pitchFamily="34" charset="0"/>
                </a:defRPr>
              </a:lvl7pPr>
              <a:lvl8pPr marL="3429000" indent="-228600" eaLnBrk="0" fontAlgn="base" hangingPunct="0">
                <a:spcBef>
                  <a:spcPct val="0"/>
                </a:spcBef>
                <a:spcAft>
                  <a:spcPct val="0"/>
                </a:spcAft>
                <a:defRPr sz="1300" b="1">
                  <a:solidFill>
                    <a:schemeClr val="tx1"/>
                  </a:solidFill>
                  <a:latin typeface="Arial" panose="020B0604020202090204" pitchFamily="34" charset="0"/>
                </a:defRPr>
              </a:lvl8pPr>
              <a:lvl9pPr marL="3886200" indent="-228600" eaLnBrk="0" fontAlgn="base" hangingPunct="0">
                <a:spcBef>
                  <a:spcPct val="0"/>
                </a:spcBef>
                <a:spcAft>
                  <a:spcPct val="0"/>
                </a:spcAft>
                <a:defRPr sz="1300" b="1">
                  <a:solidFill>
                    <a:schemeClr val="tx1"/>
                  </a:solidFill>
                  <a:latin typeface="Arial" panose="020B0604020202090204" pitchFamily="34" charset="0"/>
                </a:defRPr>
              </a:lvl9pPr>
            </a:lstStyle>
            <a:p>
              <a:pPr eaLnBrk="1" hangingPunct="1"/>
              <a:endParaRPr lang="zh-CN" altLang="en-US">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grpSp>
      <p:grpSp>
        <p:nvGrpSpPr>
          <p:cNvPr id="53" name="组合 52"/>
          <p:cNvGrpSpPr/>
          <p:nvPr/>
        </p:nvGrpSpPr>
        <p:grpSpPr>
          <a:xfrm>
            <a:off x="845185" y="2613660"/>
            <a:ext cx="8947150" cy="4277995"/>
            <a:chOff x="1967" y="1497"/>
            <a:chExt cx="5999" cy="3799"/>
          </a:xfrm>
        </p:grpSpPr>
        <p:sp>
          <p:nvSpPr>
            <p:cNvPr id="54" name="圆角矩形 60"/>
            <p:cNvSpPr/>
            <p:nvPr>
              <p:custDataLst>
                <p:tags r:id="rId6"/>
              </p:custDataLst>
            </p:nvPr>
          </p:nvSpPr>
          <p:spPr>
            <a:xfrm>
              <a:off x="1967" y="1497"/>
              <a:ext cx="5995" cy="3799"/>
            </a:xfrm>
            <a:prstGeom prst="roundRect">
              <a:avLst>
                <a:gd name="adj" fmla="val 2206"/>
              </a:avLst>
            </a:prstGeom>
            <a:gradFill flip="none" rotWithShape="1">
              <a:gsLst>
                <a:gs pos="0">
                  <a:srgbClr val="0058D5">
                    <a:alpha val="0"/>
                    <a:lumMod val="98000"/>
                  </a:srgbClr>
                </a:gs>
                <a:gs pos="100000">
                  <a:srgbClr val="0058D5">
                    <a:alpha val="20000"/>
                  </a:srgbClr>
                </a:gs>
              </a:gsLst>
              <a:lin ang="1620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方正兰亭黑简体" panose="02000000000000000000" charset="-122"/>
                <a:ea typeface="方正兰亭黑简体" panose="02000000000000000000" charset="-122"/>
              </a:endParaRPr>
            </a:p>
          </p:txBody>
        </p:sp>
        <p:sp>
          <p:nvSpPr>
            <p:cNvPr id="55" name="矩形: 圆角 26"/>
            <p:cNvSpPr/>
            <p:nvPr>
              <p:custDataLst>
                <p:tags r:id="rId7"/>
              </p:custDataLst>
            </p:nvPr>
          </p:nvSpPr>
          <p:spPr>
            <a:xfrm>
              <a:off x="1974" y="1499"/>
              <a:ext cx="5992" cy="931"/>
            </a:xfrm>
            <a:prstGeom prst="roundRect">
              <a:avLst>
                <a:gd name="adj" fmla="val 9855"/>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lang="zh-CN" altLang="en-US" sz="3600" b="1" dirty="0">
                  <a:solidFill>
                    <a:schemeClr val="bg1"/>
                  </a:solidFill>
                  <a:latin typeface="方正兰亭粗黑简体" panose="02000000000000000000" charset="-122"/>
                  <a:ea typeface="方正兰亭粗黑简体" panose="02000000000000000000" charset="-122"/>
                  <a:sym typeface="+mn-ea"/>
                </a:rPr>
                <a:t>以员工为中心</a:t>
              </a:r>
              <a:endParaRPr kumimoji="1" lang="zh-CN" altLang="en-US" sz="3600" b="1" i="0" u="none" strike="noStrike" kern="1200" cap="none" spc="0" normalizeH="0" baseline="0" noProof="0" dirty="0">
                <a:ln>
                  <a:noFill/>
                </a:ln>
                <a:solidFill>
                  <a:schemeClr val="bg1"/>
                </a:solidFill>
                <a:effectLst>
                  <a:outerShdw blurRad="88900" dist="38100" dir="2700000" algn="tl" rotWithShape="0">
                    <a:prstClr val="black">
                      <a:alpha val="14000"/>
                    </a:prstClr>
                  </a:outerShdw>
                </a:effectLst>
                <a:uLnTx/>
                <a:uFillTx/>
                <a:latin typeface="方正兰亭粗黑简体" panose="02000000000000000000" charset="-122"/>
                <a:ea typeface="方正兰亭粗黑简体" panose="02000000000000000000" charset="-122"/>
                <a:sym typeface="+mn-ea"/>
              </a:endParaRPr>
            </a:p>
          </p:txBody>
        </p:sp>
        <p:sp>
          <p:nvSpPr>
            <p:cNvPr id="56" name="矩形 55"/>
            <p:cNvSpPr/>
            <p:nvPr>
              <p:custDataLst>
                <p:tags r:id="rId8"/>
              </p:custDataLst>
            </p:nvPr>
          </p:nvSpPr>
          <p:spPr>
            <a:xfrm>
              <a:off x="2267" y="2628"/>
              <a:ext cx="5391" cy="2351"/>
            </a:xfrm>
            <a:prstGeom prst="rect">
              <a:avLst/>
            </a:prstGeom>
            <a:gradFill>
              <a:gsLst>
                <a:gs pos="0">
                  <a:srgbClr val="0058D5">
                    <a:alpha val="0"/>
                  </a:srgbClr>
                </a:gs>
                <a:gs pos="100000">
                  <a:srgbClr val="0058D5">
                    <a:alpha val="100000"/>
                  </a:srgbClr>
                </a:gs>
              </a:gsLst>
              <a:lin ang="108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indent="-285750" algn="just">
                <a:lnSpc>
                  <a:spcPct val="120000"/>
                </a:lnSpc>
                <a:buFont typeface="Arial" panose="020B0604020202090204" pitchFamily="34" charset="0"/>
                <a:buChar char="•"/>
              </a:pPr>
              <a:r>
                <a:rPr lang="zh-CN" altLang="en-US" sz="2700" b="0" dirty="0">
                  <a:solidFill>
                    <a:schemeClr val="bg1"/>
                  </a:solidFill>
                  <a:latin typeface="方正兰亭黑简体" panose="02000000000000000000" charset="-122"/>
                  <a:ea typeface="方正兰亭黑简体" panose="02000000000000000000" charset="-122"/>
                  <a:sym typeface="+mn-ea"/>
                </a:rPr>
                <a:t>员工出行，精准派单，高效便捷</a:t>
              </a:r>
              <a:endParaRPr lang="en-US" altLang="zh-CN" sz="2700" b="0" dirty="0">
                <a:solidFill>
                  <a:schemeClr val="bg1"/>
                </a:solidFill>
                <a:latin typeface="方正兰亭黑简体" panose="02000000000000000000" charset="-122"/>
                <a:ea typeface="方正兰亭黑简体" panose="02000000000000000000" charset="-122"/>
              </a:endParaRPr>
            </a:p>
            <a:p>
              <a:pPr marL="285750" indent="-285750" algn="just">
                <a:lnSpc>
                  <a:spcPct val="120000"/>
                </a:lnSpc>
                <a:buFont typeface="Arial" panose="020B0604020202090204" pitchFamily="34" charset="0"/>
                <a:buChar char="•"/>
              </a:pPr>
              <a:r>
                <a:rPr lang="zh-CN" altLang="en-US" sz="2700" b="0" dirty="0">
                  <a:solidFill>
                    <a:schemeClr val="bg1"/>
                  </a:solidFill>
                  <a:latin typeface="方正兰亭黑简体" panose="02000000000000000000" charset="-122"/>
                  <a:ea typeface="方正兰亭黑简体" panose="02000000000000000000" charset="-122"/>
                  <a:sym typeface="+mn-ea"/>
                </a:rPr>
                <a:t>多样化场景，按需定制，灵活用车</a:t>
              </a:r>
              <a:endParaRPr lang="en-US" altLang="zh-CN" sz="2700" b="0" dirty="0">
                <a:solidFill>
                  <a:schemeClr val="bg1"/>
                </a:solidFill>
                <a:latin typeface="方正兰亭黑简体" panose="02000000000000000000" charset="-122"/>
                <a:ea typeface="方正兰亭黑简体" panose="02000000000000000000" charset="-122"/>
              </a:endParaRPr>
            </a:p>
            <a:p>
              <a:pPr marL="285750" indent="-285750" algn="just">
                <a:lnSpc>
                  <a:spcPct val="120000"/>
                </a:lnSpc>
                <a:buFont typeface="Arial" panose="020B0604020202090204" pitchFamily="34" charset="0"/>
                <a:buChar char="•"/>
              </a:pPr>
              <a:r>
                <a:rPr lang="zh-CN" altLang="en-US" sz="2700" b="0" dirty="0">
                  <a:solidFill>
                    <a:schemeClr val="bg1"/>
                  </a:solidFill>
                  <a:latin typeface="方正兰亭黑简体" panose="02000000000000000000" charset="-122"/>
                  <a:ea typeface="方正兰亭黑简体" panose="02000000000000000000" charset="-122"/>
                  <a:sym typeface="+mn-ea"/>
                </a:rPr>
                <a:t>企业统一线上结算，免垫资，免报销，简化流程，提高效率，增强幸福感</a:t>
              </a:r>
              <a:endParaRPr kumimoji="1" lang="zh-CN" altLang="en-US" sz="27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grpSp>
      <p:grpSp>
        <p:nvGrpSpPr>
          <p:cNvPr id="72" name="组合 71"/>
          <p:cNvGrpSpPr/>
          <p:nvPr/>
        </p:nvGrpSpPr>
        <p:grpSpPr>
          <a:xfrm>
            <a:off x="14582140" y="2613025"/>
            <a:ext cx="8947150" cy="4277995"/>
            <a:chOff x="23018" y="7255"/>
            <a:chExt cx="11123" cy="5318"/>
          </a:xfrm>
        </p:grpSpPr>
        <p:sp>
          <p:nvSpPr>
            <p:cNvPr id="68" name="圆角矩形 60"/>
            <p:cNvSpPr/>
            <p:nvPr>
              <p:custDataLst>
                <p:tags r:id="rId9"/>
              </p:custDataLst>
            </p:nvPr>
          </p:nvSpPr>
          <p:spPr>
            <a:xfrm>
              <a:off x="23018" y="7255"/>
              <a:ext cx="11116" cy="5318"/>
            </a:xfrm>
            <a:prstGeom prst="roundRect">
              <a:avLst>
                <a:gd name="adj" fmla="val 2206"/>
              </a:avLst>
            </a:prstGeom>
            <a:gradFill flip="none" rotWithShape="1">
              <a:gsLst>
                <a:gs pos="0">
                  <a:srgbClr val="FFA824">
                    <a:lumMod val="100000"/>
                    <a:alpha val="0"/>
                  </a:srgbClr>
                </a:gs>
                <a:gs pos="100000">
                  <a:srgbClr val="FF8953">
                    <a:alpha val="20000"/>
                  </a:srgbClr>
                </a:gs>
              </a:gsLst>
              <a:lin ang="16200000" scaled="1"/>
              <a:tileRect/>
            </a:gradFill>
            <a:ln w="3175">
              <a:gradFill flip="none" rotWithShape="1">
                <a:gsLst>
                  <a:gs pos="0">
                    <a:srgbClr val="FFA824">
                      <a:alpha val="7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900" dirty="0">
                <a:solidFill>
                  <a:prstClr val="white"/>
                </a:solidFill>
                <a:latin typeface="方正兰亭黑简体" panose="02000000000000000000" charset="-122"/>
                <a:ea typeface="方正兰亭黑简体" panose="02000000000000000000" charset="-122"/>
                <a:sym typeface="+mn-ea"/>
              </a:endParaRPr>
            </a:p>
          </p:txBody>
        </p:sp>
        <p:sp>
          <p:nvSpPr>
            <p:cNvPr id="69" name="矩形: 圆角 26"/>
            <p:cNvSpPr/>
            <p:nvPr>
              <p:custDataLst>
                <p:tags r:id="rId10"/>
              </p:custDataLst>
            </p:nvPr>
          </p:nvSpPr>
          <p:spPr>
            <a:xfrm>
              <a:off x="23031" y="7258"/>
              <a:ext cx="11110" cy="1303"/>
            </a:xfrm>
            <a:prstGeom prst="roundRect">
              <a:avLst>
                <a:gd name="adj" fmla="val 9855"/>
              </a:avLst>
            </a:prstGeom>
            <a:gradFill>
              <a:gsLst>
                <a:gs pos="10000">
                  <a:srgbClr val="FF8953"/>
                </a:gs>
                <a:gs pos="100000">
                  <a:srgbClr val="FFA824"/>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r>
                <a:rPr kumimoji="1" lang="zh-CN" altLang="en-US" sz="3600" dirty="0">
                  <a:solidFill>
                    <a:prstClr val="white"/>
                  </a:solidFill>
                  <a:effectLst>
                    <a:outerShdw blurRad="98223" dist="38100" dir="2700000" algn="tl" rotWithShape="0">
                      <a:prstClr val="black">
                        <a:alpha val="14218"/>
                      </a:prstClr>
                    </a:outerShdw>
                  </a:effectLst>
                  <a:latin typeface="方正兰亭粗黑简体" panose="02000000000000000000" charset="-122"/>
                  <a:ea typeface="方正兰亭粗黑简体" panose="02000000000000000000" charset="-122"/>
                  <a:sym typeface="+mn-ea"/>
                </a:rPr>
                <a:t>节约成本</a:t>
              </a:r>
              <a:endParaRPr kumimoji="1" lang="zh-CN" altLang="en-US" sz="3600" dirty="0">
                <a:solidFill>
                  <a:prstClr val="white"/>
                </a:solidFill>
                <a:effectLst>
                  <a:outerShdw blurRad="98223" dist="38100" dir="2700000" algn="tl" rotWithShape="0">
                    <a:prstClr val="black">
                      <a:alpha val="14218"/>
                    </a:prstClr>
                  </a:outerShdw>
                </a:effectLst>
                <a:latin typeface="方正兰亭粗黑简体" panose="02000000000000000000" charset="-122"/>
                <a:ea typeface="方正兰亭粗黑简体" panose="02000000000000000000" charset="-122"/>
                <a:sym typeface="+mn-ea"/>
              </a:endParaRPr>
            </a:p>
          </p:txBody>
        </p:sp>
        <p:sp>
          <p:nvSpPr>
            <p:cNvPr id="70" name="矩形 69"/>
            <p:cNvSpPr/>
            <p:nvPr>
              <p:custDataLst>
                <p:tags r:id="rId11"/>
              </p:custDataLst>
            </p:nvPr>
          </p:nvSpPr>
          <p:spPr>
            <a:xfrm>
              <a:off x="23574" y="8838"/>
              <a:ext cx="9996" cy="3291"/>
            </a:xfrm>
            <a:prstGeom prst="rect">
              <a:avLst/>
            </a:prstGeom>
            <a:gradFill>
              <a:gsLst>
                <a:gs pos="0">
                  <a:srgbClr val="FFA824">
                    <a:alpha val="20000"/>
                  </a:srgbClr>
                </a:gs>
                <a:gs pos="100000">
                  <a:srgbClr val="FF8953"/>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indent="-285750" algn="just">
                <a:lnSpc>
                  <a:spcPct val="120000"/>
                </a:lnSpc>
                <a:buClrTx/>
                <a:buSzTx/>
                <a:buFont typeface="Arial" panose="020B0604020202090204" pitchFamily="34" charset="0"/>
                <a:buChar char="•"/>
              </a:pPr>
              <a:r>
                <a:rPr lang="zh-CN" altLang="en-US" sz="2800" b="0" dirty="0">
                  <a:solidFill>
                    <a:schemeClr val="bg1"/>
                  </a:solidFill>
                  <a:latin typeface="方正兰亭黑简体" panose="02000000000000000000" charset="-122"/>
                  <a:ea typeface="方正兰亭黑简体" panose="02000000000000000000" charset="-122"/>
                  <a:sym typeface="+mn-ea"/>
                </a:rPr>
                <a:t>财务统一对账，一目了然</a:t>
              </a:r>
              <a:endParaRPr lang="zh-CN" altLang="en-US" sz="2800" b="0" dirty="0">
                <a:solidFill>
                  <a:schemeClr val="bg1"/>
                </a:solidFill>
                <a:latin typeface="方正兰亭黑简体" panose="02000000000000000000" charset="-122"/>
                <a:ea typeface="方正兰亭黑简体" panose="02000000000000000000" charset="-122"/>
              </a:endParaRPr>
            </a:p>
            <a:p>
              <a:pPr marL="285750" indent="-285750" algn="just">
                <a:lnSpc>
                  <a:spcPct val="120000"/>
                </a:lnSpc>
                <a:buClrTx/>
                <a:buSzTx/>
                <a:buFont typeface="Arial" panose="020B0604020202090204" pitchFamily="34" charset="0"/>
                <a:buChar char="•"/>
              </a:pPr>
              <a:r>
                <a:rPr lang="zh-CN" altLang="en-US" sz="2800" b="0" dirty="0">
                  <a:solidFill>
                    <a:schemeClr val="bg1"/>
                  </a:solidFill>
                  <a:latin typeface="方正兰亭黑简体" panose="02000000000000000000" charset="-122"/>
                  <a:ea typeface="方正兰亭黑简体" panose="02000000000000000000" charset="-122"/>
                  <a:sym typeface="+mn-ea"/>
                </a:rPr>
                <a:t>形成数据化，财务费用透明，合规管控</a:t>
              </a:r>
              <a:endParaRPr lang="zh-CN" altLang="en-US" sz="2800" b="0" dirty="0">
                <a:solidFill>
                  <a:schemeClr val="bg1"/>
                </a:solidFill>
                <a:latin typeface="方正兰亭黑简体" panose="02000000000000000000" charset="-122"/>
                <a:ea typeface="方正兰亭黑简体" panose="02000000000000000000" charset="-122"/>
                <a:sym typeface="+mn-ea"/>
              </a:endParaRPr>
            </a:p>
            <a:p>
              <a:pPr marL="285750" indent="-285750" algn="just">
                <a:lnSpc>
                  <a:spcPct val="120000"/>
                </a:lnSpc>
                <a:buClrTx/>
                <a:buSzTx/>
                <a:buFont typeface="Arial" panose="020B0604020202090204" pitchFamily="34" charset="0"/>
                <a:buChar char="•"/>
              </a:pPr>
              <a:r>
                <a:rPr lang="zh-CN" altLang="en-US" sz="2800" b="0" dirty="0">
                  <a:solidFill>
                    <a:schemeClr val="bg1"/>
                  </a:solidFill>
                  <a:latin typeface="方正兰亭黑简体" panose="02000000000000000000" charset="-122"/>
                  <a:ea typeface="方正兰亭黑简体" panose="02000000000000000000" charset="-122"/>
                  <a:sym typeface="+mn-ea"/>
                </a:rPr>
                <a:t>出行制度化上化，降低违规成本</a:t>
              </a:r>
              <a:endParaRPr lang="zh-CN" altLang="en-US" sz="2800" b="0" dirty="0">
                <a:solidFill>
                  <a:schemeClr val="bg1"/>
                </a:solidFill>
                <a:latin typeface="方正兰亭黑简体" panose="02000000000000000000" charset="-122"/>
                <a:ea typeface="方正兰亭黑简体" panose="02000000000000000000" charset="-122"/>
                <a:sym typeface="+mn-ea"/>
              </a:endParaRPr>
            </a:p>
            <a:p>
              <a:pPr marL="285750" indent="-285750" algn="just">
                <a:lnSpc>
                  <a:spcPct val="120000"/>
                </a:lnSpc>
                <a:buClrTx/>
                <a:buSzTx/>
                <a:buFont typeface="Arial" panose="020B0604020202090204" pitchFamily="34" charset="0"/>
                <a:buChar char="•"/>
              </a:pPr>
              <a:r>
                <a:rPr lang="zh-CN" altLang="en-US" sz="2800" b="0" i="0" u="none" strike="noStrike" kern="1200" cap="none" spc="0" normalizeH="0" baseline="0" dirty="0">
                  <a:solidFill>
                    <a:schemeClr val="bg1"/>
                  </a:solidFill>
                  <a:latin typeface="方正兰亭黑简体" panose="02000000000000000000" charset="-122"/>
                  <a:ea typeface="方正兰亭黑简体" panose="02000000000000000000" charset="-122"/>
                  <a:sym typeface="+mn-ea"/>
                </a:rPr>
                <a:t>费用数据分析报告，助理出行管理决策</a:t>
              </a:r>
              <a:endParaRPr lang="zh-CN" altLang="en-US" sz="2800" b="0" i="0" u="none" strike="noStrike" kern="1200" cap="none" spc="0" normalizeH="0" baseline="0" dirty="0">
                <a:solidFill>
                  <a:schemeClr val="bg1"/>
                </a:solidFill>
                <a:latin typeface="方正兰亭黑简体" panose="02000000000000000000" charset="-122"/>
                <a:ea typeface="方正兰亭黑简体" panose="02000000000000000000" charset="-122"/>
                <a:sym typeface="+mn-ea"/>
              </a:endParaRPr>
            </a:p>
          </p:txBody>
        </p:sp>
      </p:grpSp>
      <p:grpSp>
        <p:nvGrpSpPr>
          <p:cNvPr id="78" name="组合 77"/>
          <p:cNvGrpSpPr/>
          <p:nvPr/>
        </p:nvGrpSpPr>
        <p:grpSpPr>
          <a:xfrm>
            <a:off x="7738745" y="8802370"/>
            <a:ext cx="8947150" cy="4277995"/>
            <a:chOff x="24929" y="13364"/>
            <a:chExt cx="11123" cy="5318"/>
          </a:xfrm>
        </p:grpSpPr>
        <p:sp>
          <p:nvSpPr>
            <p:cNvPr id="74" name="圆角矩形 60"/>
            <p:cNvSpPr/>
            <p:nvPr>
              <p:custDataLst>
                <p:tags r:id="rId12"/>
              </p:custDataLst>
            </p:nvPr>
          </p:nvSpPr>
          <p:spPr>
            <a:xfrm>
              <a:off x="24929" y="13364"/>
              <a:ext cx="11116" cy="5318"/>
            </a:xfrm>
            <a:prstGeom prst="roundRect">
              <a:avLst>
                <a:gd name="adj" fmla="val 2206"/>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900">
                <a:solidFill>
                  <a:prstClr val="white"/>
                </a:solidFill>
                <a:latin typeface="方正兰亭黑简体" panose="02000000000000000000" charset="-122"/>
                <a:ea typeface="方正兰亭黑简体" panose="02000000000000000000" charset="-122"/>
                <a:sym typeface="+mn-ea"/>
              </a:endParaRPr>
            </a:p>
          </p:txBody>
        </p:sp>
        <p:sp>
          <p:nvSpPr>
            <p:cNvPr id="75" name="矩形: 圆角 26"/>
            <p:cNvSpPr/>
            <p:nvPr>
              <p:custDataLst>
                <p:tags r:id="rId13"/>
              </p:custDataLst>
            </p:nvPr>
          </p:nvSpPr>
          <p:spPr>
            <a:xfrm>
              <a:off x="24942" y="13367"/>
              <a:ext cx="11110" cy="1303"/>
            </a:xfrm>
            <a:prstGeom prst="roundRect">
              <a:avLst>
                <a:gd name="adj" fmla="val 9855"/>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r>
                <a:rPr kumimoji="1" lang="zh-CN" altLang="en-US" sz="36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sym typeface="+mn-ea"/>
                </a:rPr>
                <a:t>以客户为中心</a:t>
              </a:r>
              <a:endParaRPr kumimoji="1" lang="zh-CN" altLang="en-US" sz="3600" dirty="0">
                <a:solidFill>
                  <a:schemeClr val="bg1"/>
                </a:solidFill>
                <a:effectLst>
                  <a:outerShdw blurRad="88900" dist="38100" dir="2700000" algn="tl" rotWithShape="0">
                    <a:prstClr val="black">
                      <a:alpha val="14000"/>
                    </a:prstClr>
                  </a:outerShdw>
                </a:effectLst>
                <a:latin typeface="方正兰亭粗黑简体" panose="02000000000000000000" charset="-122"/>
                <a:ea typeface="方正兰亭粗黑简体" panose="02000000000000000000" charset="-122"/>
                <a:sym typeface="+mn-ea"/>
              </a:endParaRPr>
            </a:p>
          </p:txBody>
        </p:sp>
        <p:sp>
          <p:nvSpPr>
            <p:cNvPr id="76" name="矩形 75"/>
            <p:cNvSpPr/>
            <p:nvPr>
              <p:custDataLst>
                <p:tags r:id="rId14"/>
              </p:custDataLst>
            </p:nvPr>
          </p:nvSpPr>
          <p:spPr>
            <a:xfrm>
              <a:off x="25485" y="14947"/>
              <a:ext cx="9996" cy="3291"/>
            </a:xfrm>
            <a:prstGeom prst="rect">
              <a:avLst/>
            </a:prstGeom>
            <a:gradFill>
              <a:gsLst>
                <a:gs pos="0">
                  <a:srgbClr val="0EF8ED">
                    <a:alpha val="14000"/>
                  </a:srgbClr>
                </a:gs>
                <a:gs pos="100000">
                  <a:srgbClr val="00B7CC"/>
                </a:gs>
              </a:gsLst>
              <a:lin ang="10800000" scaled="0"/>
            </a:gra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285750" indent="-285750" algn="just">
                <a:lnSpc>
                  <a:spcPct val="120000"/>
                </a:lnSpc>
                <a:buClrTx/>
                <a:buSzTx/>
                <a:buFont typeface="Arial" panose="020B0604020202090204" pitchFamily="34" charset="0"/>
                <a:buChar char="•"/>
              </a:pPr>
              <a:r>
                <a:rPr lang="zh-CN" altLang="en-US" sz="2700" b="0" dirty="0">
                  <a:solidFill>
                    <a:schemeClr val="bg1"/>
                  </a:solidFill>
                  <a:latin typeface="方正兰亭黑简体" panose="02000000000000000000" charset="-122"/>
                  <a:ea typeface="方正兰亭黑简体" panose="02000000000000000000" charset="-122"/>
                  <a:sym typeface="+mn-ea"/>
                </a:rPr>
                <a:t>多样化用车场景，线上线下服务闭环</a:t>
              </a:r>
              <a:endParaRPr lang="zh-CN" altLang="en-US" sz="2700" b="0" dirty="0">
                <a:solidFill>
                  <a:schemeClr val="bg1"/>
                </a:solidFill>
                <a:latin typeface="方正兰亭黑简体" panose="02000000000000000000" charset="-122"/>
                <a:ea typeface="方正兰亭黑简体" panose="02000000000000000000" charset="-122"/>
                <a:sym typeface="+mn-ea"/>
              </a:endParaRPr>
            </a:p>
            <a:p>
              <a:pPr marL="285750" indent="-285750" algn="just">
                <a:lnSpc>
                  <a:spcPct val="120000"/>
                </a:lnSpc>
                <a:buClrTx/>
                <a:buSzTx/>
                <a:buFont typeface="Arial" panose="020B0604020202090204" pitchFamily="34" charset="0"/>
                <a:buChar char="•"/>
              </a:pPr>
              <a:r>
                <a:rPr lang="zh-CN" altLang="en-US" sz="2700" b="0" dirty="0">
                  <a:solidFill>
                    <a:schemeClr val="bg1"/>
                  </a:solidFill>
                  <a:latin typeface="方正兰亭黑简体" panose="02000000000000000000" charset="-122"/>
                  <a:ea typeface="方正兰亭黑简体" panose="02000000000000000000" charset="-122"/>
                  <a:sym typeface="+mn-ea"/>
                </a:rPr>
                <a:t>帮助企业给客户更加周全细致的服务</a:t>
              </a:r>
              <a:endParaRPr lang="zh-CN" altLang="en-US" sz="2700" b="0" dirty="0">
                <a:solidFill>
                  <a:schemeClr val="bg1"/>
                </a:solidFill>
                <a:latin typeface="方正兰亭黑简体" panose="02000000000000000000" charset="-122"/>
                <a:ea typeface="方正兰亭黑简体" panose="02000000000000000000" charset="-122"/>
                <a:sym typeface="+mn-ea"/>
              </a:endParaRPr>
            </a:p>
            <a:p>
              <a:pPr marL="285750" indent="-285750" algn="just">
                <a:lnSpc>
                  <a:spcPct val="120000"/>
                </a:lnSpc>
                <a:buClrTx/>
                <a:buSzTx/>
                <a:buFont typeface="Arial" panose="020B0604020202090204" pitchFamily="34" charset="0"/>
                <a:buChar char="•"/>
              </a:pPr>
              <a:r>
                <a:rPr lang="zh-CN" altLang="en-US" sz="2700" b="0" i="0" u="none" strike="noStrike" kern="1200" cap="none" spc="0" normalizeH="0" baseline="0" dirty="0">
                  <a:solidFill>
                    <a:schemeClr val="bg1"/>
                  </a:solidFill>
                  <a:latin typeface="方正兰亭黑简体" panose="02000000000000000000" charset="-122"/>
                  <a:ea typeface="方正兰亭黑简体" panose="02000000000000000000" charset="-122"/>
                  <a:sym typeface="+mn-ea"/>
                </a:rPr>
                <a:t>简化流程，提高效率，增强幸福感</a:t>
              </a:r>
              <a:endParaRPr lang="zh-CN" altLang="en-US" sz="2700" b="0" i="0" u="none" strike="noStrike" kern="1200" cap="none" spc="0" normalizeH="0" baseline="0" dirty="0">
                <a:solidFill>
                  <a:schemeClr val="bg1"/>
                </a:solidFill>
                <a:latin typeface="方正兰亭黑简体" panose="02000000000000000000" charset="-122"/>
                <a:ea typeface="方正兰亭黑简体" panose="02000000000000000000" charset="-122"/>
                <a:sym typeface="+mn-ea"/>
              </a:endParaRPr>
            </a:p>
          </p:txBody>
        </p:sp>
      </p:grpSp>
      <p:pic>
        <p:nvPicPr>
          <p:cNvPr id="185" name="图像" descr="图像"/>
          <p:cNvPicPr>
            <a:picLocks noChangeAspect="1"/>
          </p:cNvPicPr>
          <p:nvPr/>
        </p:nvPicPr>
        <p:blipFill>
          <a:blip r:embed="rId15"/>
          <a:stretch>
            <a:fillRect/>
          </a:stretch>
        </p:blipFill>
        <p:spPr>
          <a:xfrm>
            <a:off x="19680091" y="86911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11"/>
          <p:cNvSpPr/>
          <p:nvPr>
            <p:custDataLst>
              <p:tags r:id="rId1"/>
            </p:custDataLst>
          </p:nvPr>
        </p:nvSpPr>
        <p:spPr>
          <a:xfrm rot="16200000">
            <a:off x="11339830" y="-1990090"/>
            <a:ext cx="3391535" cy="19354165"/>
          </a:xfrm>
          <a:prstGeom prst="roundRect">
            <a:avLst>
              <a:gd name="adj" fmla="val 8943"/>
            </a:avLst>
          </a:prstGeom>
          <a:gradFill flip="none" rotWithShape="1">
            <a:gsLst>
              <a:gs pos="0">
                <a:srgbClr val="0EF8ED">
                  <a:alpha val="0"/>
                </a:srgbClr>
              </a:gs>
              <a:gs pos="100000">
                <a:srgbClr val="00B7CC">
                  <a:alpha val="80000"/>
                </a:srgbClr>
              </a:gs>
            </a:gsLst>
            <a:lin ang="16200000" scaled="1"/>
            <a:tileRect/>
          </a:gradFill>
          <a:ln w="3175">
            <a:gradFill flip="none" rotWithShape="1">
              <a:gsLst>
                <a:gs pos="0">
                  <a:srgbClr val="00FFFF">
                    <a:alpha val="0"/>
                  </a:srgbClr>
                </a:gs>
                <a:gs pos="100000">
                  <a:srgbClr val="00FFFF">
                    <a:alpha val="85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900">
              <a:solidFill>
                <a:schemeClr val="bg1"/>
              </a:solidFill>
              <a:latin typeface="华康金刚黑" panose="020B0400000000000000" charset="-122"/>
              <a:ea typeface="华康金刚黑" panose="020B0400000000000000" charset="-122"/>
              <a:sym typeface="+mn-ea"/>
            </a:endParaRPr>
          </a:p>
        </p:txBody>
      </p:sp>
      <p:sp>
        <p:nvSpPr>
          <p:cNvPr id="43" name="矩形: 圆角 11"/>
          <p:cNvSpPr/>
          <p:nvPr>
            <p:custDataLst>
              <p:tags r:id="rId2"/>
            </p:custDataLst>
          </p:nvPr>
        </p:nvSpPr>
        <p:spPr>
          <a:xfrm rot="16200000">
            <a:off x="11377930" y="-5680710"/>
            <a:ext cx="3391535" cy="19354165"/>
          </a:xfrm>
          <a:prstGeom prst="roundRect">
            <a:avLst>
              <a:gd name="adj" fmla="val 8943"/>
            </a:avLst>
          </a:prstGeom>
          <a:gradFill flip="none" rotWithShape="1">
            <a:gsLst>
              <a:gs pos="0">
                <a:srgbClr val="0058D5">
                  <a:alpha val="0"/>
                  <a:lumMod val="98000"/>
                </a:srgbClr>
              </a:gs>
              <a:gs pos="100000">
                <a:srgbClr val="0058D5">
                  <a:alpha val="100000"/>
                </a:srgbClr>
              </a:gs>
            </a:gsLst>
            <a:lin ang="16200000" scaled="1"/>
            <a:tileRect/>
          </a:gradFill>
          <a:ln w="3175">
            <a:gradFill flip="none" rotWithShape="1">
              <a:gsLst>
                <a:gs pos="0">
                  <a:srgbClr val="00B0F0">
                    <a:alpha val="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900">
              <a:solidFill>
                <a:schemeClr val="bg1"/>
              </a:solidFill>
              <a:latin typeface="华康金刚黑" panose="020B0400000000000000" charset="-122"/>
              <a:ea typeface="华康金刚黑" panose="020B0400000000000000" charset="-122"/>
              <a:sym typeface="+mn-ea"/>
            </a:endParaRPr>
          </a:p>
        </p:txBody>
      </p:sp>
      <p:sp>
        <p:nvSpPr>
          <p:cNvPr id="53" name="矩形: 圆角 11"/>
          <p:cNvSpPr/>
          <p:nvPr>
            <p:custDataLst>
              <p:tags r:id="rId3"/>
            </p:custDataLst>
          </p:nvPr>
        </p:nvSpPr>
        <p:spPr>
          <a:xfrm rot="16200000">
            <a:off x="11377930" y="1700530"/>
            <a:ext cx="3391535" cy="19354165"/>
          </a:xfrm>
          <a:prstGeom prst="roundRect">
            <a:avLst>
              <a:gd name="adj" fmla="val 8943"/>
            </a:avLst>
          </a:prstGeom>
          <a:gradFill flip="none" rotWithShape="1">
            <a:gsLst>
              <a:gs pos="0">
                <a:srgbClr val="FFA824">
                  <a:lumMod val="100000"/>
                  <a:alpha val="0"/>
                </a:srgbClr>
              </a:gs>
              <a:gs pos="100000">
                <a:srgbClr val="FF8953">
                  <a:alpha val="80000"/>
                </a:srgbClr>
              </a:gs>
            </a:gsLst>
            <a:lin ang="16200000" scaled="1"/>
            <a:tileRect/>
          </a:gradFill>
          <a:ln w="3175">
            <a:gradFill flip="none" rotWithShape="1">
              <a:gsLst>
                <a:gs pos="0">
                  <a:srgbClr val="FFA824">
                    <a:alpha val="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buClrTx/>
              <a:buSzTx/>
              <a:buFontTx/>
            </a:pPr>
            <a:endParaRPr kumimoji="1" lang="zh-CN" altLang="en-US" sz="900">
              <a:solidFill>
                <a:schemeClr val="bg1"/>
              </a:solidFill>
              <a:latin typeface="华康金刚黑" panose="020B0400000000000000" charset="-122"/>
              <a:ea typeface="华康金刚黑" panose="020B0400000000000000" charset="-122"/>
              <a:sym typeface="+mn-ea"/>
            </a:endParaRPr>
          </a:p>
        </p:txBody>
      </p:sp>
      <p:sp>
        <p:nvSpPr>
          <p:cNvPr id="4" name="领先的一站式移动出行平台"/>
          <p:cNvSpPr txBox="1"/>
          <p:nvPr>
            <p:custDataLst>
              <p:tags r:id="rId4"/>
            </p:custDataLst>
          </p:nvPr>
        </p:nvSpPr>
        <p:spPr>
          <a:xfrm>
            <a:off x="1176178" y="1094993"/>
            <a:ext cx="11090275" cy="802640"/>
          </a:xfrm>
          <a:prstGeom prst="rect">
            <a:avLst/>
          </a:prstGeom>
          <a:ln w="12700">
            <a:miter lim="400000"/>
          </a:ln>
        </p:spPr>
        <p:txBody>
          <a:bodyPr wrap="none" lIns="71430" tIns="71430" rIns="71430" bIns="71430"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defTabSz="228600" hangingPunct="0">
              <a:lnSpc>
                <a:spcPts val="5150"/>
              </a:lnSpc>
              <a:defRPr/>
            </a:pP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管理效率提高-旧体验VS新体验</a:t>
            </a:r>
            <a:endParaRPr lang="zh-CN" altLang="en-US"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p:txBody>
      </p:sp>
      <p:sp>
        <p:nvSpPr>
          <p:cNvPr id="36" name="椭圆 35"/>
          <p:cNvSpPr/>
          <p:nvPr>
            <p:custDataLst>
              <p:tags r:id="rId5"/>
            </p:custDataLst>
          </p:nvPr>
        </p:nvSpPr>
        <p:spPr>
          <a:xfrm>
            <a:off x="1290320" y="10043795"/>
            <a:ext cx="2667000" cy="2667000"/>
          </a:xfrm>
          <a:prstGeom prst="ellipse">
            <a:avLst/>
          </a:prstGeom>
          <a:gradFill>
            <a:gsLst>
              <a:gs pos="10000">
                <a:srgbClr val="FF8953"/>
              </a:gs>
              <a:gs pos="100000">
                <a:srgbClr val="FFA8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1200" dirty="0">
              <a:solidFill>
                <a:schemeClr val="bg1"/>
              </a:solidFill>
              <a:latin typeface="华康金刚黑" panose="020B0400000000000000" charset="-122"/>
              <a:ea typeface="华康金刚黑" panose="020B0400000000000000" charset="-122"/>
            </a:endParaRPr>
          </a:p>
        </p:txBody>
      </p:sp>
      <p:sp>
        <p:nvSpPr>
          <p:cNvPr id="37" name="椭圆 36"/>
          <p:cNvSpPr/>
          <p:nvPr>
            <p:custDataLst>
              <p:tags r:id="rId6"/>
            </p:custDataLst>
          </p:nvPr>
        </p:nvSpPr>
        <p:spPr>
          <a:xfrm>
            <a:off x="1290320" y="6353175"/>
            <a:ext cx="2667000" cy="2667000"/>
          </a:xfrm>
          <a:prstGeom prst="ellipse">
            <a:avLst/>
          </a:prstGeom>
          <a:gradFill>
            <a:gsLst>
              <a:gs pos="10000">
                <a:srgbClr val="00A6B8"/>
              </a:gs>
              <a:gs pos="100000">
                <a:srgbClr val="0EF8E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1200">
              <a:solidFill>
                <a:schemeClr val="bg1"/>
              </a:solidFill>
              <a:latin typeface="华康金刚黑" panose="020B0400000000000000" charset="-122"/>
              <a:ea typeface="华康金刚黑" panose="020B0400000000000000" charset="-122"/>
            </a:endParaRPr>
          </a:p>
        </p:txBody>
      </p:sp>
      <p:sp>
        <p:nvSpPr>
          <p:cNvPr id="39" name="椭圆 38"/>
          <p:cNvSpPr/>
          <p:nvPr>
            <p:custDataLst>
              <p:tags r:id="rId7"/>
            </p:custDataLst>
          </p:nvPr>
        </p:nvSpPr>
        <p:spPr>
          <a:xfrm>
            <a:off x="1290320" y="2662555"/>
            <a:ext cx="2667000" cy="2667000"/>
          </a:xfrm>
          <a:prstGeom prst="ellipse">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algn="ctr" defTabSz="3041015"/>
            <a:endParaRPr kumimoji="1" lang="zh-CN" altLang="en-US" sz="1200">
              <a:solidFill>
                <a:schemeClr val="bg1"/>
              </a:solidFill>
              <a:latin typeface="华康金刚黑" panose="020B0400000000000000" charset="-122"/>
              <a:ea typeface="华康金刚黑" panose="020B0400000000000000" charset="-122"/>
            </a:endParaRPr>
          </a:p>
        </p:txBody>
      </p:sp>
      <p:sp>
        <p:nvSpPr>
          <p:cNvPr id="723" name="体…"/>
          <p:cNvSpPr txBox="1"/>
          <p:nvPr>
            <p:custDataLst>
              <p:tags r:id="rId8"/>
            </p:custDataLst>
          </p:nvPr>
        </p:nvSpPr>
        <p:spPr>
          <a:xfrm>
            <a:off x="1863408" y="3195955"/>
            <a:ext cx="1368425" cy="1638300"/>
          </a:xfrm>
          <a:prstGeom prst="rect">
            <a:avLst/>
          </a:prstGeom>
          <a:ln w="12700">
            <a:miter lim="400000"/>
          </a:ln>
        </p:spPr>
        <p:txBody>
          <a:bodyPr wrap="square" lIns="46596" tIns="46596" rIns="46596" bIns="46596" anchor="ctr">
            <a:noAutofit/>
          </a:bodyPr>
          <a:lstStyle/>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4000" dirty="0" err="1">
                <a:solidFill>
                  <a:schemeClr val="bg1"/>
                </a:solidFill>
                <a:latin typeface="方正兰亭粗黑简体" panose="02000000000000000000" charset="-122"/>
                <a:ea typeface="方正兰亭粗黑简体" panose="02000000000000000000" charset="-122"/>
              </a:rPr>
              <a:t>旧</a:t>
            </a:r>
            <a:endParaRPr lang="zh-CN" sz="4000" dirty="0" err="1">
              <a:solidFill>
                <a:schemeClr val="bg1"/>
              </a:solidFill>
              <a:latin typeface="方正兰亭粗黑简体" panose="02000000000000000000" charset="-122"/>
              <a:ea typeface="方正兰亭粗黑简体" panose="02000000000000000000" charset="-122"/>
            </a:endParaRPr>
          </a:p>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4000" dirty="0" err="1">
                <a:solidFill>
                  <a:schemeClr val="bg1"/>
                </a:solidFill>
                <a:latin typeface="方正兰亭粗黑简体" panose="02000000000000000000" charset="-122"/>
                <a:ea typeface="方正兰亭粗黑简体" panose="02000000000000000000" charset="-122"/>
              </a:rPr>
              <a:t>体验</a:t>
            </a:r>
            <a:endParaRPr sz="4000" dirty="0" err="1">
              <a:solidFill>
                <a:schemeClr val="bg1"/>
              </a:solidFill>
              <a:latin typeface="方正兰亭粗黑简体" panose="02000000000000000000" charset="-122"/>
              <a:ea typeface="方正兰亭粗黑简体" panose="02000000000000000000" charset="-122"/>
            </a:endParaRPr>
          </a:p>
        </p:txBody>
      </p:sp>
      <p:grpSp>
        <p:nvGrpSpPr>
          <p:cNvPr id="55" name="组合 54"/>
          <p:cNvGrpSpPr/>
          <p:nvPr/>
        </p:nvGrpSpPr>
        <p:grpSpPr>
          <a:xfrm>
            <a:off x="4766945" y="3285596"/>
            <a:ext cx="5836391" cy="1420918"/>
            <a:chOff x="7815" y="4541"/>
            <a:chExt cx="7879" cy="1918"/>
          </a:xfrm>
        </p:grpSpPr>
        <p:sp>
          <p:nvSpPr>
            <p:cNvPr id="725" name="软件"/>
            <p:cNvSpPr txBox="1"/>
            <p:nvPr>
              <p:custDataLst>
                <p:tags r:id="rId9"/>
              </p:custDataLst>
            </p:nvPr>
          </p:nvSpPr>
          <p:spPr>
            <a:xfrm>
              <a:off x="7815" y="4541"/>
              <a:ext cx="7879" cy="910"/>
            </a:xfrm>
            <a:prstGeom prst="rect">
              <a:avLst/>
            </a:prstGeom>
            <a:ln w="12700">
              <a:miter lim="400000"/>
            </a:ln>
          </p:spPr>
          <p:txBody>
            <a:bodyPr wrap="square" lIns="60959" tIns="60959" rIns="60959" bIns="60959" anchor="ctr">
              <a:spAutoFit/>
            </a:bodyPr>
            <a:lstStyle>
              <a:lvl1pPr defTabSz="82550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3600" b="0" dirty="0" err="1">
                  <a:solidFill>
                    <a:schemeClr val="bg1"/>
                  </a:solidFill>
                  <a:latin typeface="方正兰亭黑简体" panose="02000000000000000000" charset="-122"/>
                  <a:ea typeface="方正兰亭黑简体" panose="02000000000000000000" charset="-122"/>
                </a:rPr>
                <a:t>软件</a:t>
              </a:r>
              <a:r>
                <a:rPr lang="en-US" sz="3600" b="0" dirty="0" err="1">
                  <a:solidFill>
                    <a:schemeClr val="bg1"/>
                  </a:solidFill>
                  <a:latin typeface="方正兰亭黑简体" panose="02000000000000000000" charset="-122"/>
                  <a:ea typeface="方正兰亭黑简体" panose="02000000000000000000" charset="-122"/>
                  <a:sym typeface="+mn-ea"/>
                </a:rPr>
                <a:t>             </a:t>
              </a:r>
              <a:r>
                <a:rPr lang="en-US" sz="3600" b="0" dirty="0" err="1">
                  <a:solidFill>
                    <a:schemeClr val="bg1"/>
                  </a:solidFill>
                  <a:latin typeface="方正兰亭黑简体" panose="02000000000000000000" charset="-122"/>
                  <a:ea typeface="方正兰亭黑简体" panose="02000000000000000000" charset="-122"/>
                </a:rPr>
                <a:t>+             </a:t>
              </a:r>
              <a:r>
                <a:rPr lang="zh-CN" altLang="en-US" sz="3600" b="0" dirty="0" err="1">
                  <a:solidFill>
                    <a:schemeClr val="bg1"/>
                  </a:solidFill>
                  <a:latin typeface="方正兰亭黑简体" panose="02000000000000000000" charset="-122"/>
                  <a:ea typeface="方正兰亭黑简体" panose="02000000000000000000" charset="-122"/>
                </a:rPr>
                <a:t>实施</a:t>
              </a:r>
              <a:endParaRPr lang="zh-CN" altLang="en-US" sz="3600" b="0" dirty="0" err="1">
                <a:solidFill>
                  <a:schemeClr val="bg1"/>
                </a:solidFill>
                <a:latin typeface="方正兰亭黑简体" panose="02000000000000000000" charset="-122"/>
                <a:ea typeface="方正兰亭黑简体" panose="02000000000000000000" charset="-122"/>
              </a:endParaRPr>
            </a:p>
          </p:txBody>
        </p:sp>
        <p:sp>
          <p:nvSpPr>
            <p:cNvPr id="727" name="文本框 129"/>
            <p:cNvSpPr txBox="1"/>
            <p:nvPr>
              <p:custDataLst>
                <p:tags r:id="rId10"/>
              </p:custDataLst>
            </p:nvPr>
          </p:nvSpPr>
          <p:spPr>
            <a:xfrm>
              <a:off x="7815" y="5624"/>
              <a:ext cx="7879" cy="835"/>
            </a:xfrm>
            <a:prstGeom prst="rect">
              <a:avLst/>
            </a:prstGeom>
            <a:ln w="12700">
              <a:miter lim="400000"/>
            </a:ln>
          </p:spPr>
          <p:txBody>
            <a:bodyPr wrap="square" lIns="60959" tIns="60959" rIns="60959" bIns="60959">
              <a:noAutofit/>
            </a:bodyPr>
            <a:lstStyle>
              <a:lvl1pPr defTabSz="825500">
                <a:defRPr sz="2600">
                  <a:solidFill>
                    <a:srgbClr val="58629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3600" dirty="0" err="1">
                  <a:solidFill>
                    <a:schemeClr val="bg1"/>
                  </a:solidFill>
                  <a:latin typeface="方正兰亭黑简体" panose="02000000000000000000" charset="-122"/>
                  <a:ea typeface="方正兰亭黑简体" panose="02000000000000000000" charset="-122"/>
                </a:rPr>
                <a:t>流程制度线上化，规范报销</a:t>
              </a:r>
              <a:endParaRPr sz="3600" dirty="0" err="1">
                <a:solidFill>
                  <a:schemeClr val="bg1"/>
                </a:solidFill>
                <a:latin typeface="方正兰亭黑简体" panose="02000000000000000000" charset="-122"/>
                <a:ea typeface="方正兰亭黑简体" panose="02000000000000000000" charset="-122"/>
              </a:endParaRPr>
            </a:p>
          </p:txBody>
        </p:sp>
      </p:grpSp>
      <p:grpSp>
        <p:nvGrpSpPr>
          <p:cNvPr id="67" name="组合 66"/>
          <p:cNvGrpSpPr/>
          <p:nvPr/>
        </p:nvGrpSpPr>
        <p:grpSpPr>
          <a:xfrm>
            <a:off x="13042265" y="3660140"/>
            <a:ext cx="480060" cy="631190"/>
            <a:chOff x="19108" y="5794"/>
            <a:chExt cx="756" cy="994"/>
          </a:xfrm>
        </p:grpSpPr>
        <p:sp>
          <p:nvSpPr>
            <p:cNvPr id="62" name="右箭头 227"/>
            <p:cNvSpPr/>
            <p:nvPr>
              <p:custDataLst>
                <p:tags r:id="rId11"/>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65" name="右箭头 227"/>
            <p:cNvSpPr/>
            <p:nvPr>
              <p:custDataLst>
                <p:tags r:id="rId12"/>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sp>
        <p:nvSpPr>
          <p:cNvPr id="797" name="圆角矩形"/>
          <p:cNvSpPr/>
          <p:nvPr>
            <p:custDataLst>
              <p:tags r:id="rId13"/>
            </p:custDataLst>
          </p:nvPr>
        </p:nvSpPr>
        <p:spPr>
          <a:xfrm>
            <a:off x="13614400"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00" name="圆角矩形"/>
          <p:cNvSpPr/>
          <p:nvPr>
            <p:custDataLst>
              <p:tags r:id="rId14"/>
            </p:custDataLst>
          </p:nvPr>
        </p:nvSpPr>
        <p:spPr>
          <a:xfrm>
            <a:off x="15009495"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03" name="圆角矩形"/>
          <p:cNvSpPr/>
          <p:nvPr>
            <p:custDataLst>
              <p:tags r:id="rId15"/>
            </p:custDataLst>
          </p:nvPr>
        </p:nvSpPr>
        <p:spPr>
          <a:xfrm>
            <a:off x="16404590"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06" name="圆角矩形"/>
          <p:cNvSpPr/>
          <p:nvPr>
            <p:custDataLst>
              <p:tags r:id="rId16"/>
            </p:custDataLst>
          </p:nvPr>
        </p:nvSpPr>
        <p:spPr>
          <a:xfrm>
            <a:off x="17799685"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09" name="圆角矩形"/>
          <p:cNvSpPr/>
          <p:nvPr>
            <p:custDataLst>
              <p:tags r:id="rId17"/>
            </p:custDataLst>
          </p:nvPr>
        </p:nvSpPr>
        <p:spPr>
          <a:xfrm>
            <a:off x="19194780"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12" name="圆角矩形"/>
          <p:cNvSpPr/>
          <p:nvPr>
            <p:custDataLst>
              <p:tags r:id="rId18"/>
            </p:custDataLst>
          </p:nvPr>
        </p:nvSpPr>
        <p:spPr>
          <a:xfrm>
            <a:off x="20589875"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15" name="圆角矩形"/>
          <p:cNvSpPr/>
          <p:nvPr>
            <p:custDataLst>
              <p:tags r:id="rId19"/>
            </p:custDataLst>
          </p:nvPr>
        </p:nvSpPr>
        <p:spPr>
          <a:xfrm>
            <a:off x="21984335"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794" name="圆角矩形"/>
          <p:cNvSpPr/>
          <p:nvPr>
            <p:custDataLst>
              <p:tags r:id="rId20"/>
            </p:custDataLst>
          </p:nvPr>
        </p:nvSpPr>
        <p:spPr>
          <a:xfrm>
            <a:off x="12219305" y="2793365"/>
            <a:ext cx="766445" cy="2364740"/>
          </a:xfrm>
          <a:prstGeom prst="roundRect">
            <a:avLst>
              <a:gd name="adj" fmla="val 50000"/>
            </a:avLst>
          </a:prstGeom>
          <a:gradFill>
            <a:gsLst>
              <a:gs pos="0">
                <a:srgbClr val="00ACEE">
                  <a:alpha val="7000"/>
                </a:srgbClr>
              </a:gs>
              <a:gs pos="100000">
                <a:srgbClr val="0055CE"/>
              </a:gs>
            </a:gsLst>
            <a:lin ang="9000000" scaled="0"/>
          </a:gradFill>
          <a:ln>
            <a:solidFill>
              <a:srgbClr val="009CE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prstClr val="white"/>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793" name="文本框 170"/>
          <p:cNvSpPr txBox="1"/>
          <p:nvPr>
            <p:custDataLst>
              <p:tags r:id="rId21"/>
            </p:custDataLst>
          </p:nvPr>
        </p:nvSpPr>
        <p:spPr>
          <a:xfrm>
            <a:off x="12272010" y="3415030"/>
            <a:ext cx="636905" cy="1122045"/>
          </a:xfrm>
          <a:prstGeom prst="rect">
            <a:avLst/>
          </a:prstGeom>
          <a:noFill/>
          <a:ln w="12700" cap="flat">
            <a:noFill/>
            <a:miter lim="400000"/>
          </a:ln>
          <a:effectLst/>
        </p:spPr>
        <p:txBody>
          <a:bodyPr wrap="square" lIns="60959" tIns="60959" rIns="60959" bIns="60959" numCol="1" anchor="ctr">
            <a:noAutofit/>
          </a:bodyPr>
          <a:lstStyle/>
          <a:p>
            <a:pPr algn="ctr"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800">
                <a:solidFill>
                  <a:schemeClr val="bg1"/>
                </a:solidFill>
                <a:latin typeface="方正兰亭黑简体" panose="02000000000000000000" charset="-122"/>
                <a:ea typeface="方正兰亭黑简体" panose="02000000000000000000" charset="-122"/>
              </a:rPr>
              <a:t>垫</a:t>
            </a:r>
            <a:endParaRPr sz="2800">
              <a:solidFill>
                <a:schemeClr val="bg1"/>
              </a:solidFill>
              <a:latin typeface="方正兰亭黑简体" panose="02000000000000000000" charset="-122"/>
              <a:ea typeface="方正兰亭黑简体" panose="02000000000000000000" charset="-122"/>
            </a:endParaRPr>
          </a:p>
          <a:p>
            <a:pPr algn="ctr"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800">
                <a:solidFill>
                  <a:schemeClr val="bg1"/>
                </a:solidFill>
                <a:latin typeface="方正兰亭黑简体" panose="02000000000000000000" charset="-122"/>
                <a:ea typeface="方正兰亭黑简体" panose="02000000000000000000" charset="-122"/>
              </a:rPr>
              <a:t>付</a:t>
            </a:r>
            <a:endParaRPr sz="2800">
              <a:solidFill>
                <a:schemeClr val="bg1"/>
              </a:solidFill>
              <a:latin typeface="方正兰亭黑简体" panose="02000000000000000000" charset="-122"/>
              <a:ea typeface="方正兰亭黑简体" panose="02000000000000000000" charset="-122"/>
            </a:endParaRPr>
          </a:p>
        </p:txBody>
      </p:sp>
      <p:sp>
        <p:nvSpPr>
          <p:cNvPr id="796" name="文本框 170"/>
          <p:cNvSpPr txBox="1"/>
          <p:nvPr>
            <p:custDataLst>
              <p:tags r:id="rId22"/>
            </p:custDataLst>
          </p:nvPr>
        </p:nvSpPr>
        <p:spPr>
          <a:xfrm>
            <a:off x="13665835"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开</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票</a:t>
            </a:r>
            <a:endParaRPr sz="2800">
              <a:solidFill>
                <a:schemeClr val="bg1"/>
              </a:solidFill>
              <a:latin typeface="方正兰亭黑简体" panose="02000000000000000000" charset="-122"/>
              <a:ea typeface="方正兰亭黑简体" panose="02000000000000000000" charset="-122"/>
            </a:endParaRPr>
          </a:p>
        </p:txBody>
      </p:sp>
      <p:sp>
        <p:nvSpPr>
          <p:cNvPr id="799" name="文本框 170"/>
          <p:cNvSpPr txBox="1"/>
          <p:nvPr>
            <p:custDataLst>
              <p:tags r:id="rId23"/>
            </p:custDataLst>
          </p:nvPr>
        </p:nvSpPr>
        <p:spPr>
          <a:xfrm>
            <a:off x="15060930"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提</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单</a:t>
            </a:r>
            <a:endParaRPr sz="2800">
              <a:solidFill>
                <a:schemeClr val="bg1"/>
              </a:solidFill>
              <a:latin typeface="方正兰亭黑简体" panose="02000000000000000000" charset="-122"/>
              <a:ea typeface="方正兰亭黑简体" panose="02000000000000000000" charset="-122"/>
            </a:endParaRPr>
          </a:p>
        </p:txBody>
      </p:sp>
      <p:sp>
        <p:nvSpPr>
          <p:cNvPr id="802" name="文本框 170"/>
          <p:cNvSpPr txBox="1"/>
          <p:nvPr>
            <p:custDataLst>
              <p:tags r:id="rId24"/>
            </p:custDataLst>
          </p:nvPr>
        </p:nvSpPr>
        <p:spPr>
          <a:xfrm>
            <a:off x="16456025"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审</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批</a:t>
            </a:r>
            <a:endParaRPr sz="2800">
              <a:solidFill>
                <a:schemeClr val="bg1"/>
              </a:solidFill>
              <a:latin typeface="方正兰亭黑简体" panose="02000000000000000000" charset="-122"/>
              <a:ea typeface="方正兰亭黑简体" panose="02000000000000000000" charset="-122"/>
            </a:endParaRPr>
          </a:p>
        </p:txBody>
      </p:sp>
      <p:sp>
        <p:nvSpPr>
          <p:cNvPr id="805" name="文本框 170"/>
          <p:cNvSpPr txBox="1"/>
          <p:nvPr>
            <p:custDataLst>
              <p:tags r:id="rId25"/>
            </p:custDataLst>
          </p:nvPr>
        </p:nvSpPr>
        <p:spPr>
          <a:xfrm>
            <a:off x="17851120"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贴</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票</a:t>
            </a:r>
            <a:endParaRPr sz="2800">
              <a:solidFill>
                <a:schemeClr val="bg1"/>
              </a:solidFill>
              <a:latin typeface="方正兰亭黑简体" panose="02000000000000000000" charset="-122"/>
              <a:ea typeface="方正兰亭黑简体" panose="02000000000000000000" charset="-122"/>
            </a:endParaRPr>
          </a:p>
        </p:txBody>
      </p:sp>
      <p:sp>
        <p:nvSpPr>
          <p:cNvPr id="808" name="文本框 170"/>
          <p:cNvSpPr txBox="1"/>
          <p:nvPr>
            <p:custDataLst>
              <p:tags r:id="rId26"/>
            </p:custDataLst>
          </p:nvPr>
        </p:nvSpPr>
        <p:spPr>
          <a:xfrm>
            <a:off x="19246215"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送</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单</a:t>
            </a:r>
            <a:endParaRPr sz="2800">
              <a:solidFill>
                <a:schemeClr val="bg1"/>
              </a:solidFill>
              <a:latin typeface="方正兰亭黑简体" panose="02000000000000000000" charset="-122"/>
              <a:ea typeface="方正兰亭黑简体" panose="02000000000000000000" charset="-122"/>
            </a:endParaRPr>
          </a:p>
        </p:txBody>
      </p:sp>
      <p:sp>
        <p:nvSpPr>
          <p:cNvPr id="811" name="文本框 170"/>
          <p:cNvSpPr txBox="1"/>
          <p:nvPr>
            <p:custDataLst>
              <p:tags r:id="rId27"/>
            </p:custDataLst>
          </p:nvPr>
        </p:nvSpPr>
        <p:spPr>
          <a:xfrm>
            <a:off x="20641310"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审</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单</a:t>
            </a:r>
            <a:endParaRPr sz="2800">
              <a:solidFill>
                <a:schemeClr val="bg1"/>
              </a:solidFill>
              <a:latin typeface="方正兰亭黑简体" panose="02000000000000000000" charset="-122"/>
              <a:ea typeface="方正兰亭黑简体" panose="02000000000000000000" charset="-122"/>
            </a:endParaRPr>
          </a:p>
        </p:txBody>
      </p:sp>
      <p:sp>
        <p:nvSpPr>
          <p:cNvPr id="814" name="文本框 170"/>
          <p:cNvSpPr txBox="1"/>
          <p:nvPr>
            <p:custDataLst>
              <p:tags r:id="rId28"/>
            </p:custDataLst>
          </p:nvPr>
        </p:nvSpPr>
        <p:spPr>
          <a:xfrm>
            <a:off x="22036405" y="341820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a:solidFill>
                  <a:schemeClr val="bg1"/>
                </a:solidFill>
                <a:latin typeface="方正兰亭黑简体" panose="02000000000000000000" charset="-122"/>
                <a:ea typeface="方正兰亭黑简体" panose="02000000000000000000" charset="-122"/>
              </a:rPr>
              <a:t>支</a:t>
            </a:r>
            <a:endParaRPr sz="2800">
              <a:solidFill>
                <a:schemeClr val="bg1"/>
              </a:solidFill>
              <a:latin typeface="方正兰亭黑简体" panose="02000000000000000000" charset="-122"/>
              <a:ea typeface="方正兰亭黑简体" panose="02000000000000000000" charset="-122"/>
            </a:endParaRPr>
          </a:p>
          <a:p>
            <a:pPr algn="ctr"/>
            <a:r>
              <a:rPr sz="2800">
                <a:solidFill>
                  <a:schemeClr val="bg1"/>
                </a:solidFill>
                <a:latin typeface="方正兰亭黑简体" panose="02000000000000000000" charset="-122"/>
                <a:ea typeface="方正兰亭黑简体" panose="02000000000000000000" charset="-122"/>
              </a:rPr>
              <a:t>付</a:t>
            </a:r>
            <a:endParaRPr sz="2800">
              <a:solidFill>
                <a:schemeClr val="bg1"/>
              </a:solidFill>
              <a:latin typeface="方正兰亭黑简体" panose="02000000000000000000" charset="-122"/>
              <a:ea typeface="方正兰亭黑简体" panose="02000000000000000000" charset="-122"/>
            </a:endParaRPr>
          </a:p>
        </p:txBody>
      </p:sp>
      <p:grpSp>
        <p:nvGrpSpPr>
          <p:cNvPr id="69" name="组合 68"/>
          <p:cNvGrpSpPr/>
          <p:nvPr/>
        </p:nvGrpSpPr>
        <p:grpSpPr>
          <a:xfrm>
            <a:off x="14435455" y="3660140"/>
            <a:ext cx="480060" cy="631190"/>
            <a:chOff x="19108" y="5794"/>
            <a:chExt cx="756" cy="994"/>
          </a:xfrm>
        </p:grpSpPr>
        <p:sp>
          <p:nvSpPr>
            <p:cNvPr id="70" name="右箭头 227"/>
            <p:cNvSpPr/>
            <p:nvPr>
              <p:custDataLst>
                <p:tags r:id="rId29"/>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72" name="右箭头 227"/>
            <p:cNvSpPr/>
            <p:nvPr>
              <p:custDataLst>
                <p:tags r:id="rId30"/>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73" name="组合 72"/>
          <p:cNvGrpSpPr/>
          <p:nvPr/>
        </p:nvGrpSpPr>
        <p:grpSpPr>
          <a:xfrm>
            <a:off x="15828645" y="3660140"/>
            <a:ext cx="480060" cy="631190"/>
            <a:chOff x="19108" y="5794"/>
            <a:chExt cx="756" cy="994"/>
          </a:xfrm>
        </p:grpSpPr>
        <p:sp>
          <p:nvSpPr>
            <p:cNvPr id="74" name="右箭头 227"/>
            <p:cNvSpPr/>
            <p:nvPr>
              <p:custDataLst>
                <p:tags r:id="rId31"/>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75" name="右箭头 227"/>
            <p:cNvSpPr/>
            <p:nvPr>
              <p:custDataLst>
                <p:tags r:id="rId32"/>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76" name="组合 75"/>
          <p:cNvGrpSpPr/>
          <p:nvPr/>
        </p:nvGrpSpPr>
        <p:grpSpPr>
          <a:xfrm>
            <a:off x="17221835" y="3660140"/>
            <a:ext cx="480060" cy="631190"/>
            <a:chOff x="19108" y="5794"/>
            <a:chExt cx="756" cy="994"/>
          </a:xfrm>
        </p:grpSpPr>
        <p:sp>
          <p:nvSpPr>
            <p:cNvPr id="78" name="右箭头 227"/>
            <p:cNvSpPr/>
            <p:nvPr>
              <p:custDataLst>
                <p:tags r:id="rId33"/>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79" name="右箭头 227"/>
            <p:cNvSpPr/>
            <p:nvPr>
              <p:custDataLst>
                <p:tags r:id="rId34"/>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80" name="组合 79"/>
          <p:cNvGrpSpPr/>
          <p:nvPr/>
        </p:nvGrpSpPr>
        <p:grpSpPr>
          <a:xfrm>
            <a:off x="18615025" y="3660140"/>
            <a:ext cx="480060" cy="631190"/>
            <a:chOff x="19108" y="5794"/>
            <a:chExt cx="756" cy="994"/>
          </a:xfrm>
        </p:grpSpPr>
        <p:sp>
          <p:nvSpPr>
            <p:cNvPr id="81" name="右箭头 227"/>
            <p:cNvSpPr/>
            <p:nvPr>
              <p:custDataLst>
                <p:tags r:id="rId35"/>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82" name="右箭头 227"/>
            <p:cNvSpPr/>
            <p:nvPr>
              <p:custDataLst>
                <p:tags r:id="rId36"/>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93" name="组合 92"/>
          <p:cNvGrpSpPr/>
          <p:nvPr/>
        </p:nvGrpSpPr>
        <p:grpSpPr>
          <a:xfrm>
            <a:off x="20008215" y="3660140"/>
            <a:ext cx="480060" cy="631190"/>
            <a:chOff x="19108" y="5794"/>
            <a:chExt cx="756" cy="994"/>
          </a:xfrm>
        </p:grpSpPr>
        <p:sp>
          <p:nvSpPr>
            <p:cNvPr id="95" name="右箭头 227"/>
            <p:cNvSpPr/>
            <p:nvPr>
              <p:custDataLst>
                <p:tags r:id="rId37"/>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96" name="右箭头 227"/>
            <p:cNvSpPr/>
            <p:nvPr>
              <p:custDataLst>
                <p:tags r:id="rId38"/>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97" name="组合 96"/>
          <p:cNvGrpSpPr/>
          <p:nvPr/>
        </p:nvGrpSpPr>
        <p:grpSpPr>
          <a:xfrm>
            <a:off x="21401405" y="3660140"/>
            <a:ext cx="480060" cy="631190"/>
            <a:chOff x="19108" y="5794"/>
            <a:chExt cx="756" cy="994"/>
          </a:xfrm>
        </p:grpSpPr>
        <p:sp>
          <p:nvSpPr>
            <p:cNvPr id="98" name="右箭头 227"/>
            <p:cNvSpPr/>
            <p:nvPr>
              <p:custDataLst>
                <p:tags r:id="rId39"/>
              </p:custDataLst>
            </p:nvPr>
          </p:nvSpPr>
          <p:spPr>
            <a:xfrm>
              <a:off x="19108"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sp>
          <p:nvSpPr>
            <p:cNvPr id="99" name="右箭头 227"/>
            <p:cNvSpPr/>
            <p:nvPr>
              <p:custDataLst>
                <p:tags r:id="rId40"/>
              </p:custDataLst>
            </p:nvPr>
          </p:nvSpPr>
          <p:spPr>
            <a:xfrm>
              <a:off x="19274" y="5794"/>
              <a:ext cx="591" cy="994"/>
            </a:xfrm>
            <a:prstGeom prst="rightArrow">
              <a:avLst>
                <a:gd name="adj1" fmla="val 100000"/>
                <a:gd name="adj2" fmla="val 75442"/>
              </a:avLst>
            </a:prstGeom>
            <a:gradFill>
              <a:gsLst>
                <a:gs pos="79000">
                  <a:srgbClr val="F9FAFC">
                    <a:alpha val="0"/>
                  </a:srgbClr>
                </a:gs>
                <a:gs pos="1000">
                  <a:srgbClr val="00B0F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sp>
        <p:nvSpPr>
          <p:cNvPr id="104" name="体…"/>
          <p:cNvSpPr txBox="1"/>
          <p:nvPr>
            <p:custDataLst>
              <p:tags r:id="rId41"/>
            </p:custDataLst>
          </p:nvPr>
        </p:nvSpPr>
        <p:spPr>
          <a:xfrm>
            <a:off x="1414463" y="6867525"/>
            <a:ext cx="2380615" cy="1638300"/>
          </a:xfrm>
          <a:prstGeom prst="rect">
            <a:avLst/>
          </a:prstGeom>
          <a:ln w="12700">
            <a:miter lim="400000"/>
          </a:ln>
        </p:spPr>
        <p:txBody>
          <a:bodyPr wrap="square" lIns="46596" tIns="46596" rIns="46596" bIns="46596" anchor="ctr">
            <a:noAutofit/>
          </a:bodyPr>
          <a:lstStyle/>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4000" dirty="0" err="1">
                <a:solidFill>
                  <a:schemeClr val="bg1"/>
                </a:solidFill>
                <a:latin typeface="方正兰亭粗黑简体" panose="02000000000000000000" charset="-122"/>
                <a:ea typeface="方正兰亭粗黑简体" panose="02000000000000000000" charset="-122"/>
              </a:rPr>
              <a:t>新</a:t>
            </a:r>
            <a:endParaRPr lang="zh-CN" sz="4000" dirty="0" err="1">
              <a:solidFill>
                <a:schemeClr val="bg1"/>
              </a:solidFill>
              <a:latin typeface="方正兰亭粗黑简体" panose="02000000000000000000" charset="-122"/>
              <a:ea typeface="方正兰亭粗黑简体" panose="02000000000000000000" charset="-122"/>
            </a:endParaRPr>
          </a:p>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4000" dirty="0" err="1">
                <a:solidFill>
                  <a:schemeClr val="bg1"/>
                </a:solidFill>
                <a:latin typeface="方正兰亭粗黑简体" panose="02000000000000000000" charset="-122"/>
                <a:ea typeface="方正兰亭粗黑简体" panose="02000000000000000000" charset="-122"/>
              </a:rPr>
              <a:t>个人垫付</a:t>
            </a:r>
            <a:endParaRPr lang="zh-CN" sz="4000" dirty="0" err="1">
              <a:solidFill>
                <a:schemeClr val="bg1"/>
              </a:solidFill>
              <a:latin typeface="方正兰亭粗黑简体" panose="02000000000000000000" charset="-122"/>
              <a:ea typeface="方正兰亭粗黑简体" panose="02000000000000000000" charset="-122"/>
            </a:endParaRPr>
          </a:p>
        </p:txBody>
      </p:sp>
      <p:grpSp>
        <p:nvGrpSpPr>
          <p:cNvPr id="172" name="组合 171"/>
          <p:cNvGrpSpPr/>
          <p:nvPr/>
        </p:nvGrpSpPr>
        <p:grpSpPr>
          <a:xfrm>
            <a:off x="13423265" y="7371080"/>
            <a:ext cx="480060" cy="631190"/>
            <a:chOff x="21138" y="11608"/>
            <a:chExt cx="756" cy="994"/>
          </a:xfrm>
        </p:grpSpPr>
        <p:sp>
          <p:nvSpPr>
            <p:cNvPr id="110" name="右箭头 227"/>
            <p:cNvSpPr/>
            <p:nvPr>
              <p:custDataLst>
                <p:tags r:id="rId42"/>
              </p:custDataLst>
            </p:nvPr>
          </p:nvSpPr>
          <p:spPr>
            <a:xfrm>
              <a:off x="21138"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lvl="0" algn="r" defTabSz="636270">
                <a:buClrTx/>
                <a:buSzTx/>
                <a:buFontTx/>
              </a:pPr>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sym typeface="+mn-ea"/>
              </a:endParaRPr>
            </a:p>
          </p:txBody>
        </p:sp>
        <p:sp>
          <p:nvSpPr>
            <p:cNvPr id="111" name="右箭头 227"/>
            <p:cNvSpPr/>
            <p:nvPr>
              <p:custDataLst>
                <p:tags r:id="rId43"/>
              </p:custDataLst>
            </p:nvPr>
          </p:nvSpPr>
          <p:spPr>
            <a:xfrm>
              <a:off x="21304"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sp>
        <p:nvSpPr>
          <p:cNvPr id="119" name="圆角矩形"/>
          <p:cNvSpPr/>
          <p:nvPr>
            <p:custDataLst>
              <p:tags r:id="rId44"/>
            </p:custDataLst>
          </p:nvPr>
        </p:nvSpPr>
        <p:spPr>
          <a:xfrm>
            <a:off x="12219305" y="6504305"/>
            <a:ext cx="766445" cy="2364740"/>
          </a:xfrm>
          <a:prstGeom prst="roundRect">
            <a:avLst>
              <a:gd name="adj" fmla="val 50000"/>
            </a:avLst>
          </a:prstGeom>
          <a:gradFill>
            <a:gsLst>
              <a:gs pos="15000">
                <a:srgbClr val="00D6D1">
                  <a:alpha val="28000"/>
                </a:srgbClr>
              </a:gs>
              <a:gs pos="100000">
                <a:srgbClr val="009BAD"/>
              </a:gs>
            </a:gsLst>
            <a:lin ang="900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0" name="文本框 170"/>
          <p:cNvSpPr txBox="1"/>
          <p:nvPr>
            <p:custDataLst>
              <p:tags r:id="rId45"/>
            </p:custDataLst>
          </p:nvPr>
        </p:nvSpPr>
        <p:spPr>
          <a:xfrm>
            <a:off x="12272010" y="7125970"/>
            <a:ext cx="636905" cy="1122045"/>
          </a:xfrm>
          <a:prstGeom prst="rect">
            <a:avLst/>
          </a:prstGeom>
          <a:noFill/>
          <a:ln w="12700" cap="flat">
            <a:noFill/>
            <a:miter lim="400000"/>
          </a:ln>
          <a:effectLst/>
        </p:spPr>
        <p:txBody>
          <a:bodyPr wrap="square" lIns="60959" tIns="60959" rIns="60959" bIns="60959" numCol="1" anchor="ctr">
            <a:noAutofit/>
          </a:bodyPr>
          <a:lstStyle/>
          <a:p>
            <a:pPr algn="ctr"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800">
                <a:solidFill>
                  <a:schemeClr val="bg1"/>
                </a:solidFill>
                <a:latin typeface="方正兰亭黑简体" panose="02000000000000000000" charset="-122"/>
                <a:ea typeface="方正兰亭黑简体" panose="02000000000000000000" charset="-122"/>
              </a:rPr>
              <a:t>垫</a:t>
            </a:r>
            <a:endParaRPr sz="2800">
              <a:solidFill>
                <a:schemeClr val="bg1"/>
              </a:solidFill>
              <a:latin typeface="方正兰亭黑简体" panose="02000000000000000000" charset="-122"/>
              <a:ea typeface="方正兰亭黑简体" panose="02000000000000000000" charset="-122"/>
            </a:endParaRPr>
          </a:p>
          <a:p>
            <a:pPr algn="ctr"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800">
                <a:solidFill>
                  <a:schemeClr val="bg1"/>
                </a:solidFill>
                <a:latin typeface="方正兰亭黑简体" panose="02000000000000000000" charset="-122"/>
                <a:ea typeface="方正兰亭黑简体" panose="02000000000000000000" charset="-122"/>
              </a:rPr>
              <a:t>付</a:t>
            </a:r>
            <a:endParaRPr sz="2800">
              <a:solidFill>
                <a:schemeClr val="bg1"/>
              </a:solidFill>
              <a:latin typeface="方正兰亭黑简体" panose="02000000000000000000" charset="-122"/>
              <a:ea typeface="方正兰亭黑简体" panose="02000000000000000000" charset="-122"/>
            </a:endParaRPr>
          </a:p>
        </p:txBody>
      </p:sp>
      <p:sp>
        <p:nvSpPr>
          <p:cNvPr id="112" name="圆角矩形"/>
          <p:cNvSpPr/>
          <p:nvPr>
            <p:custDataLst>
              <p:tags r:id="rId46"/>
            </p:custDataLst>
          </p:nvPr>
        </p:nvSpPr>
        <p:spPr>
          <a:xfrm>
            <a:off x="14312265" y="6504305"/>
            <a:ext cx="766445" cy="2364740"/>
          </a:xfrm>
          <a:prstGeom prst="roundRect">
            <a:avLst>
              <a:gd name="adj" fmla="val 50000"/>
            </a:avLst>
          </a:prstGeom>
          <a:gradFill>
            <a:gsLst>
              <a:gs pos="15000">
                <a:srgbClr val="00D6D1">
                  <a:alpha val="28000"/>
                </a:srgbClr>
              </a:gs>
              <a:gs pos="100000">
                <a:srgbClr val="009BAD"/>
              </a:gs>
            </a:gsLst>
            <a:lin ang="900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1" name="文本框 170"/>
          <p:cNvSpPr txBox="1"/>
          <p:nvPr>
            <p:custDataLst>
              <p:tags r:id="rId47"/>
            </p:custDataLst>
          </p:nvPr>
        </p:nvSpPr>
        <p:spPr>
          <a:xfrm>
            <a:off x="14363700" y="712914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altLang="en-US" sz="2800">
                <a:solidFill>
                  <a:schemeClr val="bg1"/>
                </a:solidFill>
                <a:latin typeface="方正兰亭黑简体" panose="02000000000000000000" charset="-122"/>
                <a:ea typeface="方正兰亭黑简体" panose="02000000000000000000" charset="-122"/>
              </a:rPr>
              <a:t>生单</a:t>
            </a:r>
            <a:endParaRPr lang="zh-CN" altLang="en-US" sz="2800">
              <a:solidFill>
                <a:schemeClr val="bg1"/>
              </a:solidFill>
              <a:latin typeface="方正兰亭黑简体" panose="02000000000000000000" charset="-122"/>
              <a:ea typeface="方正兰亭黑简体" panose="02000000000000000000" charset="-122"/>
            </a:endParaRPr>
          </a:p>
        </p:txBody>
      </p:sp>
      <p:sp>
        <p:nvSpPr>
          <p:cNvPr id="113" name="圆角矩形"/>
          <p:cNvSpPr/>
          <p:nvPr>
            <p:custDataLst>
              <p:tags r:id="rId48"/>
            </p:custDataLst>
          </p:nvPr>
        </p:nvSpPr>
        <p:spPr>
          <a:xfrm>
            <a:off x="16405225" y="6504305"/>
            <a:ext cx="766445" cy="2364740"/>
          </a:xfrm>
          <a:prstGeom prst="roundRect">
            <a:avLst>
              <a:gd name="adj" fmla="val 50000"/>
            </a:avLst>
          </a:prstGeom>
          <a:gradFill>
            <a:gsLst>
              <a:gs pos="15000">
                <a:srgbClr val="00D6D1">
                  <a:alpha val="28000"/>
                </a:srgbClr>
              </a:gs>
              <a:gs pos="100000">
                <a:srgbClr val="009BAD"/>
              </a:gs>
            </a:gsLst>
            <a:lin ang="900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2" name="文本框 170"/>
          <p:cNvSpPr txBox="1"/>
          <p:nvPr>
            <p:custDataLst>
              <p:tags r:id="rId49"/>
            </p:custDataLst>
          </p:nvPr>
        </p:nvSpPr>
        <p:spPr>
          <a:xfrm>
            <a:off x="16456660" y="712914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sz="2800">
                <a:solidFill>
                  <a:schemeClr val="bg1"/>
                </a:solidFill>
                <a:latin typeface="方正兰亭黑简体" panose="02000000000000000000" charset="-122"/>
                <a:ea typeface="方正兰亭黑简体" panose="02000000000000000000" charset="-122"/>
              </a:rPr>
              <a:t>审批</a:t>
            </a:r>
            <a:endParaRPr lang="zh-CN" sz="2800">
              <a:solidFill>
                <a:schemeClr val="bg1"/>
              </a:solidFill>
              <a:latin typeface="方正兰亭黑简体" panose="02000000000000000000" charset="-122"/>
              <a:ea typeface="方正兰亭黑简体" panose="02000000000000000000" charset="-122"/>
            </a:endParaRPr>
          </a:p>
        </p:txBody>
      </p:sp>
      <p:sp>
        <p:nvSpPr>
          <p:cNvPr id="114" name="圆角矩形"/>
          <p:cNvSpPr/>
          <p:nvPr>
            <p:custDataLst>
              <p:tags r:id="rId50"/>
            </p:custDataLst>
          </p:nvPr>
        </p:nvSpPr>
        <p:spPr>
          <a:xfrm>
            <a:off x="18498185" y="6504305"/>
            <a:ext cx="766445" cy="2364740"/>
          </a:xfrm>
          <a:prstGeom prst="roundRect">
            <a:avLst>
              <a:gd name="adj" fmla="val 50000"/>
            </a:avLst>
          </a:prstGeom>
          <a:gradFill>
            <a:gsLst>
              <a:gs pos="15000">
                <a:srgbClr val="00D6D1">
                  <a:alpha val="28000"/>
                </a:srgbClr>
              </a:gs>
              <a:gs pos="100000">
                <a:srgbClr val="009BAD"/>
              </a:gs>
            </a:gsLst>
            <a:lin ang="900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3" name="文本框 170"/>
          <p:cNvSpPr txBox="1"/>
          <p:nvPr>
            <p:custDataLst>
              <p:tags r:id="rId51"/>
            </p:custDataLst>
          </p:nvPr>
        </p:nvSpPr>
        <p:spPr>
          <a:xfrm>
            <a:off x="18549620" y="712914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sz="2800">
                <a:solidFill>
                  <a:schemeClr val="bg1"/>
                </a:solidFill>
                <a:latin typeface="方正兰亭黑简体" panose="02000000000000000000" charset="-122"/>
                <a:ea typeface="方正兰亭黑简体" panose="02000000000000000000" charset="-122"/>
              </a:rPr>
              <a:t>支付</a:t>
            </a:r>
            <a:endParaRPr lang="zh-CN" sz="2800">
              <a:solidFill>
                <a:schemeClr val="bg1"/>
              </a:solidFill>
              <a:latin typeface="方正兰亭黑简体" panose="02000000000000000000" charset="-122"/>
              <a:ea typeface="方正兰亭黑简体" panose="02000000000000000000" charset="-122"/>
            </a:endParaRPr>
          </a:p>
        </p:txBody>
      </p:sp>
      <p:sp>
        <p:nvSpPr>
          <p:cNvPr id="115" name="圆角矩形"/>
          <p:cNvSpPr/>
          <p:nvPr>
            <p:custDataLst>
              <p:tags r:id="rId52"/>
            </p:custDataLst>
          </p:nvPr>
        </p:nvSpPr>
        <p:spPr>
          <a:xfrm>
            <a:off x="20591145" y="6504305"/>
            <a:ext cx="766445" cy="2364740"/>
          </a:xfrm>
          <a:prstGeom prst="roundRect">
            <a:avLst>
              <a:gd name="adj" fmla="val 50000"/>
            </a:avLst>
          </a:prstGeom>
          <a:gradFill>
            <a:gsLst>
              <a:gs pos="15000">
                <a:srgbClr val="00D6D1">
                  <a:alpha val="28000"/>
                </a:srgbClr>
              </a:gs>
              <a:gs pos="100000">
                <a:srgbClr val="009BAD"/>
              </a:gs>
            </a:gsLst>
            <a:lin ang="9000000" scaled="0"/>
          </a:gradFill>
          <a:ln>
            <a:solidFill>
              <a:srgbClr val="00DED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24" name="文本框 170"/>
          <p:cNvSpPr txBox="1"/>
          <p:nvPr>
            <p:custDataLst>
              <p:tags r:id="rId53"/>
            </p:custDataLst>
          </p:nvPr>
        </p:nvSpPr>
        <p:spPr>
          <a:xfrm>
            <a:off x="20642580" y="712914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sz="2800">
                <a:solidFill>
                  <a:schemeClr val="bg1"/>
                </a:solidFill>
                <a:latin typeface="方正兰亭黑简体" panose="02000000000000000000" charset="-122"/>
                <a:ea typeface="方正兰亭黑简体" panose="02000000000000000000" charset="-122"/>
              </a:rPr>
              <a:t>开支票</a:t>
            </a:r>
            <a:endParaRPr lang="zh-CN" sz="2800">
              <a:solidFill>
                <a:schemeClr val="bg1"/>
              </a:solidFill>
              <a:latin typeface="方正兰亭黑简体" panose="02000000000000000000" charset="-122"/>
              <a:ea typeface="方正兰亭黑简体" panose="02000000000000000000" charset="-122"/>
            </a:endParaRPr>
          </a:p>
        </p:txBody>
      </p:sp>
      <p:grpSp>
        <p:nvGrpSpPr>
          <p:cNvPr id="147" name="组合 146"/>
          <p:cNvGrpSpPr/>
          <p:nvPr/>
        </p:nvGrpSpPr>
        <p:grpSpPr>
          <a:xfrm>
            <a:off x="4766945" y="6976216"/>
            <a:ext cx="6601589" cy="1420918"/>
            <a:chOff x="7815" y="4541"/>
            <a:chExt cx="8912" cy="1918"/>
          </a:xfrm>
        </p:grpSpPr>
        <p:sp>
          <p:nvSpPr>
            <p:cNvPr id="148" name="软件"/>
            <p:cNvSpPr txBox="1"/>
            <p:nvPr>
              <p:custDataLst>
                <p:tags r:id="rId54"/>
              </p:custDataLst>
            </p:nvPr>
          </p:nvSpPr>
          <p:spPr>
            <a:xfrm>
              <a:off x="7815" y="4541"/>
              <a:ext cx="8911" cy="910"/>
            </a:xfrm>
            <a:prstGeom prst="rect">
              <a:avLst/>
            </a:prstGeom>
            <a:ln w="12700">
              <a:miter lim="400000"/>
            </a:ln>
          </p:spPr>
          <p:txBody>
            <a:bodyPr wrap="square" lIns="60959" tIns="60959" rIns="60959" bIns="60959" anchor="ctr">
              <a:spAutoFit/>
            </a:bodyPr>
            <a:lstStyle>
              <a:lvl1pPr defTabSz="82550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sz="3600" b="0" dirty="0" err="1">
                  <a:solidFill>
                    <a:schemeClr val="bg1"/>
                  </a:solidFill>
                  <a:latin typeface="方正兰亭黑简体" panose="02000000000000000000" charset="-122"/>
                  <a:ea typeface="方正兰亭黑简体" panose="02000000000000000000" charset="-122"/>
                </a:rPr>
                <a:t>服务提供商</a:t>
              </a:r>
              <a:r>
                <a:rPr lang="en-US" sz="3600" b="0" dirty="0" err="1">
                  <a:solidFill>
                    <a:schemeClr val="bg1"/>
                  </a:solidFill>
                  <a:latin typeface="方正兰亭黑简体" panose="02000000000000000000" charset="-122"/>
                  <a:ea typeface="方正兰亭黑简体" panose="02000000000000000000" charset="-122"/>
                  <a:sym typeface="+mn-ea"/>
                </a:rPr>
                <a:t>          </a:t>
              </a:r>
              <a:r>
                <a:rPr lang="en-US" sz="3600" b="0" dirty="0" err="1">
                  <a:solidFill>
                    <a:schemeClr val="bg1"/>
                  </a:solidFill>
                  <a:latin typeface="方正兰亭黑简体" panose="02000000000000000000" charset="-122"/>
                  <a:ea typeface="方正兰亭黑简体" panose="02000000000000000000" charset="-122"/>
                </a:rPr>
                <a:t>+</a:t>
              </a:r>
              <a:r>
                <a:rPr lang="en-US" sz="3600" b="0" dirty="0" err="1">
                  <a:solidFill>
                    <a:schemeClr val="bg1"/>
                  </a:solidFill>
                  <a:latin typeface="方正兰亭黑简体" panose="02000000000000000000" charset="-122"/>
                  <a:ea typeface="方正兰亭黑简体" panose="02000000000000000000" charset="-122"/>
                  <a:sym typeface="+mn-ea"/>
                </a:rPr>
                <a:t>          </a:t>
              </a:r>
              <a:r>
                <a:rPr lang="en-US" sz="3600" b="0" dirty="0" err="1">
                  <a:solidFill>
                    <a:schemeClr val="bg1"/>
                  </a:solidFill>
                  <a:latin typeface="方正兰亭黑简体" panose="02000000000000000000" charset="-122"/>
                  <a:ea typeface="方正兰亭黑简体" panose="02000000000000000000" charset="-122"/>
                </a:rPr>
                <a:t>SaaS</a:t>
              </a:r>
              <a:endParaRPr lang="zh-CN" altLang="en-US" sz="3600" b="0" dirty="0" err="1">
                <a:solidFill>
                  <a:schemeClr val="bg1"/>
                </a:solidFill>
                <a:latin typeface="方正兰亭黑简体" panose="02000000000000000000" charset="-122"/>
                <a:ea typeface="方正兰亭黑简体" panose="02000000000000000000" charset="-122"/>
              </a:endParaRPr>
            </a:p>
          </p:txBody>
        </p:sp>
        <p:sp>
          <p:nvSpPr>
            <p:cNvPr id="149" name="文本框 129"/>
            <p:cNvSpPr txBox="1"/>
            <p:nvPr>
              <p:custDataLst>
                <p:tags r:id="rId55"/>
              </p:custDataLst>
            </p:nvPr>
          </p:nvSpPr>
          <p:spPr>
            <a:xfrm>
              <a:off x="7815" y="5624"/>
              <a:ext cx="8912" cy="835"/>
            </a:xfrm>
            <a:prstGeom prst="rect">
              <a:avLst/>
            </a:prstGeom>
            <a:ln w="12700">
              <a:miter lim="400000"/>
            </a:ln>
          </p:spPr>
          <p:txBody>
            <a:bodyPr wrap="square" lIns="60959" tIns="60959" rIns="60959" bIns="60959">
              <a:noAutofit/>
            </a:bodyPr>
            <a:lstStyle>
              <a:lvl1pPr defTabSz="825500">
                <a:defRPr sz="2600">
                  <a:solidFill>
                    <a:srgbClr val="58629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sz="3600" dirty="0" err="1">
                  <a:solidFill>
                    <a:schemeClr val="bg1"/>
                  </a:solidFill>
                  <a:latin typeface="方正兰亭黑简体" panose="02000000000000000000" charset="-122"/>
                  <a:ea typeface="方正兰亭黑简体" panose="02000000000000000000" charset="-122"/>
                </a:rPr>
                <a:t>连接消费，数据打通，简化报销</a:t>
              </a:r>
              <a:endParaRPr lang="zh-CN" sz="3600" dirty="0" err="1">
                <a:solidFill>
                  <a:schemeClr val="bg1"/>
                </a:solidFill>
                <a:latin typeface="方正兰亭黑简体" panose="02000000000000000000" charset="-122"/>
                <a:ea typeface="方正兰亭黑简体" panose="02000000000000000000" charset="-122"/>
              </a:endParaRPr>
            </a:p>
          </p:txBody>
        </p:sp>
      </p:grpSp>
      <p:sp>
        <p:nvSpPr>
          <p:cNvPr id="155" name="体…"/>
          <p:cNvSpPr txBox="1"/>
          <p:nvPr>
            <p:custDataLst>
              <p:tags r:id="rId56"/>
            </p:custDataLst>
          </p:nvPr>
        </p:nvSpPr>
        <p:spPr>
          <a:xfrm>
            <a:off x="1352868" y="10558145"/>
            <a:ext cx="2541905" cy="1638300"/>
          </a:xfrm>
          <a:prstGeom prst="rect">
            <a:avLst/>
          </a:prstGeom>
          <a:ln w="12700">
            <a:miter lim="400000"/>
          </a:ln>
        </p:spPr>
        <p:txBody>
          <a:bodyPr wrap="square" lIns="46596" tIns="46596" rIns="46596" bIns="46596" anchor="ctr">
            <a:noAutofit/>
          </a:bodyPr>
          <a:lstStyle/>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4000" dirty="0" err="1">
                <a:solidFill>
                  <a:schemeClr val="bg1"/>
                </a:solidFill>
                <a:latin typeface="方正兰亭粗黑简体" panose="02000000000000000000" charset="-122"/>
                <a:ea typeface="方正兰亭粗黑简体" panose="02000000000000000000" charset="-122"/>
              </a:rPr>
              <a:t>新</a:t>
            </a:r>
            <a:endParaRPr lang="zh-CN" sz="4000" dirty="0" err="1">
              <a:solidFill>
                <a:schemeClr val="bg1"/>
              </a:solidFill>
              <a:latin typeface="方正兰亭粗黑简体" panose="02000000000000000000" charset="-122"/>
              <a:ea typeface="方正兰亭粗黑简体" panose="02000000000000000000" charset="-122"/>
            </a:endParaRPr>
          </a:p>
          <a:p>
            <a:pPr algn="ctr" defTabSz="103505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4000" dirty="0" err="1">
                <a:solidFill>
                  <a:schemeClr val="bg1"/>
                </a:solidFill>
                <a:latin typeface="方正兰亭粗黑简体" panose="02000000000000000000" charset="-122"/>
                <a:ea typeface="方正兰亭粗黑简体" panose="02000000000000000000" charset="-122"/>
              </a:rPr>
              <a:t>企业支付</a:t>
            </a:r>
            <a:endParaRPr lang="zh-CN" sz="4000" dirty="0" err="1">
              <a:solidFill>
                <a:schemeClr val="bg1"/>
              </a:solidFill>
              <a:latin typeface="方正兰亭粗黑简体" panose="02000000000000000000" charset="-122"/>
              <a:ea typeface="方正兰亭粗黑简体" panose="02000000000000000000" charset="-122"/>
            </a:endParaRPr>
          </a:p>
        </p:txBody>
      </p:sp>
      <p:grpSp>
        <p:nvGrpSpPr>
          <p:cNvPr id="182" name="组合 181"/>
          <p:cNvGrpSpPr/>
          <p:nvPr/>
        </p:nvGrpSpPr>
        <p:grpSpPr>
          <a:xfrm>
            <a:off x="14455140" y="11061700"/>
            <a:ext cx="480060" cy="631190"/>
            <a:chOff x="22763" y="17420"/>
            <a:chExt cx="756" cy="994"/>
          </a:xfrm>
        </p:grpSpPr>
        <p:sp>
          <p:nvSpPr>
            <p:cNvPr id="157" name="右箭头 227"/>
            <p:cNvSpPr/>
            <p:nvPr>
              <p:custDataLst>
                <p:tags r:id="rId57"/>
              </p:custDataLst>
            </p:nvPr>
          </p:nvSpPr>
          <p:spPr>
            <a:xfrm>
              <a:off x="22763" y="17420"/>
              <a:ext cx="591" cy="994"/>
            </a:xfrm>
            <a:prstGeom prst="rightArrow">
              <a:avLst>
                <a:gd name="adj1" fmla="val 100000"/>
                <a:gd name="adj2" fmla="val 75442"/>
              </a:avLst>
            </a:prstGeom>
            <a:gradFill>
              <a:gsLst>
                <a:gs pos="79000">
                  <a:srgbClr val="F9FAFC">
                    <a:alpha val="0"/>
                  </a:srgbClr>
                </a:gs>
                <a:gs pos="1000">
                  <a:srgbClr val="FFC000"/>
                </a:gs>
              </a:gsLst>
              <a:lin ang="10800000" scaled="0"/>
            </a:gradFill>
            <a:ln w="12700" cap="flat" cmpd="sng" algn="ctr">
              <a:noFill/>
              <a:prstDash val="solid"/>
              <a:miter lim="800000"/>
            </a:ln>
            <a:effectLst/>
          </p:spPr>
          <p:txBody>
            <a:bodyPr wrap="square" rtlCol="0" anchor="ctr">
              <a:noAutofit/>
            </a:bodyPr>
            <a:lstStyle/>
            <a:p>
              <a:pPr lvl="0" algn="r" defTabSz="636270">
                <a:buClrTx/>
                <a:buSzTx/>
                <a:buFontTx/>
              </a:pPr>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sym typeface="+mn-ea"/>
              </a:endParaRPr>
            </a:p>
          </p:txBody>
        </p:sp>
        <p:sp>
          <p:nvSpPr>
            <p:cNvPr id="158" name="右箭头 227"/>
            <p:cNvSpPr/>
            <p:nvPr>
              <p:custDataLst>
                <p:tags r:id="rId58"/>
              </p:custDataLst>
            </p:nvPr>
          </p:nvSpPr>
          <p:spPr>
            <a:xfrm>
              <a:off x="22929" y="17420"/>
              <a:ext cx="591" cy="994"/>
            </a:xfrm>
            <a:prstGeom prst="rightArrow">
              <a:avLst>
                <a:gd name="adj1" fmla="val 100000"/>
                <a:gd name="adj2" fmla="val 75442"/>
              </a:avLst>
            </a:prstGeom>
            <a:gradFill>
              <a:gsLst>
                <a:gs pos="79000">
                  <a:srgbClr val="F9FAFC">
                    <a:alpha val="0"/>
                  </a:srgbClr>
                </a:gs>
                <a:gs pos="1000">
                  <a:srgbClr val="FFC000"/>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sp>
        <p:nvSpPr>
          <p:cNvPr id="160" name="圆角矩形"/>
          <p:cNvSpPr/>
          <p:nvPr>
            <p:custDataLst>
              <p:tags r:id="rId59"/>
            </p:custDataLst>
          </p:nvPr>
        </p:nvSpPr>
        <p:spPr>
          <a:xfrm>
            <a:off x="12346305" y="10194925"/>
            <a:ext cx="766445" cy="2364740"/>
          </a:xfrm>
          <a:prstGeom prst="roundRect">
            <a:avLst>
              <a:gd name="adj" fmla="val 50000"/>
            </a:avLst>
          </a:prstGeom>
          <a:gradFill>
            <a:gsLst>
              <a:gs pos="0">
                <a:srgbClr val="FFA725">
                  <a:alpha val="41000"/>
                </a:srgbClr>
              </a:gs>
              <a:gs pos="100000">
                <a:srgbClr val="CF7447">
                  <a:alpha val="100000"/>
                </a:srgbClr>
              </a:gs>
            </a:gsLst>
            <a:lin ang="9000000" scaled="0"/>
          </a:gradFill>
          <a:ln>
            <a:solidFill>
              <a:srgbClr val="FAC216"/>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61" name="文本框 170"/>
          <p:cNvSpPr txBox="1"/>
          <p:nvPr>
            <p:custDataLst>
              <p:tags r:id="rId60"/>
            </p:custDataLst>
          </p:nvPr>
        </p:nvSpPr>
        <p:spPr>
          <a:xfrm>
            <a:off x="12399010" y="10816590"/>
            <a:ext cx="636905" cy="1122045"/>
          </a:xfrm>
          <a:prstGeom prst="rect">
            <a:avLst/>
          </a:prstGeom>
          <a:noFill/>
          <a:ln w="12700" cap="flat">
            <a:noFill/>
            <a:miter lim="400000"/>
          </a:ln>
          <a:effectLst/>
        </p:spPr>
        <p:txBody>
          <a:bodyPr wrap="square" lIns="60959" tIns="60959" rIns="60959" bIns="60959" numCol="1" anchor="ctr">
            <a:noAutofit/>
          </a:bodyPr>
          <a:lstStyle/>
          <a:p>
            <a:pPr algn="ctr"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2800">
                <a:solidFill>
                  <a:schemeClr val="bg1"/>
                </a:solidFill>
                <a:latin typeface="方正兰亭黑简体" panose="02000000000000000000" charset="-122"/>
                <a:ea typeface="方正兰亭黑简体" panose="02000000000000000000" charset="-122"/>
              </a:rPr>
              <a:t>企业支付</a:t>
            </a:r>
            <a:endParaRPr lang="zh-CN" sz="2800">
              <a:solidFill>
                <a:schemeClr val="bg1"/>
              </a:solidFill>
              <a:latin typeface="方正兰亭黑简体" panose="02000000000000000000" charset="-122"/>
              <a:ea typeface="方正兰亭黑简体" panose="02000000000000000000" charset="-122"/>
            </a:endParaRPr>
          </a:p>
        </p:txBody>
      </p:sp>
      <p:sp>
        <p:nvSpPr>
          <p:cNvPr id="163" name="圆角矩形"/>
          <p:cNvSpPr/>
          <p:nvPr>
            <p:custDataLst>
              <p:tags r:id="rId61"/>
            </p:custDataLst>
          </p:nvPr>
        </p:nvSpPr>
        <p:spPr>
          <a:xfrm>
            <a:off x="16405225" y="10194925"/>
            <a:ext cx="766445" cy="2364740"/>
          </a:xfrm>
          <a:prstGeom prst="roundRect">
            <a:avLst>
              <a:gd name="adj" fmla="val 50000"/>
            </a:avLst>
          </a:prstGeom>
          <a:gradFill>
            <a:gsLst>
              <a:gs pos="0">
                <a:srgbClr val="FFA725">
                  <a:alpha val="41000"/>
                </a:srgbClr>
              </a:gs>
              <a:gs pos="100000">
                <a:srgbClr val="CF7447"/>
              </a:gs>
            </a:gsLst>
            <a:lin ang="9000000" scaled="0"/>
          </a:gradFill>
          <a:ln>
            <a:solidFill>
              <a:srgbClr val="FAC216"/>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34202" tIns="17101" rIns="34202" bIns="17101" numCol="1" spcCol="0" rtlCol="0" fromWordArt="0" anchor="ctr" anchorCtr="0" forceAA="0" compatLnSpc="1">
            <a:noAutofit/>
          </a:bodyPr>
          <a:lstStyle/>
          <a:p>
            <a:pPr lvl="0" algn="ctr">
              <a:buClrTx/>
              <a:buSzTx/>
              <a:buFontTx/>
              <a:defRPr/>
            </a:pPr>
            <a:endParaRPr lang="en-US" altLang="zh-CN" sz="80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164" name="文本框 170"/>
          <p:cNvSpPr txBox="1"/>
          <p:nvPr>
            <p:custDataLst>
              <p:tags r:id="rId62"/>
            </p:custDataLst>
          </p:nvPr>
        </p:nvSpPr>
        <p:spPr>
          <a:xfrm>
            <a:off x="16456660" y="10819765"/>
            <a:ext cx="638810" cy="1115060"/>
          </a:xfrm>
          <a:prstGeom prst="rect">
            <a:avLst/>
          </a:prstGeom>
          <a:noFill/>
          <a:ln w="12700" cap="flat">
            <a:noFill/>
            <a:miter lim="400000"/>
          </a:ln>
          <a:effectLst/>
        </p:spPr>
        <p:txBody>
          <a:bodyPr wrap="square" lIns="60959" tIns="60959" rIns="60959" bIns="60959" numCol="1" anchor="ctr">
            <a:noAutofit/>
          </a:bodyPr>
          <a:lstStyle>
            <a:lvl1pPr algn="l" defTabSz="825500">
              <a:defRPr sz="260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sz="2800">
                <a:solidFill>
                  <a:schemeClr val="bg1"/>
                </a:solidFill>
                <a:latin typeface="方正兰亭黑简体" panose="02000000000000000000" charset="-122"/>
                <a:ea typeface="方正兰亭黑简体" panose="02000000000000000000" charset="-122"/>
              </a:rPr>
              <a:t>统一结算</a:t>
            </a:r>
            <a:endParaRPr lang="zh-CN" sz="2800">
              <a:solidFill>
                <a:schemeClr val="bg1"/>
              </a:solidFill>
              <a:latin typeface="方正兰亭黑简体" panose="02000000000000000000" charset="-122"/>
              <a:ea typeface="方正兰亭黑简体" panose="02000000000000000000" charset="-122"/>
            </a:endParaRPr>
          </a:p>
        </p:txBody>
      </p:sp>
      <p:grpSp>
        <p:nvGrpSpPr>
          <p:cNvPr id="165" name="组合 164"/>
          <p:cNvGrpSpPr/>
          <p:nvPr/>
        </p:nvGrpSpPr>
        <p:grpSpPr>
          <a:xfrm>
            <a:off x="4893945" y="10321156"/>
            <a:ext cx="6601460" cy="2064121"/>
            <a:chOff x="7815" y="4541"/>
            <a:chExt cx="8912" cy="2786"/>
          </a:xfrm>
        </p:grpSpPr>
        <p:sp>
          <p:nvSpPr>
            <p:cNvPr id="166" name="软件"/>
            <p:cNvSpPr txBox="1"/>
            <p:nvPr>
              <p:custDataLst>
                <p:tags r:id="rId63"/>
              </p:custDataLst>
            </p:nvPr>
          </p:nvSpPr>
          <p:spPr>
            <a:xfrm>
              <a:off x="7815" y="4541"/>
              <a:ext cx="8911" cy="910"/>
            </a:xfrm>
            <a:prstGeom prst="rect">
              <a:avLst/>
            </a:prstGeom>
            <a:ln w="12700">
              <a:miter lim="400000"/>
            </a:ln>
          </p:spPr>
          <p:txBody>
            <a:bodyPr wrap="square" lIns="60959" tIns="60959" rIns="60959" bIns="60959" anchor="ctr">
              <a:spAutoFit/>
            </a:bodyPr>
            <a:lstStyle>
              <a:lvl1pPr defTabSz="825500">
                <a:defRPr sz="2600"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sz="3600" b="0" dirty="0" err="1">
                  <a:solidFill>
                    <a:schemeClr val="bg1"/>
                  </a:solidFill>
                  <a:latin typeface="方正兰亭黑简体" panose="02000000000000000000" charset="-122"/>
                  <a:ea typeface="方正兰亭黑简体" panose="02000000000000000000" charset="-122"/>
                </a:rPr>
                <a:t>服务</a:t>
              </a:r>
              <a:r>
                <a:rPr lang="en-US" sz="3600" b="0" dirty="0" err="1">
                  <a:solidFill>
                    <a:schemeClr val="bg1"/>
                  </a:solidFill>
                  <a:latin typeface="方正兰亭黑简体" panose="02000000000000000000" charset="-122"/>
                  <a:ea typeface="方正兰亭黑简体" panose="02000000000000000000" charset="-122"/>
                  <a:sym typeface="+mn-ea"/>
                </a:rPr>
                <a:t>      </a:t>
              </a:r>
              <a:r>
                <a:rPr lang="en-US" sz="3600" b="0" dirty="0" err="1">
                  <a:solidFill>
                    <a:schemeClr val="bg1"/>
                  </a:solidFill>
                  <a:latin typeface="方正兰亭黑简体" panose="02000000000000000000" charset="-122"/>
                  <a:ea typeface="方正兰亭黑简体" panose="02000000000000000000" charset="-122"/>
                </a:rPr>
                <a:t>+</a:t>
              </a:r>
              <a:r>
                <a:rPr lang="en-US" sz="3600" b="0" dirty="0" err="1">
                  <a:solidFill>
                    <a:schemeClr val="bg1"/>
                  </a:solidFill>
                  <a:latin typeface="方正兰亭黑简体" panose="02000000000000000000" charset="-122"/>
                  <a:ea typeface="方正兰亭黑简体" panose="02000000000000000000" charset="-122"/>
                  <a:sym typeface="+mn-ea"/>
                </a:rPr>
                <a:t>      </a:t>
              </a:r>
              <a:r>
                <a:rPr lang="zh-CN" altLang="en-US" sz="3600" b="0" dirty="0" err="1">
                  <a:solidFill>
                    <a:schemeClr val="bg1"/>
                  </a:solidFill>
                  <a:latin typeface="方正兰亭黑简体" panose="02000000000000000000" charset="-122"/>
                  <a:ea typeface="方正兰亭黑简体" panose="02000000000000000000" charset="-122"/>
                  <a:sym typeface="+mn-ea"/>
                </a:rPr>
                <a:t>管控</a:t>
              </a:r>
              <a:r>
                <a:rPr lang="en-US" sz="3600" b="0" dirty="0" err="1">
                  <a:solidFill>
                    <a:schemeClr val="bg1"/>
                  </a:solidFill>
                  <a:latin typeface="方正兰亭黑简体" panose="02000000000000000000" charset="-122"/>
                  <a:ea typeface="方正兰亭黑简体" panose="02000000000000000000" charset="-122"/>
                  <a:sym typeface="+mn-ea"/>
                </a:rPr>
                <a:t>      </a:t>
              </a:r>
              <a:r>
                <a:rPr lang="en-US" altLang="zh-CN" sz="3600" b="0" dirty="0" err="1">
                  <a:solidFill>
                    <a:schemeClr val="bg1"/>
                  </a:solidFill>
                  <a:latin typeface="方正兰亭黑简体" panose="02000000000000000000" charset="-122"/>
                  <a:ea typeface="方正兰亭黑简体" panose="02000000000000000000" charset="-122"/>
                  <a:sym typeface="+mn-ea"/>
                </a:rPr>
                <a:t>+</a:t>
              </a:r>
              <a:r>
                <a:rPr lang="en-US" sz="3600" b="0" dirty="0" err="1">
                  <a:solidFill>
                    <a:schemeClr val="bg1"/>
                  </a:solidFill>
                  <a:latin typeface="方正兰亭黑简体" panose="02000000000000000000" charset="-122"/>
                  <a:ea typeface="方正兰亭黑简体" panose="02000000000000000000" charset="-122"/>
                  <a:sym typeface="+mn-ea"/>
                </a:rPr>
                <a:t>      </a:t>
              </a:r>
              <a:r>
                <a:rPr lang="zh-CN" altLang="en-US" sz="3600" b="0" dirty="0" err="1">
                  <a:solidFill>
                    <a:schemeClr val="bg1"/>
                  </a:solidFill>
                  <a:latin typeface="方正兰亭黑简体" panose="02000000000000000000" charset="-122"/>
                  <a:ea typeface="方正兰亭黑简体" panose="02000000000000000000" charset="-122"/>
                  <a:sym typeface="+mn-ea"/>
                </a:rPr>
                <a:t>支付</a:t>
              </a:r>
              <a:endParaRPr lang="zh-CN" altLang="en-US" sz="3600" b="0" dirty="0" err="1">
                <a:solidFill>
                  <a:schemeClr val="bg1"/>
                </a:solidFill>
                <a:latin typeface="方正兰亭黑简体" panose="02000000000000000000" charset="-122"/>
                <a:ea typeface="方正兰亭黑简体" panose="02000000000000000000" charset="-122"/>
                <a:sym typeface="+mn-ea"/>
              </a:endParaRPr>
            </a:p>
          </p:txBody>
        </p:sp>
        <p:sp>
          <p:nvSpPr>
            <p:cNvPr id="167" name="文本框 129"/>
            <p:cNvSpPr txBox="1"/>
            <p:nvPr>
              <p:custDataLst>
                <p:tags r:id="rId64"/>
              </p:custDataLst>
            </p:nvPr>
          </p:nvSpPr>
          <p:spPr>
            <a:xfrm>
              <a:off x="7815" y="5624"/>
              <a:ext cx="8912" cy="1703"/>
            </a:xfrm>
            <a:prstGeom prst="rect">
              <a:avLst/>
            </a:prstGeom>
            <a:ln w="12700">
              <a:miter lim="400000"/>
            </a:ln>
          </p:spPr>
          <p:txBody>
            <a:bodyPr wrap="square" lIns="60959" tIns="60959" rIns="60959" bIns="60959">
              <a:noAutofit/>
            </a:bodyPr>
            <a:lstStyle>
              <a:lvl1pPr defTabSz="825500">
                <a:defRPr sz="2600">
                  <a:solidFill>
                    <a:srgbClr val="58629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defTabSz="825500">
                <a:lnSpc>
                  <a:spcPct val="120000"/>
                </a:lnSpc>
                <a:defRPr sz="2600">
                  <a:solidFill>
                    <a:srgbClr val="586293"/>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600" dirty="0" err="1">
                  <a:solidFill>
                    <a:schemeClr val="bg1"/>
                  </a:solidFill>
                  <a:latin typeface="方正兰亭黑简体" panose="02000000000000000000" charset="-122"/>
                  <a:ea typeface="方正兰亭黑简体" panose="02000000000000000000" charset="-122"/>
                  <a:sym typeface="+mn-ea"/>
                </a:rPr>
                <a:t>整合消费，管控前置，消灭报销</a:t>
              </a:r>
              <a:endParaRPr lang="zh-CN" sz="3600" dirty="0" err="1">
                <a:solidFill>
                  <a:schemeClr val="bg1"/>
                </a:solidFill>
                <a:latin typeface="方正兰亭黑简体" panose="02000000000000000000" charset="-122"/>
                <a:ea typeface="方正兰亭黑简体" panose="02000000000000000000" charset="-122"/>
              </a:endParaRPr>
            </a:p>
            <a:p>
              <a:pPr defTabSz="825500">
                <a:lnSpc>
                  <a:spcPct val="120000"/>
                </a:lnSpc>
                <a:defRPr sz="2600">
                  <a:solidFill>
                    <a:srgbClr val="586293"/>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600" dirty="0" err="1">
                  <a:solidFill>
                    <a:schemeClr val="bg1"/>
                  </a:solidFill>
                  <a:latin typeface="方正兰亭黑简体" panose="02000000000000000000" charset="-122"/>
                  <a:ea typeface="方正兰亭黑简体" panose="02000000000000000000" charset="-122"/>
                  <a:sym typeface="+mn-ea"/>
                </a:rPr>
                <a:t>“免垫付、无纸化、零报销”</a:t>
              </a:r>
              <a:endParaRPr lang="zh-CN" sz="3600" dirty="0" err="1">
                <a:solidFill>
                  <a:schemeClr val="bg1"/>
                </a:solidFill>
                <a:latin typeface="方正兰亭黑简体" panose="02000000000000000000" charset="-122"/>
                <a:ea typeface="方正兰亭黑简体" panose="02000000000000000000" charset="-122"/>
                <a:sym typeface="+mn-ea"/>
              </a:endParaRPr>
            </a:p>
          </p:txBody>
        </p:sp>
      </p:grpSp>
      <p:grpSp>
        <p:nvGrpSpPr>
          <p:cNvPr id="173" name="组合 172"/>
          <p:cNvGrpSpPr/>
          <p:nvPr/>
        </p:nvGrpSpPr>
        <p:grpSpPr>
          <a:xfrm>
            <a:off x="15511145" y="7371080"/>
            <a:ext cx="480060" cy="631190"/>
            <a:chOff x="21138" y="11608"/>
            <a:chExt cx="756" cy="994"/>
          </a:xfrm>
        </p:grpSpPr>
        <p:sp>
          <p:nvSpPr>
            <p:cNvPr id="174" name="右箭头 227"/>
            <p:cNvSpPr/>
            <p:nvPr>
              <p:custDataLst>
                <p:tags r:id="rId65"/>
              </p:custDataLst>
            </p:nvPr>
          </p:nvSpPr>
          <p:spPr>
            <a:xfrm>
              <a:off x="21138"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lvl="0" algn="r" defTabSz="636270">
                <a:buClrTx/>
                <a:buSzTx/>
                <a:buFontTx/>
              </a:pPr>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sym typeface="+mn-ea"/>
              </a:endParaRPr>
            </a:p>
          </p:txBody>
        </p:sp>
        <p:sp>
          <p:nvSpPr>
            <p:cNvPr id="175" name="右箭头 227"/>
            <p:cNvSpPr/>
            <p:nvPr>
              <p:custDataLst>
                <p:tags r:id="rId66"/>
              </p:custDataLst>
            </p:nvPr>
          </p:nvSpPr>
          <p:spPr>
            <a:xfrm>
              <a:off x="21304"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176" name="组合 175"/>
          <p:cNvGrpSpPr/>
          <p:nvPr/>
        </p:nvGrpSpPr>
        <p:grpSpPr>
          <a:xfrm>
            <a:off x="17599025" y="7371080"/>
            <a:ext cx="480060" cy="631190"/>
            <a:chOff x="21138" y="11608"/>
            <a:chExt cx="756" cy="994"/>
          </a:xfrm>
        </p:grpSpPr>
        <p:sp>
          <p:nvSpPr>
            <p:cNvPr id="177" name="右箭头 227"/>
            <p:cNvSpPr/>
            <p:nvPr>
              <p:custDataLst>
                <p:tags r:id="rId67"/>
              </p:custDataLst>
            </p:nvPr>
          </p:nvSpPr>
          <p:spPr>
            <a:xfrm>
              <a:off x="21138"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lvl="0" algn="r" defTabSz="636270">
                <a:buClrTx/>
                <a:buSzTx/>
                <a:buFontTx/>
              </a:pPr>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sym typeface="+mn-ea"/>
              </a:endParaRPr>
            </a:p>
          </p:txBody>
        </p:sp>
        <p:sp>
          <p:nvSpPr>
            <p:cNvPr id="178" name="右箭头 227"/>
            <p:cNvSpPr/>
            <p:nvPr>
              <p:custDataLst>
                <p:tags r:id="rId68"/>
              </p:custDataLst>
            </p:nvPr>
          </p:nvSpPr>
          <p:spPr>
            <a:xfrm>
              <a:off x="21304"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grpSp>
        <p:nvGrpSpPr>
          <p:cNvPr id="179" name="组合 178"/>
          <p:cNvGrpSpPr/>
          <p:nvPr/>
        </p:nvGrpSpPr>
        <p:grpSpPr>
          <a:xfrm>
            <a:off x="19686905" y="7371080"/>
            <a:ext cx="480060" cy="631190"/>
            <a:chOff x="21138" y="11608"/>
            <a:chExt cx="756" cy="994"/>
          </a:xfrm>
        </p:grpSpPr>
        <p:sp>
          <p:nvSpPr>
            <p:cNvPr id="180" name="右箭头 227"/>
            <p:cNvSpPr/>
            <p:nvPr>
              <p:custDataLst>
                <p:tags r:id="rId69"/>
              </p:custDataLst>
            </p:nvPr>
          </p:nvSpPr>
          <p:spPr>
            <a:xfrm>
              <a:off x="21138"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lvl="0" algn="r" defTabSz="636270">
                <a:buClrTx/>
                <a:buSzTx/>
                <a:buFontTx/>
              </a:pPr>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sym typeface="+mn-ea"/>
              </a:endParaRPr>
            </a:p>
          </p:txBody>
        </p:sp>
        <p:sp>
          <p:nvSpPr>
            <p:cNvPr id="181" name="右箭头 227"/>
            <p:cNvSpPr/>
            <p:nvPr>
              <p:custDataLst>
                <p:tags r:id="rId70"/>
              </p:custDataLst>
            </p:nvPr>
          </p:nvSpPr>
          <p:spPr>
            <a:xfrm>
              <a:off x="21304" y="11608"/>
              <a:ext cx="591" cy="994"/>
            </a:xfrm>
            <a:prstGeom prst="rightArrow">
              <a:avLst>
                <a:gd name="adj1" fmla="val 100000"/>
                <a:gd name="adj2" fmla="val 75442"/>
              </a:avLst>
            </a:prstGeom>
            <a:gradFill>
              <a:gsLst>
                <a:gs pos="79000">
                  <a:srgbClr val="F9FAFC">
                    <a:alpha val="0"/>
                  </a:srgbClr>
                </a:gs>
                <a:gs pos="1000">
                  <a:srgbClr val="00FFFF"/>
                </a:gs>
              </a:gsLst>
              <a:lin ang="10800000" scaled="0"/>
            </a:gradFill>
            <a:ln w="12700" cap="flat" cmpd="sng" algn="ctr">
              <a:noFill/>
              <a:prstDash val="solid"/>
              <a:miter lim="800000"/>
            </a:ln>
            <a:effectLst/>
          </p:spPr>
          <p:txBody>
            <a:bodyPr wrap="square" rtlCol="0" anchor="ctr">
              <a:noAutofit/>
            </a:bodyPr>
            <a:lstStyle/>
            <a:p>
              <a:pPr algn="r" defTabSz="636270"/>
              <a:endParaRPr lang="zh-CN" altLang="en-US" sz="735" b="1" kern="0" dirty="0">
                <a:solidFill>
                  <a:srgbClr val="FFFFFF"/>
                </a:solidFill>
                <a:latin typeface="Arial" panose="020B0604020202090204" pitchFamily="34" charset="0"/>
                <a:ea typeface="微软雅黑" panose="020B0503020204020204" charset="-122"/>
                <a:cs typeface="Arial" panose="020B0604020202090204" pitchFamily="34" charset="0"/>
              </a:endParaRPr>
            </a:p>
          </p:txBody>
        </p:sp>
      </p:grpSp>
      <p:pic>
        <p:nvPicPr>
          <p:cNvPr id="185" name="图像" descr="图像"/>
          <p:cNvPicPr>
            <a:picLocks noChangeAspect="1"/>
          </p:cNvPicPr>
          <p:nvPr/>
        </p:nvPicPr>
        <p:blipFill>
          <a:blip r:embed="rId71"/>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领先的一站式移动出行平台"/>
          <p:cNvSpPr txBox="1"/>
          <p:nvPr/>
        </p:nvSpPr>
        <p:spPr>
          <a:xfrm>
            <a:off x="674217" y="596732"/>
            <a:ext cx="15445740"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dirty="0">
                <a:solidFill>
                  <a:schemeClr val="bg1"/>
                </a:solidFill>
                <a:latin typeface="方正兰亭粗黑简体" panose="02000000000000000000" charset="-122"/>
                <a:ea typeface="方正兰亭粗黑简体" panose="02000000000000000000" charset="-122"/>
              </a:rPr>
              <a:t>企业用车管理升级降本增效，提升员工满意度</a:t>
            </a:r>
            <a:endParaRPr lang="zh-CN" altLang="en-US" sz="6000" b="1" dirty="0">
              <a:solidFill>
                <a:schemeClr val="bg1"/>
              </a:solidFill>
              <a:latin typeface="方正兰亭粗黑简体" panose="02000000000000000000" charset="-122"/>
              <a:ea typeface="方正兰亭粗黑简体" panose="02000000000000000000" charset="-122"/>
            </a:endParaRPr>
          </a:p>
        </p:txBody>
      </p:sp>
      <p:grpSp>
        <p:nvGrpSpPr>
          <p:cNvPr id="39" name="组合 38"/>
          <p:cNvGrpSpPr/>
          <p:nvPr/>
        </p:nvGrpSpPr>
        <p:grpSpPr>
          <a:xfrm>
            <a:off x="2529523" y="3083560"/>
            <a:ext cx="19324955" cy="7145020"/>
            <a:chOff x="3451" y="6056"/>
            <a:chExt cx="30433" cy="11252"/>
          </a:xfrm>
        </p:grpSpPr>
        <p:grpSp>
          <p:nvGrpSpPr>
            <p:cNvPr id="36" name="组合 35"/>
            <p:cNvGrpSpPr/>
            <p:nvPr/>
          </p:nvGrpSpPr>
          <p:grpSpPr>
            <a:xfrm>
              <a:off x="3451" y="6056"/>
              <a:ext cx="9207" cy="11251"/>
              <a:chOff x="3451" y="6056"/>
              <a:chExt cx="9207" cy="11251"/>
            </a:xfrm>
          </p:grpSpPr>
          <p:sp>
            <p:nvSpPr>
              <p:cNvPr id="3" name="椭圆 2"/>
              <p:cNvSpPr/>
              <p:nvPr>
                <p:custDataLst>
                  <p:tags r:id="rId1"/>
                </p:custDataLst>
              </p:nvPr>
            </p:nvSpPr>
            <p:spPr>
              <a:xfrm>
                <a:off x="5069" y="6056"/>
                <a:ext cx="5970" cy="5968"/>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en-US" altLang="zh-CN" sz="44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rPr>
                  <a:t>10-15%</a:t>
                </a:r>
                <a:endParaRPr kumimoji="1" lang="en-US" altLang="zh-CN" sz="44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26" name="矩形 25"/>
              <p:cNvSpPr/>
              <p:nvPr/>
            </p:nvSpPr>
            <p:spPr>
              <a:xfrm>
                <a:off x="5485" y="12909"/>
                <a:ext cx="5138" cy="1115"/>
              </a:xfrm>
              <a:prstGeom prst="rect">
                <a:avLst/>
              </a:prstGeom>
            </p:spPr>
            <p:txBody>
              <a:bodyPr wrap="none">
                <a:spAutoFit/>
              </a:bodyPr>
              <a:lstStyle/>
              <a:p>
                <a:r>
                  <a:rPr lang="zh-CN" altLang="en-US" sz="4000" b="1" dirty="0">
                    <a:solidFill>
                      <a:srgbClr val="3468FF"/>
                    </a:solidFill>
                    <a:latin typeface="微软雅黑" panose="020B0503020204020204" charset="-122"/>
                    <a:ea typeface="微软雅黑" panose="020B0503020204020204" charset="-122"/>
                    <a:cs typeface="微软雅黑" panose="020B0503020204020204" charset="-122"/>
                  </a:rPr>
                  <a:t>降低人效成本</a:t>
                </a:r>
                <a:endParaRPr lang="zh-CN" altLang="en-US" sz="4000" dirty="0"/>
              </a:p>
            </p:txBody>
          </p:sp>
          <p:sp>
            <p:nvSpPr>
              <p:cNvPr id="33" name="每笔订单明细一目了然，方便统计。"/>
              <p:cNvSpPr txBox="1"/>
              <p:nvPr/>
            </p:nvSpPr>
            <p:spPr>
              <a:xfrm>
                <a:off x="3451" y="14530"/>
                <a:ext cx="9207" cy="2777"/>
              </a:xfrm>
              <a:prstGeom prst="rect">
                <a:avLst/>
              </a:prstGeom>
              <a:noFill/>
              <a:ln w="12700" cap="flat">
                <a:noFill/>
                <a:miter lim="400000"/>
              </a:ln>
              <a:effectLst/>
            </p:spPr>
            <p:txBody>
              <a:bodyPr wrap="square" lIns="50800" tIns="50800" rIns="50800" bIns="50800" numCol="1" anchor="t">
                <a:spAutoFit/>
              </a:bodyPr>
              <a:lstStyle/>
              <a:p>
                <a:pPr algn="ctr" defTabSz="825500">
                  <a:lnSpc>
                    <a:spcPct val="150000"/>
                  </a:lnSpc>
                  <a:defRPr sz="2600" spc="59">
                    <a:solidFill>
                      <a:srgbClr val="666666"/>
                    </a:solidFill>
                    <a:latin typeface="Helvetica Neue" panose="02000503000000020004"/>
                    <a:ea typeface="Helvetica Neue" panose="02000503000000020004"/>
                    <a:cs typeface="Helvetica Neue" panose="02000503000000020004"/>
                    <a:sym typeface="Helvetica Neue" panose="02000503000000020004"/>
                  </a:defRPr>
                </a:pP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a:t>
                </a:r>
                <a:r>
                  <a:rPr lang="zh-CN" altLang="en-US" sz="2400" b="0" spc="59" dirty="0">
                    <a:solidFill>
                      <a:schemeClr val="bg1"/>
                    </a:solidFill>
                    <a:latin typeface="方正兰亭黑简体" panose="02000000000000000000" charset="-122"/>
                    <a:ea typeface="方正兰亭黑简体" panose="02000000000000000000" charset="-122"/>
                    <a:cs typeface="方正兰亭黑简体" panose="02000000000000000000" charset="-122"/>
                  </a:rPr>
                  <a:t>万次出行，企业为了解决纸质报销问题，要额外投入等同于出行费用</a:t>
                </a:r>
                <a:r>
                  <a:rPr lang="en-US" altLang="zh-CN" sz="2400" b="0" spc="59" dirty="0">
                    <a:solidFill>
                      <a:schemeClr val="bg1"/>
                    </a:solidFill>
                    <a:latin typeface="方正兰亭黑简体" panose="02000000000000000000" charset="-122"/>
                    <a:ea typeface="方正兰亭黑简体" panose="02000000000000000000" charset="-122"/>
                    <a:cs typeface="方正兰亭黑简体" panose="02000000000000000000" charset="-122"/>
                  </a:rPr>
                  <a:t>10-15%</a:t>
                </a:r>
                <a:r>
                  <a:rPr lang="zh-CN" altLang="en-US" sz="2400" b="0" spc="59" dirty="0">
                    <a:solidFill>
                      <a:schemeClr val="bg1"/>
                    </a:solidFill>
                    <a:latin typeface="方正兰亭黑简体" panose="02000000000000000000" charset="-122"/>
                    <a:ea typeface="方正兰亭黑简体" panose="02000000000000000000" charset="-122"/>
                    <a:cs typeface="方正兰亭黑简体" panose="02000000000000000000" charset="-122"/>
                  </a:rPr>
                  <a:t>的人效成本</a:t>
                </a: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a:t>
                </a:r>
                <a:endParaRPr lang="zh-CN" altLang="en-US" sz="2400" b="0" i="1"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grpSp>
        <p:grpSp>
          <p:nvGrpSpPr>
            <p:cNvPr id="37" name="组合 36"/>
            <p:cNvGrpSpPr/>
            <p:nvPr/>
          </p:nvGrpSpPr>
          <p:grpSpPr>
            <a:xfrm>
              <a:off x="14962" y="6056"/>
              <a:ext cx="9878" cy="11252"/>
              <a:chOff x="14140" y="6056"/>
              <a:chExt cx="9878" cy="11252"/>
            </a:xfrm>
          </p:grpSpPr>
          <p:sp>
            <p:nvSpPr>
              <p:cNvPr id="23" name="椭圆 22"/>
              <p:cNvSpPr/>
              <p:nvPr>
                <p:custDataLst>
                  <p:tags r:id="rId2"/>
                </p:custDataLst>
              </p:nvPr>
            </p:nvSpPr>
            <p:spPr>
              <a:xfrm>
                <a:off x="16095" y="6056"/>
                <a:ext cx="5969" cy="5968"/>
              </a:xfrm>
              <a:prstGeom prst="ellipse">
                <a:avLst/>
              </a:prstGeom>
              <a:gradFill>
                <a:gsLst>
                  <a:gs pos="0">
                    <a:srgbClr val="FFA824">
                      <a:lumMod val="100000"/>
                      <a:alpha val="0"/>
                    </a:srgbClr>
                  </a:gs>
                  <a:gs pos="100000">
                    <a:srgbClr val="FF8953">
                      <a:alpha val="80000"/>
                    </a:srgbClr>
                  </a:gs>
                </a:gsLst>
                <a:lin ang="135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en-US" altLang="zh-CN" sz="40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rPr>
                  <a:t>10%</a:t>
                </a:r>
                <a:endParaRPr kumimoji="1" lang="en-US" altLang="zh-CN" sz="400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27" name="矩形 26"/>
              <p:cNvSpPr/>
              <p:nvPr/>
            </p:nvSpPr>
            <p:spPr>
              <a:xfrm>
                <a:off x="16510" y="12910"/>
                <a:ext cx="5138" cy="1115"/>
              </a:xfrm>
              <a:prstGeom prst="rect">
                <a:avLst/>
              </a:prstGeom>
            </p:spPr>
            <p:txBody>
              <a:bodyPr wrap="none">
                <a:spAutoFit/>
              </a:bodyPr>
              <a:lstStyle/>
              <a:p>
                <a:r>
                  <a:rPr lang="zh-CN" altLang="en-US" sz="4000" b="1" dirty="0">
                    <a:solidFill>
                      <a:srgbClr val="3468FF"/>
                    </a:solidFill>
                    <a:latin typeface="微软雅黑" panose="020B0503020204020204" charset="-122"/>
                    <a:ea typeface="微软雅黑" panose="020B0503020204020204" charset="-122"/>
                    <a:cs typeface="微软雅黑" panose="020B0503020204020204" charset="-122"/>
                  </a:rPr>
                  <a:t>降低出行成本</a:t>
                </a:r>
                <a:endParaRPr lang="zh-CN" altLang="en-US" sz="4000" dirty="0"/>
              </a:p>
            </p:txBody>
          </p:sp>
          <p:sp>
            <p:nvSpPr>
              <p:cNvPr id="34" name="每笔订单明细一目了然，方便统计。"/>
              <p:cNvSpPr txBox="1"/>
              <p:nvPr/>
            </p:nvSpPr>
            <p:spPr>
              <a:xfrm>
                <a:off x="14140" y="14531"/>
                <a:ext cx="9878" cy="2777"/>
              </a:xfrm>
              <a:prstGeom prst="rect">
                <a:avLst/>
              </a:prstGeom>
              <a:noFill/>
              <a:ln w="12700" cap="flat">
                <a:noFill/>
                <a:miter lim="400000"/>
              </a:ln>
              <a:effectLst/>
            </p:spPr>
            <p:txBody>
              <a:bodyPr wrap="square" lIns="50800" tIns="50800" rIns="50800" bIns="50800" numCol="1" anchor="t">
                <a:spAutoFit/>
              </a:bodyPr>
              <a:lstStyle/>
              <a:p>
                <a:pPr algn="ctr" defTabSz="825500">
                  <a:lnSpc>
                    <a:spcPct val="150000"/>
                  </a:lnSpc>
                  <a:defRPr sz="2600" spc="59">
                    <a:solidFill>
                      <a:srgbClr val="666666"/>
                    </a:solidFill>
                    <a:latin typeface="Helvetica Neue" panose="02000503000000020004"/>
                    <a:ea typeface="Helvetica Neue" panose="02000503000000020004"/>
                    <a:cs typeface="Helvetica Neue" panose="02000503000000020004"/>
                    <a:sym typeface="Helvetica Neue" panose="02000503000000020004"/>
                  </a:defRPr>
                </a:pP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“通过企业支付，从源头把控合规，费用数据线上化，行程合规、费用透明，可节省</a:t>
                </a:r>
                <a:r>
                  <a:rPr lang="en-US" altLang="zh-CN"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10%</a:t>
                </a: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的出行成本。”</a:t>
                </a:r>
                <a:endParaRPr lang="zh-CN" altLang="en-US" sz="2400" b="0" i="1"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grpSp>
        <p:grpSp>
          <p:nvGrpSpPr>
            <p:cNvPr id="38" name="组合 37"/>
            <p:cNvGrpSpPr/>
            <p:nvPr/>
          </p:nvGrpSpPr>
          <p:grpSpPr>
            <a:xfrm>
              <a:off x="27914" y="6056"/>
              <a:ext cx="5970" cy="10378"/>
              <a:chOff x="27914" y="6056"/>
              <a:chExt cx="5970" cy="10378"/>
            </a:xfrm>
          </p:grpSpPr>
          <p:sp>
            <p:nvSpPr>
              <p:cNvPr id="4" name="椭圆 3"/>
              <p:cNvSpPr/>
              <p:nvPr>
                <p:custDataLst>
                  <p:tags r:id="rId3"/>
                </p:custDataLst>
              </p:nvPr>
            </p:nvSpPr>
            <p:spPr>
              <a:xfrm>
                <a:off x="27914" y="6056"/>
                <a:ext cx="5969" cy="5968"/>
              </a:xfrm>
              <a:prstGeom prst="ellipse">
                <a:avLst/>
              </a:prstGeom>
              <a:gradFill>
                <a:gsLst>
                  <a:gs pos="0">
                    <a:srgbClr val="0EF8ED">
                      <a:alpha val="0"/>
                    </a:srgbClr>
                  </a:gs>
                  <a:gs pos="100000">
                    <a:srgbClr val="00B7CC">
                      <a:alpha val="80000"/>
                    </a:srgbClr>
                  </a:gs>
                </a:gsLst>
                <a:lin ang="135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en-US" altLang="zh-CN" sz="40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rPr>
                  <a:t>85%</a:t>
                </a:r>
                <a:endParaRPr kumimoji="1" lang="en-US" altLang="zh-CN" sz="4000" b="0" i="0" u="none" strike="noStrike" kern="1200" cap="none" spc="0" normalizeH="0" baseline="0" noProof="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28" name="矩形 27"/>
              <p:cNvSpPr/>
              <p:nvPr/>
            </p:nvSpPr>
            <p:spPr>
              <a:xfrm>
                <a:off x="28734" y="12909"/>
                <a:ext cx="4330" cy="1115"/>
              </a:xfrm>
              <a:prstGeom prst="rect">
                <a:avLst/>
              </a:prstGeom>
            </p:spPr>
            <p:txBody>
              <a:bodyPr wrap="none">
                <a:spAutoFit/>
              </a:bodyPr>
              <a:lstStyle/>
              <a:p>
                <a:r>
                  <a:rPr lang="zh-CN" altLang="en-US" sz="4000" b="1" dirty="0">
                    <a:solidFill>
                      <a:srgbClr val="3468FF"/>
                    </a:solidFill>
                    <a:latin typeface="微软雅黑" panose="020B0503020204020204" charset="-122"/>
                    <a:ea typeface="微软雅黑" panose="020B0503020204020204" charset="-122"/>
                    <a:cs typeface="微软雅黑" panose="020B0503020204020204" charset="-122"/>
                  </a:rPr>
                  <a:t>满意度提升</a:t>
                </a:r>
                <a:endParaRPr lang="zh-CN" altLang="en-US" sz="4000" dirty="0"/>
              </a:p>
            </p:txBody>
          </p:sp>
          <p:sp>
            <p:nvSpPr>
              <p:cNvPr id="35" name="每笔订单明细一目了然，方便统计。"/>
              <p:cNvSpPr txBox="1"/>
              <p:nvPr/>
            </p:nvSpPr>
            <p:spPr>
              <a:xfrm>
                <a:off x="27914" y="14530"/>
                <a:ext cx="5970" cy="1904"/>
              </a:xfrm>
              <a:prstGeom prst="rect">
                <a:avLst/>
              </a:prstGeom>
              <a:noFill/>
              <a:ln w="12700" cap="flat">
                <a:noFill/>
                <a:miter lim="400000"/>
              </a:ln>
              <a:effectLst/>
            </p:spPr>
            <p:txBody>
              <a:bodyPr wrap="square" lIns="50800" tIns="50800" rIns="50800" bIns="50800" numCol="1" anchor="t">
                <a:spAutoFit/>
              </a:bodyPr>
              <a:lstStyle/>
              <a:p>
                <a:pPr algn="ctr" defTabSz="825500">
                  <a:lnSpc>
                    <a:spcPct val="150000"/>
                  </a:lnSpc>
                  <a:defRPr sz="2600" spc="59">
                    <a:solidFill>
                      <a:srgbClr val="666666"/>
                    </a:solidFill>
                    <a:latin typeface="Helvetica Neue" panose="02000503000000020004"/>
                    <a:ea typeface="Helvetica Neue" panose="02000503000000020004"/>
                    <a:cs typeface="Helvetica Neue" panose="02000503000000020004"/>
                    <a:sym typeface="Helvetica Neue" panose="02000503000000020004"/>
                  </a:defRPr>
                </a:pP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因公用车全流程管控，</a:t>
                </a:r>
                <a:endParaRPr lang="en-US" altLang="zh-CN" sz="2400" b="0"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algn="ctr" defTabSz="825500">
                  <a:lnSpc>
                    <a:spcPct val="150000"/>
                  </a:lnSpc>
                  <a:defRPr sz="2600" spc="59">
                    <a:solidFill>
                      <a:srgbClr val="666666"/>
                    </a:solidFill>
                    <a:latin typeface="Helvetica Neue" panose="02000503000000020004"/>
                    <a:ea typeface="Helvetica Neue" panose="02000503000000020004"/>
                    <a:cs typeface="Helvetica Neue" panose="02000503000000020004"/>
                    <a:sym typeface="Helvetica Neue" panose="02000503000000020004"/>
                  </a:defRPr>
                </a:pPr>
                <a:r>
                  <a:rPr lang="zh-CN" altLang="en-US"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企业满意度</a:t>
                </a:r>
                <a:r>
                  <a:rPr lang="en-US" altLang="zh-CN" sz="2400" b="0" dirty="0">
                    <a:solidFill>
                      <a:schemeClr val="bg1"/>
                    </a:solidFill>
                    <a:latin typeface="方正兰亭黑简体" panose="02000000000000000000" charset="-122"/>
                    <a:ea typeface="方正兰亭黑简体" panose="02000000000000000000" charset="-122"/>
                    <a:cs typeface="方正兰亭黑简体" panose="02000000000000000000" charset="-122"/>
                  </a:rPr>
                  <a:t>85%</a:t>
                </a:r>
                <a:endParaRPr lang="en-US" altLang="zh-CN" sz="2400" b="0" i="1"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grpSp>
      </p:grpSp>
      <p:sp>
        <p:nvSpPr>
          <p:cNvPr id="40" name="标准化、一站式出行解决方案"/>
          <p:cNvSpPr txBox="1"/>
          <p:nvPr/>
        </p:nvSpPr>
        <p:spPr>
          <a:xfrm>
            <a:off x="1659097" y="12354123"/>
            <a:ext cx="6938797" cy="316865"/>
          </a:xfrm>
          <a:prstGeom prst="rect">
            <a:avLst/>
          </a:prstGeom>
          <a:ln w="12700">
            <a:miter lim="400000"/>
          </a:ln>
        </p:spPr>
        <p:txBody>
          <a:bodyPr wrap="square" lIns="50800" tIns="50800" rIns="50800" bIns="50800" anchor="t" anchorCtr="0">
            <a:spAutoFit/>
          </a:bodyPr>
          <a:lstStyle>
            <a:defPPr>
              <a:defRPr lang="en-US"/>
            </a:defPPr>
            <a:lvl1pPr>
              <a:defRPr sz="1000">
                <a:solidFill>
                  <a:schemeClr val="tx1">
                    <a:lumMod val="75000"/>
                    <a:lumOff val="25000"/>
                  </a:schemeClr>
                </a:solidFill>
                <a:effectLst/>
                <a:latin typeface="DFP King Gothic GB" panose="020B0400000000000000" charset="-122"/>
                <a:ea typeface="DFP King Gothic GB" panose="020B0400000000000000" charset="-122"/>
              </a:defRPr>
            </a:lvl1pPr>
          </a:lstStyle>
          <a:p>
            <a:pPr algn="l"/>
            <a:r>
              <a:rPr lang="zh-CN" altLang="en-US" sz="1400" dirty="0">
                <a:solidFill>
                  <a:schemeClr val="bg1"/>
                </a:solidFill>
                <a:latin typeface="方正兰亭黑简体" panose="02000000000000000000" charset="-122"/>
                <a:ea typeface="方正兰亭黑简体" panose="02000000000000000000" charset="-122"/>
              </a:rPr>
              <a:t>注：数据来自滴滴企业版内部平台客户案例测算</a:t>
            </a:r>
            <a:endParaRPr lang="zh-CN" altLang="en-US" sz="1400" dirty="0">
              <a:solidFill>
                <a:schemeClr val="bg1"/>
              </a:solidFill>
              <a:latin typeface="方正兰亭黑简体" panose="02000000000000000000" charset="-122"/>
              <a:ea typeface="方正兰亭黑简体" panose="02000000000000000000" charset="-122"/>
            </a:endParaRPr>
          </a:p>
        </p:txBody>
      </p:sp>
      <p:pic>
        <p:nvPicPr>
          <p:cNvPr id="185" name="图像" descr="图像"/>
          <p:cNvPicPr>
            <a:picLocks noChangeAspect="1"/>
          </p:cNvPicPr>
          <p:nvPr/>
        </p:nvPicPr>
        <p:blipFill>
          <a:blip r:embed="rId4"/>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圆角矩形 3"/>
          <p:cNvSpPr/>
          <p:nvPr>
            <p:custDataLst>
              <p:tags r:id="rId1"/>
            </p:custDataLst>
          </p:nvPr>
        </p:nvSpPr>
        <p:spPr>
          <a:xfrm>
            <a:off x="716915" y="1897380"/>
            <a:ext cx="23005415" cy="11304905"/>
          </a:xfrm>
          <a:prstGeom prst="roundRect">
            <a:avLst>
              <a:gd name="adj" fmla="val 1992"/>
            </a:avLst>
          </a:prstGeom>
          <a:gradFill>
            <a:gsLst>
              <a:gs pos="15000">
                <a:srgbClr val="00B0F0">
                  <a:alpha val="0"/>
                </a:srgbClr>
              </a:gs>
              <a:gs pos="100000">
                <a:srgbClr val="00B0F0">
                  <a:alpha val="20000"/>
                </a:srgbClr>
              </a:gs>
            </a:gsLst>
            <a:lin ang="5400000" scaled="0"/>
          </a:gradFill>
          <a:ln w="6350">
            <a:gradFill>
              <a:gsLst>
                <a:gs pos="0">
                  <a:srgbClr val="00BBCC">
                    <a:alpha val="10000"/>
                  </a:srgbClr>
                </a:gs>
                <a:gs pos="100000">
                  <a:srgbClr val="00BBCC"/>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51202" tIns="151202" rIns="151202" bIns="151202" numCol="1" spcCol="0" rtlCol="0" fromWordArt="0" anchor="t" anchorCtr="0" forceAA="0" compatLnSpc="1">
            <a:noAutofit/>
          </a:bodyPr>
          <a:lstStyle/>
          <a:p>
            <a:pPr marL="0" marR="0" lvl="0" indent="0" algn="ctr" defTabSz="3041015" rtl="0" eaLnBrk="1" fontAlgn="auto" latinLnBrk="0" hangingPunct="1">
              <a:lnSpc>
                <a:spcPct val="90000"/>
              </a:lnSpc>
              <a:spcBef>
                <a:spcPts val="0"/>
              </a:spcBef>
              <a:spcAft>
                <a:spcPts val="0"/>
              </a:spcAft>
              <a:buClrTx/>
              <a:buSzTx/>
              <a:buFontTx/>
              <a:buNone/>
              <a:defRPr/>
            </a:pPr>
            <a:endParaRPr kumimoji="1" lang="en-US" altLang="zh-CN" sz="2400" b="1"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endParaRPr>
          </a:p>
        </p:txBody>
      </p:sp>
      <p:sp>
        <p:nvSpPr>
          <p:cNvPr id="3" name="领先的一站式移动出行平台"/>
          <p:cNvSpPr txBox="1"/>
          <p:nvPr>
            <p:custDataLst>
              <p:tags r:id="rId2"/>
            </p:custDataLst>
          </p:nvPr>
        </p:nvSpPr>
        <p:spPr>
          <a:xfrm>
            <a:off x="985520" y="980440"/>
            <a:ext cx="13426440" cy="1014730"/>
          </a:xfrm>
          <a:prstGeom prst="rect">
            <a:avLst/>
          </a:prstGeom>
          <a:noFill/>
        </p:spPr>
        <p:txBody>
          <a:bodyPr wrap="square" lIns="91440" tIns="45720" rIns="91440" bIns="45720" rtlCol="0" anchor="t">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algn="l" defTabSz="825500">
              <a:lnSpc>
                <a:spcPct val="100000"/>
              </a:lnSpc>
            </a:pP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项目收益测算模型（</a:t>
            </a:r>
            <a:r>
              <a:rPr lang="en-US" altLang="zh-CN"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200</a:t>
            </a: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万用车项目）</a:t>
            </a:r>
            <a:endPar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endParaRPr>
          </a:p>
        </p:txBody>
      </p:sp>
      <p:sp>
        <p:nvSpPr>
          <p:cNvPr id="81" name="圆角矩形 60"/>
          <p:cNvSpPr/>
          <p:nvPr>
            <p:custDataLst>
              <p:tags r:id="rId3"/>
            </p:custDataLst>
          </p:nvPr>
        </p:nvSpPr>
        <p:spPr>
          <a:xfrm>
            <a:off x="1008380" y="2316480"/>
            <a:ext cx="19704050" cy="1471930"/>
          </a:xfrm>
          <a:prstGeom prst="roundRect">
            <a:avLst>
              <a:gd name="adj" fmla="val 7908"/>
            </a:avLst>
          </a:prstGeom>
          <a:gradFill flip="none" rotWithShape="1">
            <a:gsLst>
              <a:gs pos="0">
                <a:srgbClr val="0058D5">
                  <a:alpha val="43000"/>
                </a:srgbClr>
              </a:gs>
              <a:gs pos="100000">
                <a:srgbClr val="0058D5">
                  <a:alpha val="0"/>
                </a:srgbClr>
              </a:gs>
            </a:gsLst>
            <a:lin ang="10320000" scaled="1"/>
            <a:tileRect/>
          </a:grad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a:ln>
                <a:noFill/>
              </a:ln>
              <a:solidFill>
                <a:prstClr val="white"/>
              </a:solidFill>
              <a:effectLst/>
              <a:uLnTx/>
              <a:uFillTx/>
              <a:latin typeface="华康金刚黑" panose="020B0400000000000000" charset="-122"/>
              <a:ea typeface="华康金刚黑" panose="020B0400000000000000" charset="-122"/>
              <a:cs typeface="+mn-cs"/>
            </a:endParaRPr>
          </a:p>
        </p:txBody>
      </p:sp>
      <p:sp>
        <p:nvSpPr>
          <p:cNvPr id="93" name="矩形: 圆角 26"/>
          <p:cNvSpPr/>
          <p:nvPr>
            <p:custDataLst>
              <p:tags r:id="rId4"/>
            </p:custDataLst>
          </p:nvPr>
        </p:nvSpPr>
        <p:spPr>
          <a:xfrm>
            <a:off x="991235" y="2317750"/>
            <a:ext cx="3788410" cy="1470660"/>
          </a:xfrm>
          <a:prstGeom prst="roundRect">
            <a:avLst>
              <a:gd name="adj" fmla="val 9532"/>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r>
              <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rPr>
              <a:t>节约的违规车费</a:t>
            </a:r>
            <a:endParaRPr kumimoji="1" lang="zh-CN" altLang="en-US" sz="3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endParaRPr>
          </a:p>
        </p:txBody>
      </p:sp>
      <p:sp>
        <p:nvSpPr>
          <p:cNvPr id="132" name="文本框 131"/>
          <p:cNvSpPr txBox="1"/>
          <p:nvPr>
            <p:custDataLst>
              <p:tags r:id="rId5"/>
            </p:custDataLst>
          </p:nvPr>
        </p:nvSpPr>
        <p:spPr>
          <a:xfrm>
            <a:off x="16156940" y="2743835"/>
            <a:ext cx="438277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198</a:t>
            </a:r>
            <a:r>
              <a:rPr kumimoji="0" lang="zh-CN" altLang="en-US"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万*</a:t>
            </a: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10%=</a:t>
            </a:r>
            <a:r>
              <a:rPr lang="en-US" altLang="zh-CN" sz="28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¥ 19.8万</a:t>
            </a:r>
            <a:r>
              <a:rPr lang="zh-CN" altLang="en-US" sz="2800" b="1" kern="0" cap="all" noProof="0" dirty="0">
                <a:ln>
                  <a:noFill/>
                </a:ln>
                <a:solidFill>
                  <a:schemeClr val="bg1"/>
                </a:solidFill>
                <a:effectLst/>
                <a:uLnTx/>
                <a:uFillTx/>
                <a:latin typeface="方正兰亭纤黑简体" panose="02000000000000000000" pitchFamily="2" charset="-122"/>
                <a:ea typeface="方正兰亭纤黑简体" panose="02000000000000000000" pitchFamily="2" charset="-122"/>
                <a:sym typeface="DIN-Bold"/>
              </a:rPr>
              <a:t> </a:t>
            </a:r>
            <a:endParaRPr kumimoji="0" lang="en-US" altLang="zh-CN" sz="2800" b="0" i="0" u="none" strike="noStrike" kern="0" cap="all" spc="0" normalizeH="0" baseline="0" noProof="0" dirty="0">
              <a:ln>
                <a:noFill/>
              </a:ln>
              <a:solidFill>
                <a:schemeClr val="bg1"/>
              </a:solidFill>
              <a:effectLst/>
              <a:uLnTx/>
              <a:uFillTx/>
              <a:latin typeface="方正兰亭纤黑简体" panose="02000000000000000000" pitchFamily="2" charset="-122"/>
              <a:ea typeface="方正兰亭纤黑简体" panose="02000000000000000000" pitchFamily="2" charset="-122"/>
              <a:sym typeface="DIN-Bold"/>
            </a:endParaRPr>
          </a:p>
        </p:txBody>
      </p:sp>
      <p:sp>
        <p:nvSpPr>
          <p:cNvPr id="135" name="文本框 134"/>
          <p:cNvSpPr txBox="1"/>
          <p:nvPr>
            <p:custDataLst>
              <p:tags r:id="rId6"/>
            </p:custDataLst>
          </p:nvPr>
        </p:nvSpPr>
        <p:spPr>
          <a:xfrm>
            <a:off x="5572125" y="2485390"/>
            <a:ext cx="7171690" cy="11347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根据第三方调研数据，行程透明平均为企业节约</a:t>
            </a:r>
            <a:r>
              <a:rPr kumimoji="0" lang="en-US" altLang="zh-CN" sz="2800" b="1"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8%-10%</a:t>
            </a: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车费成本</a:t>
            </a:r>
            <a:endPar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38" name="圆角矩形 60"/>
          <p:cNvSpPr/>
          <p:nvPr>
            <p:custDataLst>
              <p:tags r:id="rId7"/>
            </p:custDataLst>
          </p:nvPr>
        </p:nvSpPr>
        <p:spPr>
          <a:xfrm>
            <a:off x="1008380" y="4074795"/>
            <a:ext cx="19704050" cy="3381375"/>
          </a:xfrm>
          <a:prstGeom prst="roundRect">
            <a:avLst>
              <a:gd name="adj" fmla="val 7908"/>
            </a:avLst>
          </a:prstGeom>
          <a:gradFill flip="none" rotWithShape="1">
            <a:gsLst>
              <a:gs pos="100000">
                <a:srgbClr val="009BAD">
                  <a:alpha val="0"/>
                </a:srgbClr>
              </a:gs>
              <a:gs pos="0">
                <a:srgbClr val="0DEBE4">
                  <a:alpha val="43000"/>
                </a:srgbClr>
              </a:gs>
            </a:gsLst>
            <a:lin ang="108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900" noProof="0" dirty="0">
              <a:ln>
                <a:noFill/>
              </a:ln>
              <a:solidFill>
                <a:prstClr val="white"/>
              </a:solidFill>
              <a:effectLst/>
              <a:uLnTx/>
              <a:uFillTx/>
              <a:latin typeface="华康金刚黑" panose="020B0400000000000000" charset="-122"/>
              <a:ea typeface="华康金刚黑" panose="020B0400000000000000" charset="-122"/>
              <a:sym typeface="+mn-ea"/>
            </a:endParaRPr>
          </a:p>
        </p:txBody>
      </p:sp>
      <p:sp>
        <p:nvSpPr>
          <p:cNvPr id="139" name="矩形: 圆角 26"/>
          <p:cNvSpPr/>
          <p:nvPr>
            <p:custDataLst>
              <p:tags r:id="rId8"/>
            </p:custDataLst>
          </p:nvPr>
        </p:nvSpPr>
        <p:spPr>
          <a:xfrm>
            <a:off x="991235" y="4076065"/>
            <a:ext cx="3788410" cy="3395980"/>
          </a:xfrm>
          <a:prstGeom prst="roundRect">
            <a:avLst>
              <a:gd name="adj" fmla="val 9532"/>
            </a:avLst>
          </a:prstGeom>
          <a:gradFill>
            <a:gsLst>
              <a:gs pos="10000">
                <a:srgbClr val="009BAD"/>
              </a:gs>
              <a:gs pos="100000">
                <a:srgbClr val="00D9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万次出行</a:t>
            </a:r>
            <a:endPar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a:p>
            <a:pPr lvl="0" algn="ctr" defTabSz="3041015">
              <a:spcBef>
                <a:spcPts val="0"/>
              </a:spcBef>
              <a:spcAft>
                <a:spcPts val="0"/>
              </a:spcAft>
              <a:buClrTx/>
              <a:buSzTx/>
              <a:buFontTx/>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节约时间</a:t>
            </a:r>
            <a:endPar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142" name="文本框 141"/>
          <p:cNvSpPr txBox="1"/>
          <p:nvPr>
            <p:custDataLst>
              <p:tags r:id="rId9"/>
            </p:custDataLst>
          </p:nvPr>
        </p:nvSpPr>
        <p:spPr>
          <a:xfrm>
            <a:off x="5572125" y="4916170"/>
            <a:ext cx="2754630" cy="1651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dist"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员工贴票时间</a:t>
            </a:r>
            <a:endPar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a:p>
            <a:pPr marL="0" marR="0" lvl="0" indent="0" algn="dist"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财务报销时间</a:t>
            </a:r>
            <a:endPar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a:p>
            <a:pPr marL="0" marR="0" lvl="0" indent="0" algn="dist"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管理层审批时间</a:t>
            </a:r>
            <a:endPar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p:txBody>
      </p:sp>
      <p:sp>
        <p:nvSpPr>
          <p:cNvPr id="143" name="文本框 142"/>
          <p:cNvSpPr txBox="1"/>
          <p:nvPr>
            <p:custDataLst>
              <p:tags r:id="rId10"/>
            </p:custDataLst>
          </p:nvPr>
        </p:nvSpPr>
        <p:spPr>
          <a:xfrm>
            <a:off x="6653530" y="6793230"/>
            <a:ext cx="9058910" cy="470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zh-CN" altLang="en-US"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（将节约的报销时间换算为成本 </a:t>
            </a:r>
            <a:r>
              <a:rPr kumimoji="0" lang="en-US" altLang="zh-CN"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  20000/</a:t>
            </a:r>
            <a:r>
              <a:rPr kumimoji="0" lang="zh-CN" altLang="en-US"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月*</a:t>
            </a:r>
            <a:r>
              <a:rPr kumimoji="0" lang="en-US" altLang="zh-CN"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160</a:t>
            </a:r>
            <a:r>
              <a:rPr kumimoji="0" lang="zh-CN" altLang="en-US"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天）   约</a:t>
            </a:r>
            <a:r>
              <a:rPr kumimoji="0" lang="en-US" altLang="zh-CN"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800/</a:t>
            </a:r>
            <a:r>
              <a:rPr kumimoji="0" lang="zh-CN" altLang="en-US"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天</a:t>
            </a:r>
            <a:r>
              <a:rPr kumimoji="0" lang="en-US" altLang="zh-CN"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a:t>
            </a:r>
            <a:endParaRPr kumimoji="0" lang="en-US" altLang="zh-CN" sz="2000" b="1" i="0" u="none" strike="noStrike" kern="0" cap="all" spc="0" normalizeH="0" baseline="0" noProof="0" dirty="0">
              <a:ln>
                <a:noFill/>
              </a:ln>
              <a:solidFill>
                <a:schemeClr val="bg1">
                  <a:lumMod val="6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p:txBody>
      </p:sp>
      <p:sp>
        <p:nvSpPr>
          <p:cNvPr id="144" name="文本框 143"/>
          <p:cNvSpPr txBox="1"/>
          <p:nvPr>
            <p:custDataLst>
              <p:tags r:id="rId11"/>
            </p:custDataLst>
          </p:nvPr>
        </p:nvSpPr>
        <p:spPr>
          <a:xfrm>
            <a:off x="15013940" y="6703060"/>
            <a:ext cx="1946275"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300" b="0" i="0" u="none" strike="noStrike" kern="0" cap="all" spc="0" normalizeH="0" baseline="0" noProof="0" dirty="0">
                <a:ln>
                  <a:noFill/>
                </a:ln>
                <a:solidFill>
                  <a:srgbClr val="FF0000"/>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 </a:t>
            </a:r>
            <a:r>
              <a:rPr kumimoji="0" lang="en-US" altLang="zh-CN" sz="28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a:t>
            </a:r>
            <a:r>
              <a:rPr kumimoji="0" lang="zh-CN" altLang="en-US" sz="28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a:t>
            </a:r>
            <a:r>
              <a:rPr kumimoji="0" lang="en-US" altLang="zh-CN" sz="28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12.8</a:t>
            </a:r>
            <a:r>
              <a:rPr kumimoji="0" lang="zh-CN" altLang="en-US" sz="28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万</a:t>
            </a:r>
            <a:endParaRPr kumimoji="0" lang="zh-CN" altLang="en-US" sz="28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endParaRPr>
          </a:p>
        </p:txBody>
      </p:sp>
      <p:sp>
        <p:nvSpPr>
          <p:cNvPr id="145" name="文本框 144"/>
          <p:cNvSpPr txBox="1"/>
          <p:nvPr>
            <p:custDataLst>
              <p:tags r:id="rId12"/>
            </p:custDataLst>
          </p:nvPr>
        </p:nvSpPr>
        <p:spPr>
          <a:xfrm>
            <a:off x="9568180" y="4344035"/>
            <a:ext cx="2227580" cy="692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en-US" altLang="zh-CN" sz="3200" b="1"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rPr>
              <a:t>Before</a:t>
            </a:r>
            <a:endParaRPr kumimoji="0" lang="en-US" altLang="zh-CN" sz="3200" b="1"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endParaRPr>
          </a:p>
        </p:txBody>
      </p:sp>
      <p:sp>
        <p:nvSpPr>
          <p:cNvPr id="146" name="文本框 145"/>
          <p:cNvSpPr txBox="1"/>
          <p:nvPr>
            <p:custDataLst>
              <p:tags r:id="rId13"/>
            </p:custDataLst>
          </p:nvPr>
        </p:nvSpPr>
        <p:spPr>
          <a:xfrm>
            <a:off x="12648565" y="4344035"/>
            <a:ext cx="2806065" cy="692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en-US" altLang="zh-CN" sz="3200" b="1"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rPr>
              <a:t>After</a:t>
            </a:r>
            <a:endParaRPr kumimoji="0" lang="en-US" altLang="zh-CN" sz="3200" b="1"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endParaRPr>
          </a:p>
        </p:txBody>
      </p:sp>
      <p:sp>
        <p:nvSpPr>
          <p:cNvPr id="147" name="文本框 146"/>
          <p:cNvSpPr txBox="1"/>
          <p:nvPr>
            <p:custDataLst>
              <p:tags r:id="rId14"/>
            </p:custDataLst>
          </p:nvPr>
        </p:nvSpPr>
        <p:spPr>
          <a:xfrm>
            <a:off x="13103225" y="5507355"/>
            <a:ext cx="758825"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en-US" altLang="zh-CN" sz="2800" b="0" i="0" u="none" strike="noStrike" kern="0" cap="all" spc="0" normalizeH="0" baseline="0" noProof="0" dirty="0">
                <a:ln>
                  <a:noFill/>
                </a:ln>
                <a:solidFill>
                  <a:srgbClr val="5E5E5E"/>
                </a:solidFill>
                <a:effectLst/>
                <a:uLnTx/>
                <a:uFillTx/>
                <a:latin typeface="方正兰亭纤黑简体" panose="02000000000000000000" pitchFamily="2" charset="-122"/>
                <a:ea typeface="方正兰亭纤黑简体" panose="02000000000000000000" pitchFamily="2" charset="-122"/>
                <a:sym typeface="DIN-Bold"/>
              </a:rPr>
              <a:t>-</a:t>
            </a:r>
            <a:endParaRPr kumimoji="0" lang="zh-CN" altLang="en-US" sz="2800" b="0" i="0" u="none" strike="noStrike" kern="0" cap="all" spc="0" normalizeH="0" baseline="0" noProof="0" dirty="0">
              <a:ln>
                <a:noFill/>
              </a:ln>
              <a:solidFill>
                <a:srgbClr val="5E5E5E"/>
              </a:solidFill>
              <a:effectLst/>
              <a:uLnTx/>
              <a:uFillTx/>
              <a:latin typeface="方正兰亭纤黑简体" panose="02000000000000000000" pitchFamily="2" charset="-122"/>
              <a:ea typeface="方正兰亭纤黑简体" panose="02000000000000000000" pitchFamily="2" charset="-122"/>
              <a:sym typeface="微软雅黑" panose="020B0503020204020204" charset="-122"/>
            </a:endParaRPr>
          </a:p>
        </p:txBody>
      </p:sp>
      <p:sp>
        <p:nvSpPr>
          <p:cNvPr id="148" name="文本框 147"/>
          <p:cNvSpPr txBox="1"/>
          <p:nvPr>
            <p:custDataLst>
              <p:tags r:id="rId15"/>
            </p:custDataLst>
          </p:nvPr>
        </p:nvSpPr>
        <p:spPr>
          <a:xfrm>
            <a:off x="16032480" y="5288280"/>
            <a:ext cx="1113155" cy="942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en-US" altLang="zh-CN" sz="36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微软雅黑" panose="020B0503020204020204" charset="-122"/>
              </a:rPr>
              <a:t>=</a:t>
            </a:r>
            <a:endParaRPr kumimoji="0" lang="en-US" altLang="zh-CN" sz="36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微软雅黑" panose="020B0503020204020204" charset="-122"/>
            </a:endParaRPr>
          </a:p>
        </p:txBody>
      </p:sp>
      <p:sp>
        <p:nvSpPr>
          <p:cNvPr id="149" name="右大括号 148"/>
          <p:cNvSpPr/>
          <p:nvPr>
            <p:custDataLst>
              <p:tags r:id="rId16"/>
            </p:custDataLst>
          </p:nvPr>
        </p:nvSpPr>
        <p:spPr>
          <a:xfrm>
            <a:off x="15814040" y="4959350"/>
            <a:ext cx="335280" cy="1683385"/>
          </a:xfrm>
          <a:prstGeom prst="rightBrace">
            <a:avLst/>
          </a:prstGeom>
          <a:noFill/>
          <a:ln w="25400" cap="flat">
            <a:solidFill>
              <a:srgbClr val="1E96FA"/>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marL="0" marR="0" lvl="0" indent="0" algn="l" defTabSz="457200" rtl="0" eaLnBrk="1" fontAlgn="auto" latinLnBrk="1" hangingPunct="0">
              <a:lnSpc>
                <a:spcPct val="120000"/>
              </a:lnSpc>
              <a:spcBef>
                <a:spcPts val="0"/>
              </a:spcBef>
              <a:spcAft>
                <a:spcPts val="0"/>
              </a:spcAft>
              <a:buClrTx/>
              <a:buSzTx/>
              <a:buFontTx/>
              <a:buNone/>
              <a:defRPr/>
            </a:pPr>
            <a:endParaRPr kumimoji="0" lang="zh-CN" altLang="en-US" sz="1800" b="0" i="0" u="none" strike="noStrike" kern="0" cap="all" spc="0" normalizeH="0" baseline="0" noProof="0">
              <a:ln>
                <a:noFill/>
              </a:ln>
              <a:solidFill>
                <a:srgbClr val="5E5E5E"/>
              </a:solidFill>
              <a:effectLst/>
              <a:uLnTx/>
              <a:uFillTx/>
              <a:latin typeface="DIN-Bold"/>
              <a:ea typeface="微软雅黑" panose="020B0503020204020204" charset="-122"/>
              <a:sym typeface="DIN-Bold"/>
            </a:endParaRPr>
          </a:p>
        </p:txBody>
      </p:sp>
      <p:sp>
        <p:nvSpPr>
          <p:cNvPr id="150" name="矩形 149"/>
          <p:cNvSpPr/>
          <p:nvPr>
            <p:custDataLst>
              <p:tags r:id="rId17"/>
            </p:custDataLst>
          </p:nvPr>
        </p:nvSpPr>
        <p:spPr>
          <a:xfrm>
            <a:off x="8933180" y="4309110"/>
            <a:ext cx="3434715" cy="2314575"/>
          </a:xfrm>
          <a:prstGeom prst="rect">
            <a:avLst/>
          </a:prstGeom>
          <a:noFill/>
          <a:ln w="12700" cap="flat">
            <a:solidFill>
              <a:srgbClr val="1E96FA"/>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20000"/>
              </a:lnSpc>
              <a:spcBef>
                <a:spcPts val="0"/>
              </a:spcBef>
              <a:spcAft>
                <a:spcPts val="0"/>
              </a:spcAft>
              <a:buClrTx/>
              <a:buSzTx/>
              <a:buFontTx/>
              <a:buNone/>
              <a:defRPr/>
            </a:pPr>
            <a:endParaRPr kumimoji="0" lang="zh-CN" altLang="en-US" sz="3200" b="0" i="0" u="none" strike="noStrike" kern="0" cap="all" spc="0" normalizeH="0" baseline="0" noProof="0">
              <a:ln>
                <a:noFill/>
              </a:ln>
              <a:solidFill>
                <a:srgbClr val="5E5E5E"/>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51" name="矩形 150"/>
          <p:cNvSpPr/>
          <p:nvPr>
            <p:custDataLst>
              <p:tags r:id="rId18"/>
            </p:custDataLst>
          </p:nvPr>
        </p:nvSpPr>
        <p:spPr>
          <a:xfrm>
            <a:off x="12549505" y="4290695"/>
            <a:ext cx="3105150" cy="2332990"/>
          </a:xfrm>
          <a:prstGeom prst="rect">
            <a:avLst/>
          </a:prstGeom>
          <a:noFill/>
          <a:ln w="12700" cap="flat">
            <a:solidFill>
              <a:srgbClr val="1E96FA"/>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20000"/>
              </a:lnSpc>
              <a:spcBef>
                <a:spcPts val="0"/>
              </a:spcBef>
              <a:spcAft>
                <a:spcPts val="0"/>
              </a:spcAft>
              <a:buClrTx/>
              <a:buSzTx/>
              <a:buFontTx/>
              <a:buNone/>
              <a:defRPr/>
            </a:pPr>
            <a:endParaRPr kumimoji="0" lang="zh-CN" altLang="en-US" sz="3200" b="0" i="0" u="none" strike="noStrike" kern="0" cap="all" spc="0" normalizeH="0" baseline="0" noProof="0">
              <a:ln>
                <a:noFill/>
              </a:ln>
              <a:solidFill>
                <a:srgbClr val="5E5E5E"/>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52" name="文本框 151"/>
          <p:cNvSpPr txBox="1"/>
          <p:nvPr>
            <p:custDataLst>
              <p:tags r:id="rId19"/>
            </p:custDataLst>
          </p:nvPr>
        </p:nvSpPr>
        <p:spPr>
          <a:xfrm>
            <a:off x="8402955" y="4949825"/>
            <a:ext cx="8410575" cy="1651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     1.3min*10,000          0min</a:t>
            </a:r>
            <a:endPar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     0.63min*10,000       0.1min</a:t>
            </a: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a:t>
            </a:r>
            <a:r>
              <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10,000</a:t>
            </a:r>
            <a:endPar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     0.1min*10,000          0min</a:t>
            </a:r>
            <a:endPar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p:txBody>
      </p:sp>
      <p:sp>
        <p:nvSpPr>
          <p:cNvPr id="153" name="文本框 152"/>
          <p:cNvSpPr txBox="1"/>
          <p:nvPr>
            <p:custDataLst>
              <p:tags r:id="rId20"/>
            </p:custDataLst>
          </p:nvPr>
        </p:nvSpPr>
        <p:spPr>
          <a:xfrm>
            <a:off x="16892270" y="5062855"/>
            <a:ext cx="2676525" cy="1282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3200" b="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rPr>
              <a:t>19300mins</a:t>
            </a:r>
            <a:r>
              <a:rPr kumimoji="0" lang="en-US" altLang="zh-CN" sz="3200" b="1"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rPr>
              <a:t> (40.2days) </a:t>
            </a:r>
            <a:endParaRPr kumimoji="0" lang="en-US" altLang="zh-CN" sz="3200" b="1"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old"/>
            </a:endParaRPr>
          </a:p>
        </p:txBody>
      </p:sp>
      <p:sp>
        <p:nvSpPr>
          <p:cNvPr id="154" name="圆角矩形 60"/>
          <p:cNvSpPr/>
          <p:nvPr>
            <p:custDataLst>
              <p:tags r:id="rId21"/>
            </p:custDataLst>
          </p:nvPr>
        </p:nvSpPr>
        <p:spPr>
          <a:xfrm>
            <a:off x="1008380" y="7758430"/>
            <a:ext cx="19704050" cy="1471930"/>
          </a:xfrm>
          <a:prstGeom prst="roundRect">
            <a:avLst>
              <a:gd name="adj" fmla="val 7908"/>
            </a:avLst>
          </a:prstGeom>
          <a:gradFill flip="none" rotWithShape="1">
            <a:gsLst>
              <a:gs pos="100000">
                <a:srgbClr val="672F92">
                  <a:alpha val="20000"/>
                </a:srgbClr>
              </a:gs>
              <a:gs pos="0">
                <a:srgbClr val="B955FF">
                  <a:alpha val="48000"/>
                </a:srgbClr>
              </a:gs>
            </a:gsLst>
            <a:lin ang="10800000" scaled="1"/>
            <a:tileRect/>
          </a:gradFill>
          <a:ln w="3175">
            <a:gradFill flip="none" rotWithShape="1">
              <a:gsLst>
                <a:gs pos="0">
                  <a:srgbClr val="B955FF">
                    <a:alpha val="70000"/>
                  </a:srgbClr>
                </a:gs>
                <a:gs pos="100000">
                  <a:srgbClr val="B955F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900" noProof="0" dirty="0">
              <a:ln>
                <a:noFill/>
              </a:ln>
              <a:solidFill>
                <a:prstClr val="white"/>
              </a:solidFill>
              <a:effectLst/>
              <a:uLnTx/>
              <a:uFillTx/>
              <a:latin typeface="华康金刚黑" panose="020B0400000000000000" charset="-122"/>
              <a:ea typeface="华康金刚黑" panose="020B0400000000000000" charset="-122"/>
              <a:sym typeface="+mn-ea"/>
            </a:endParaRPr>
          </a:p>
        </p:txBody>
      </p:sp>
      <p:sp>
        <p:nvSpPr>
          <p:cNvPr id="155" name="矩形: 圆角 26"/>
          <p:cNvSpPr/>
          <p:nvPr>
            <p:custDataLst>
              <p:tags r:id="rId22"/>
            </p:custDataLst>
          </p:nvPr>
        </p:nvSpPr>
        <p:spPr>
          <a:xfrm>
            <a:off x="991235" y="7759700"/>
            <a:ext cx="3788410" cy="1470660"/>
          </a:xfrm>
          <a:prstGeom prst="roundRect">
            <a:avLst>
              <a:gd name="adj" fmla="val 9532"/>
            </a:avLst>
          </a:prstGeom>
          <a:gradFill>
            <a:gsLst>
              <a:gs pos="10000">
                <a:srgbClr val="672F92"/>
              </a:gs>
              <a:gs pos="100000">
                <a:srgbClr val="B955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buNone/>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车型控制节省</a:t>
            </a:r>
            <a:endPar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156" name="文本框 155"/>
          <p:cNvSpPr txBox="1"/>
          <p:nvPr>
            <p:custDataLst>
              <p:tags r:id="rId23"/>
            </p:custDataLst>
          </p:nvPr>
        </p:nvSpPr>
        <p:spPr>
          <a:xfrm>
            <a:off x="16156940" y="8185785"/>
            <a:ext cx="438277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91</a:t>
            </a:r>
            <a:r>
              <a:rPr kumimoji="0" lang="zh-CN" altLang="en-US"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万*</a:t>
            </a: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40%=</a:t>
            </a:r>
            <a:r>
              <a:rPr lang="en-US" altLang="zh-CN" sz="28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¥ 36.4万 </a:t>
            </a:r>
            <a:endParaRPr kumimoji="0" lang="en-US" altLang="zh-CN" sz="2800" b="0" i="0" u="none" strike="noStrike" kern="0" cap="all" spc="0" normalizeH="0" baseline="0" noProof="0" dirty="0">
              <a:ln>
                <a:noFill/>
              </a:ln>
              <a:solidFill>
                <a:schemeClr val="bg1"/>
              </a:solidFill>
              <a:effectLst/>
              <a:uLnTx/>
              <a:uFillTx/>
              <a:latin typeface="方正兰亭纤黑简体" panose="02000000000000000000" pitchFamily="2" charset="-122"/>
              <a:ea typeface="方正兰亭纤黑简体" panose="02000000000000000000" pitchFamily="2" charset="-122"/>
              <a:sym typeface="DIN-Bold"/>
            </a:endParaRPr>
          </a:p>
        </p:txBody>
      </p:sp>
      <p:sp>
        <p:nvSpPr>
          <p:cNvPr id="157" name="文本框 156"/>
          <p:cNvSpPr txBox="1"/>
          <p:nvPr>
            <p:custDataLst>
              <p:tags r:id="rId24"/>
            </p:custDataLst>
          </p:nvPr>
        </p:nvSpPr>
        <p:spPr>
          <a:xfrm>
            <a:off x="5572125" y="7995285"/>
            <a:ext cx="4224655"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专车车型改为快车车型</a:t>
            </a:r>
            <a:endPar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61" name="文本框 160"/>
          <p:cNvSpPr txBox="1"/>
          <p:nvPr>
            <p:custDataLst>
              <p:tags r:id="rId25"/>
            </p:custDataLst>
          </p:nvPr>
        </p:nvSpPr>
        <p:spPr>
          <a:xfrm>
            <a:off x="5572125" y="8536305"/>
            <a:ext cx="3756660" cy="470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kumimoji="0" lang="zh-CN" sz="2000" b="1" i="0" u="none" strike="noStrike" kern="0" cap="all" spc="0" normalizeH="0" baseline="0" noProof="0" dirty="0">
                <a:ln>
                  <a:noFill/>
                </a:ln>
                <a:solidFill>
                  <a:srgbClr val="FFFF00"/>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注：快车约比专车便宜</a:t>
            </a:r>
            <a:r>
              <a:rPr kumimoji="0" lang="en-US" altLang="zh-CN" sz="2000" b="1" i="0" u="none" strike="noStrike" kern="0" cap="all" spc="0" normalizeH="0" baseline="0" noProof="0" dirty="0">
                <a:ln>
                  <a:noFill/>
                </a:ln>
                <a:solidFill>
                  <a:srgbClr val="FFFF00"/>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40%</a:t>
            </a:r>
            <a:r>
              <a:rPr kumimoji="0" lang="zh-CN" altLang="en-US" sz="2000" b="1" i="0" u="none" strike="noStrike" kern="0" cap="all" spc="0" normalizeH="0" baseline="0" noProof="0" dirty="0">
                <a:ln>
                  <a:noFill/>
                </a:ln>
                <a:solidFill>
                  <a:srgbClr val="FFFF00"/>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金额</a:t>
            </a:r>
            <a:endParaRPr kumimoji="0" lang="zh-CN" altLang="en-US" sz="2000" b="1" i="0" u="none" strike="noStrike" kern="0" cap="all" spc="0" normalizeH="0" baseline="0" noProof="0" dirty="0">
              <a:ln>
                <a:noFill/>
              </a:ln>
              <a:solidFill>
                <a:srgbClr val="FFFF00"/>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endParaRPr>
          </a:p>
        </p:txBody>
      </p:sp>
      <p:sp>
        <p:nvSpPr>
          <p:cNvPr id="162" name="圆角矩形 60"/>
          <p:cNvSpPr/>
          <p:nvPr>
            <p:custDataLst>
              <p:tags r:id="rId26"/>
            </p:custDataLst>
          </p:nvPr>
        </p:nvSpPr>
        <p:spPr>
          <a:xfrm>
            <a:off x="1008380" y="9516745"/>
            <a:ext cx="19704050" cy="1471930"/>
          </a:xfrm>
          <a:prstGeom prst="roundRect">
            <a:avLst>
              <a:gd name="adj" fmla="val 7908"/>
            </a:avLst>
          </a:prstGeom>
          <a:gradFill flip="none" rotWithShape="1">
            <a:gsLst>
              <a:gs pos="100000">
                <a:srgbClr val="FF91EC">
                  <a:alpha val="0"/>
                </a:srgbClr>
              </a:gs>
              <a:gs pos="0">
                <a:srgbClr val="FF6EA9">
                  <a:alpha val="55000"/>
                </a:srgbClr>
              </a:gs>
            </a:gsLst>
            <a:lin ang="10800000" scaled="1"/>
            <a:tileRect/>
          </a:gradFill>
          <a:ln w="3175">
            <a:gradFill flip="none" rotWithShape="1">
              <a:gsLst>
                <a:gs pos="0">
                  <a:srgbClr val="FF91EC">
                    <a:alpha val="70000"/>
                  </a:srgbClr>
                </a:gs>
                <a:gs pos="100000">
                  <a:srgbClr val="FF6EA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900" noProof="0" dirty="0">
              <a:ln>
                <a:noFill/>
              </a:ln>
              <a:solidFill>
                <a:prstClr val="white"/>
              </a:solidFill>
              <a:effectLst/>
              <a:uLnTx/>
              <a:uFillTx/>
              <a:latin typeface="华康金刚黑" panose="020B0400000000000000" charset="-122"/>
              <a:ea typeface="华康金刚黑" panose="020B0400000000000000" charset="-122"/>
              <a:sym typeface="+mn-ea"/>
            </a:endParaRPr>
          </a:p>
        </p:txBody>
      </p:sp>
      <p:sp>
        <p:nvSpPr>
          <p:cNvPr id="163" name="矩形: 圆角 26"/>
          <p:cNvSpPr/>
          <p:nvPr>
            <p:custDataLst>
              <p:tags r:id="rId27"/>
            </p:custDataLst>
          </p:nvPr>
        </p:nvSpPr>
        <p:spPr>
          <a:xfrm>
            <a:off x="991235" y="9518015"/>
            <a:ext cx="3788410" cy="1470660"/>
          </a:xfrm>
          <a:prstGeom prst="roundRect">
            <a:avLst>
              <a:gd name="adj" fmla="val 9532"/>
            </a:avLst>
          </a:prstGeom>
          <a:gradFill>
            <a:gsLst>
              <a:gs pos="100000">
                <a:srgbClr val="FF91EC"/>
              </a:gs>
              <a:gs pos="11000">
                <a:srgbClr val="FF6EA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发票抵扣税点</a:t>
            </a:r>
            <a:endPar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a:p>
            <a:pPr lvl="0" algn="ctr" defTabSz="3041015">
              <a:spcBef>
                <a:spcPts val="0"/>
              </a:spcBef>
              <a:spcAft>
                <a:spcPts val="0"/>
              </a:spcAft>
              <a:buClrTx/>
              <a:buSzTx/>
              <a:buFontTx/>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节省</a:t>
            </a:r>
            <a:endPar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164" name="文本框 163"/>
          <p:cNvSpPr txBox="1"/>
          <p:nvPr>
            <p:custDataLst>
              <p:tags r:id="rId28"/>
            </p:custDataLst>
          </p:nvPr>
        </p:nvSpPr>
        <p:spPr>
          <a:xfrm>
            <a:off x="16156940" y="9944100"/>
            <a:ext cx="438277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191</a:t>
            </a:r>
            <a:r>
              <a:rPr kumimoji="0" lang="zh-CN" altLang="en-US"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万*</a:t>
            </a:r>
            <a:r>
              <a:rPr kumimoji="0" lang="en-US" altLang="zh-CN" sz="280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old"/>
              </a:rPr>
              <a:t>3%=</a:t>
            </a:r>
            <a:r>
              <a:rPr lang="en-US" altLang="zh-CN" sz="28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¥ 5.7万</a:t>
            </a:r>
            <a:r>
              <a:rPr lang="zh-CN" altLang="en-US" sz="2800" b="1" kern="0" cap="all" noProof="0" dirty="0">
                <a:ln>
                  <a:noFill/>
                </a:ln>
                <a:solidFill>
                  <a:schemeClr val="bg1"/>
                </a:solidFill>
                <a:effectLst/>
                <a:uLnTx/>
                <a:uFillTx/>
                <a:latin typeface="方正兰亭纤黑简体" panose="02000000000000000000" pitchFamily="2" charset="-122"/>
                <a:ea typeface="方正兰亭纤黑简体" panose="02000000000000000000" pitchFamily="2" charset="-122"/>
                <a:sym typeface="DIN-Bold"/>
              </a:rPr>
              <a:t> </a:t>
            </a:r>
            <a:endParaRPr kumimoji="0" lang="en-US" altLang="zh-CN" sz="2800" b="0" i="0" u="none" strike="noStrike" kern="0" cap="all" spc="0" normalizeH="0" baseline="0" noProof="0" dirty="0">
              <a:ln>
                <a:noFill/>
              </a:ln>
              <a:solidFill>
                <a:schemeClr val="bg1"/>
              </a:solidFill>
              <a:effectLst/>
              <a:uLnTx/>
              <a:uFillTx/>
              <a:latin typeface="方正兰亭纤黑简体" panose="02000000000000000000" pitchFamily="2" charset="-122"/>
              <a:ea typeface="方正兰亭纤黑简体" panose="02000000000000000000" pitchFamily="2" charset="-122"/>
              <a:sym typeface="DIN-Bold"/>
            </a:endParaRPr>
          </a:p>
        </p:txBody>
      </p:sp>
      <p:sp>
        <p:nvSpPr>
          <p:cNvPr id="165" name="文本框 164"/>
          <p:cNvSpPr txBox="1"/>
          <p:nvPr>
            <p:custDataLst>
              <p:tags r:id="rId29"/>
            </p:custDataLst>
          </p:nvPr>
        </p:nvSpPr>
        <p:spPr>
          <a:xfrm>
            <a:off x="5572125" y="9944100"/>
            <a:ext cx="375666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客运服务费</a:t>
            </a:r>
            <a:r>
              <a:rPr kumimoji="0" lang="en-US" alt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3%</a:t>
            </a:r>
            <a:r>
              <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可抵扣</a:t>
            </a:r>
            <a:endParaRPr kumimoji="0" lang="zh-CN" altLang="en-US"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68" name="文本框 167"/>
          <p:cNvSpPr txBox="1"/>
          <p:nvPr>
            <p:custDataLst>
              <p:tags r:id="rId30"/>
            </p:custDataLst>
          </p:nvPr>
        </p:nvSpPr>
        <p:spPr>
          <a:xfrm>
            <a:off x="11464290" y="9944100"/>
            <a:ext cx="260731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20000"/>
              </a:lnSpc>
              <a:spcBef>
                <a:spcPts val="0"/>
              </a:spcBef>
              <a:spcAft>
                <a:spcPts val="0"/>
              </a:spcAft>
              <a:buClrTx/>
              <a:buSzTx/>
              <a:buFontTx/>
              <a:buNone/>
              <a:defRPr/>
            </a:pPr>
            <a:r>
              <a:rPr kumimoji="0" 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其他报销车费</a:t>
            </a:r>
            <a:endParaRPr kumimoji="0" lang="zh-CN" sz="2800" b="0" i="0" u="none" strike="noStrike" kern="0" cap="all"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69" name="圆角矩形 60"/>
          <p:cNvSpPr/>
          <p:nvPr>
            <p:custDataLst>
              <p:tags r:id="rId31"/>
            </p:custDataLst>
          </p:nvPr>
        </p:nvSpPr>
        <p:spPr>
          <a:xfrm>
            <a:off x="1008380" y="11275060"/>
            <a:ext cx="19704050" cy="1471930"/>
          </a:xfrm>
          <a:prstGeom prst="roundRect">
            <a:avLst>
              <a:gd name="adj" fmla="val 7908"/>
            </a:avLst>
          </a:prstGeom>
          <a:gradFill flip="none" rotWithShape="1">
            <a:gsLst>
              <a:gs pos="0">
                <a:srgbClr val="FFA824">
                  <a:lumMod val="100000"/>
                  <a:alpha val="45000"/>
                </a:srgbClr>
              </a:gs>
              <a:gs pos="100000">
                <a:srgbClr val="FF8953">
                  <a:alpha val="20000"/>
                </a:srgbClr>
              </a:gs>
            </a:gsLst>
            <a:lin ang="10800000" scaled="1"/>
            <a:tileRect/>
          </a:gradFill>
          <a:ln w="3175">
            <a:gradFill flip="none" rotWithShape="1">
              <a:gsLst>
                <a:gs pos="0">
                  <a:srgbClr val="FFA824">
                    <a:alpha val="7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900" noProof="0">
              <a:ln>
                <a:noFill/>
              </a:ln>
              <a:solidFill>
                <a:prstClr val="white"/>
              </a:solidFill>
              <a:effectLst/>
              <a:uLnTx/>
              <a:uFillTx/>
              <a:latin typeface="华康金刚黑" panose="020B0400000000000000" charset="-122"/>
              <a:ea typeface="华康金刚黑" panose="020B0400000000000000" charset="-122"/>
              <a:sym typeface="+mn-ea"/>
            </a:endParaRPr>
          </a:p>
        </p:txBody>
      </p:sp>
      <p:sp>
        <p:nvSpPr>
          <p:cNvPr id="170" name="矩形: 圆角 26"/>
          <p:cNvSpPr/>
          <p:nvPr>
            <p:custDataLst>
              <p:tags r:id="rId32"/>
            </p:custDataLst>
          </p:nvPr>
        </p:nvSpPr>
        <p:spPr>
          <a:xfrm>
            <a:off x="991235" y="11276330"/>
            <a:ext cx="3788410" cy="1470660"/>
          </a:xfrm>
          <a:prstGeom prst="roundRect">
            <a:avLst>
              <a:gd name="adj" fmla="val 9532"/>
            </a:avLst>
          </a:prstGeom>
          <a:gradFill>
            <a:gsLst>
              <a:gs pos="10000">
                <a:srgbClr val="FF8953"/>
              </a:gs>
              <a:gs pos="100000">
                <a:srgbClr val="FFA824"/>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a:spcBef>
                <a:spcPts val="0"/>
              </a:spcBef>
              <a:spcAft>
                <a:spcPts val="0"/>
              </a:spcAft>
              <a:buClrTx/>
              <a:buSzTx/>
              <a:buFontTx/>
              <a:buNone/>
              <a:defRPr/>
            </a:pPr>
            <a:r>
              <a:rPr kumimoji="1" lang="zh-CN" altLang="en-US" sz="360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rPr>
              <a:t>其他节约项</a:t>
            </a:r>
            <a:endParaRPr kumimoji="1" lang="zh-CN" altLang="en-US" sz="1200" noProof="0" dirty="0">
              <a:ln>
                <a:noFill/>
              </a:ln>
              <a:solidFill>
                <a:prstClr val="white"/>
              </a:solidFill>
              <a:effectLst>
                <a:outerShdw blurRad="98223" dist="38100" dir="2700000" algn="tl" rotWithShape="0">
                  <a:prstClr val="black">
                    <a:alpha val="14218"/>
                  </a:prstClr>
                </a:outerShdw>
              </a:effectLst>
              <a:uLnTx/>
              <a:uFillTx/>
              <a:latin typeface="华康金刚黑" panose="020B0400000000000000" charset="-122"/>
              <a:ea typeface="华康金刚黑" panose="020B0400000000000000" charset="-122"/>
              <a:sym typeface="+mn-ea"/>
            </a:endParaRPr>
          </a:p>
        </p:txBody>
      </p:sp>
      <p:sp>
        <p:nvSpPr>
          <p:cNvPr id="172" name="文本框 171"/>
          <p:cNvSpPr txBox="1"/>
          <p:nvPr>
            <p:custDataLst>
              <p:tags r:id="rId33"/>
            </p:custDataLst>
          </p:nvPr>
        </p:nvSpPr>
        <p:spPr>
          <a:xfrm>
            <a:off x="5572125" y="11702415"/>
            <a:ext cx="11320780" cy="617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spAutoFit/>
          </a:bodyPr>
          <a:lstStyle/>
          <a:p>
            <a:pPr lvl="0" algn="l" defTabSz="412750" hangingPunct="0">
              <a:lnSpc>
                <a:spcPct val="120000"/>
              </a:lnSpc>
              <a:spcBef>
                <a:spcPts val="0"/>
              </a:spcBef>
              <a:spcAft>
                <a:spcPts val="0"/>
              </a:spcAft>
              <a:buClrTx/>
              <a:buSzTx/>
              <a:buFontTx/>
              <a:defRPr/>
            </a:pPr>
            <a:r>
              <a:rPr lang="zh-CN" altLang="en-US" sz="2800" kern="0" cap="all"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纸质发票寄送物流成本，电子发票验重/真成本，发票报销单存管成本</a:t>
            </a:r>
            <a:endParaRPr lang="zh-CN" altLang="en-US" sz="2800" kern="0" cap="all"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p:txBody>
      </p:sp>
      <p:sp>
        <p:nvSpPr>
          <p:cNvPr id="180" name="右大括号 179"/>
          <p:cNvSpPr/>
          <p:nvPr>
            <p:custDataLst>
              <p:tags r:id="rId34"/>
            </p:custDataLst>
          </p:nvPr>
        </p:nvSpPr>
        <p:spPr>
          <a:xfrm>
            <a:off x="20918147" y="3056672"/>
            <a:ext cx="433286" cy="7253902"/>
          </a:xfrm>
          <a:prstGeom prst="rightBrace">
            <a:avLst/>
          </a:prstGeom>
          <a:noFill/>
          <a:ln w="25400" cap="flat">
            <a:solidFill>
              <a:srgbClr val="1E96FA"/>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3838" tIns="121918" rIns="243838" bIns="121918" numCol="1" spcCol="38100" rtlCol="0" anchor="t">
            <a:noAutofit/>
          </a:bodyPr>
          <a:lstStyle/>
          <a:p>
            <a:pPr marL="0" marR="0" lvl="0" indent="0" algn="l" defTabSz="1219200" rtl="0" eaLnBrk="1" fontAlgn="auto" latinLnBrk="1" hangingPunct="0">
              <a:lnSpc>
                <a:spcPct val="100000"/>
              </a:lnSpc>
              <a:spcBef>
                <a:spcPts val="0"/>
              </a:spcBef>
              <a:spcAft>
                <a:spcPts val="0"/>
              </a:spcAft>
              <a:buClrTx/>
              <a:buSzTx/>
              <a:buFontTx/>
              <a:buNone/>
              <a:defRPr/>
            </a:pPr>
            <a:endParaRPr kumimoji="0" lang="zh-CN" altLang="en-US" sz="4800" b="0" i="0" u="none" strike="noStrike" kern="0" cap="none" spc="0" normalizeH="0" baseline="0" noProof="0">
              <a:ln>
                <a:noFill/>
              </a:ln>
              <a:solidFill>
                <a:srgbClr val="000000"/>
              </a:solidFill>
              <a:effectLst/>
              <a:uLnTx/>
              <a:uFillTx/>
              <a:latin typeface="DIN-Bold"/>
              <a:ea typeface="微软雅黑" panose="020B0503020204020204" charset="-122"/>
              <a:sym typeface="DIN-Bold"/>
            </a:endParaRPr>
          </a:p>
        </p:txBody>
      </p:sp>
      <p:sp>
        <p:nvSpPr>
          <p:cNvPr id="182" name="文本框 181"/>
          <p:cNvSpPr txBox="1"/>
          <p:nvPr/>
        </p:nvSpPr>
        <p:spPr>
          <a:xfrm>
            <a:off x="21214080" y="5857875"/>
            <a:ext cx="2317750" cy="1715135"/>
          </a:xfrm>
          <a:prstGeom prst="rect">
            <a:avLst/>
          </a:prstGeom>
          <a:noFill/>
        </p:spPr>
        <p:txBody>
          <a:bodyPr wrap="square" rtlCol="0">
            <a:spAutoFit/>
          </a:bodyPr>
          <a:lstStyle/>
          <a:p>
            <a:pPr marL="0" marR="0" lvl="0" indent="0" algn="ctr" defTabSz="412750" rtl="0" eaLnBrk="1" fontAlgn="auto" latinLnBrk="0" hangingPunct="0">
              <a:lnSpc>
                <a:spcPct val="120000"/>
              </a:lnSpc>
              <a:spcBef>
                <a:spcPts val="0"/>
              </a:spcBef>
              <a:spcAft>
                <a:spcPts val="0"/>
              </a:spcAft>
              <a:buClrTx/>
              <a:buSzTx/>
              <a:buFontTx/>
              <a:buNone/>
              <a:defRPr/>
            </a:pPr>
            <a:r>
              <a:rPr lang="en-US" altLang="zh-CN" sz="2800" kern="0" cap="all" noProof="0" dirty="0">
                <a:ln>
                  <a:noFill/>
                </a:ln>
                <a:solidFill>
                  <a:srgbClr val="FFFF00"/>
                </a:solidFill>
                <a:effectLst/>
                <a:uLnTx/>
                <a:uFillTx/>
                <a:latin typeface="方正兰亭黑简体" panose="02000000000000000000" charset="-122"/>
                <a:ea typeface="方正兰亭黑简体" panose="02000000000000000000" charset="-122"/>
                <a:cs typeface="方正兰亭粗黑简体" panose="02000000000000000000" charset="-122"/>
                <a:sym typeface="DIN-Bold"/>
              </a:rPr>
              <a:t>Total</a:t>
            </a:r>
            <a:endParaRPr lang="en-US" altLang="zh-CN" sz="2800" kern="0" cap="all" noProof="0" dirty="0">
              <a:ln>
                <a:noFill/>
              </a:ln>
              <a:solidFill>
                <a:srgbClr val="FFFF00"/>
              </a:solidFill>
              <a:effectLst/>
              <a:uLnTx/>
              <a:uFillTx/>
              <a:latin typeface="方正兰亭黑简体" panose="02000000000000000000" charset="-122"/>
              <a:ea typeface="方正兰亭黑简体" panose="02000000000000000000" charset="-122"/>
              <a:cs typeface="方正兰亭粗黑简体" panose="02000000000000000000" charset="-122"/>
              <a:sym typeface="DIN-Bold"/>
            </a:endParaRPr>
          </a:p>
          <a:p>
            <a:pPr marL="0" marR="0" lvl="0" indent="0" algn="ctr" defTabSz="412750" rtl="0" eaLnBrk="1" fontAlgn="auto" latinLnBrk="0" hangingPunct="0">
              <a:lnSpc>
                <a:spcPct val="120000"/>
              </a:lnSpc>
              <a:spcBef>
                <a:spcPts val="0"/>
              </a:spcBef>
              <a:spcAft>
                <a:spcPts val="0"/>
              </a:spcAft>
              <a:buClrTx/>
              <a:buSzTx/>
              <a:buFontTx/>
              <a:buNone/>
              <a:defRPr/>
            </a:pPr>
            <a:r>
              <a:rPr lang="en-US" altLang="zh-CN" sz="2800" kern="0" cap="all" noProof="0" dirty="0">
                <a:ln>
                  <a:noFill/>
                </a:ln>
                <a:solidFill>
                  <a:srgbClr val="FFFF00"/>
                </a:solidFill>
                <a:effectLst/>
                <a:uLnTx/>
                <a:uFillTx/>
                <a:latin typeface="方正兰亭黑简体" panose="02000000000000000000" charset="-122"/>
                <a:ea typeface="方正兰亭黑简体" panose="02000000000000000000" charset="-122"/>
                <a:cs typeface="方正兰亭粗黑简体" panose="02000000000000000000" charset="-122"/>
                <a:sym typeface="DIN-Bold"/>
              </a:rPr>
              <a:t>benefit</a:t>
            </a:r>
            <a:endParaRPr kumimoji="0" lang="en-US" altLang="zh-CN" sz="2800" b="0"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endParaRPr>
          </a:p>
          <a:p>
            <a:pPr marL="0" marR="0" lvl="0" indent="0" algn="ctr" defTabSz="412750" rtl="0" eaLnBrk="1" fontAlgn="auto" latinLnBrk="0" hangingPunct="0">
              <a:lnSpc>
                <a:spcPct val="120000"/>
              </a:lnSpc>
              <a:spcBef>
                <a:spcPts val="0"/>
              </a:spcBef>
              <a:spcAft>
                <a:spcPts val="0"/>
              </a:spcAft>
              <a:buClrTx/>
              <a:buSzTx/>
              <a:buFontTx/>
              <a:buNone/>
              <a:defRPr/>
            </a:pPr>
            <a:r>
              <a:rPr lang="zh-CN" altLang="en-US" sz="2800" b="1" kern="0" cap="all" dirty="0">
                <a:solidFill>
                  <a:srgbClr val="FFFF00"/>
                </a:solidFill>
                <a:latin typeface="方正兰亭粗黑简体" panose="02000000000000000000" charset="-122"/>
                <a:ea typeface="方正兰亭粗黑简体" panose="02000000000000000000" charset="-122"/>
                <a:cs typeface="方正兰亭粗黑简体" panose="02000000000000000000" charset="-122"/>
                <a:sym typeface="DIN-Bold"/>
              </a:rPr>
              <a:t> </a:t>
            </a:r>
            <a:r>
              <a:rPr lang="en-US" altLang="zh-CN" sz="32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a:t>
            </a:r>
            <a:r>
              <a:rPr lang="zh-CN" altLang="en-US" sz="32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a:t>
            </a:r>
            <a:r>
              <a:rPr lang="en-US" altLang="zh-CN" sz="32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74.7</a:t>
            </a:r>
            <a:r>
              <a:rPr lang="zh-CN" altLang="en-US" sz="3200" b="1" kern="0" cap="all"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rPr>
              <a:t> 万</a:t>
            </a:r>
            <a:endParaRPr kumimoji="0" lang="zh-CN" altLang="en-US" sz="3200" b="1" i="0" u="none" strike="noStrike" kern="0" cap="all" spc="0" normalizeH="0" baseline="0" noProof="0" dirty="0">
              <a:ln>
                <a:noFill/>
              </a:ln>
              <a:solidFill>
                <a:srgbClr val="FFFF00"/>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DIN-Bold"/>
            </a:endParaRPr>
          </a:p>
        </p:txBody>
      </p:sp>
      <p:pic>
        <p:nvPicPr>
          <p:cNvPr id="185" name="图像" descr="图像"/>
          <p:cNvPicPr>
            <a:picLocks noChangeAspect="1"/>
          </p:cNvPicPr>
          <p:nvPr/>
        </p:nvPicPr>
        <p:blipFill>
          <a:blip r:embed="rId35"/>
          <a:stretch>
            <a:fillRect/>
          </a:stretch>
        </p:blipFill>
        <p:spPr>
          <a:xfrm>
            <a:off x="20219841" y="302060"/>
            <a:ext cx="3581400" cy="609600"/>
          </a:xfrm>
          <a:prstGeom prst="rect">
            <a:avLst/>
          </a:prstGeom>
          <a:ln w="3175">
            <a:miter lim="4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0"/>
            <a:ext cx="243840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600"/>
          </a:p>
        </p:txBody>
      </p:sp>
      <p:pic>
        <p:nvPicPr>
          <p:cNvPr id="14" name="图片 13" descr="绿色的西兰花&#10;&#10;描述已自动生成"/>
          <p:cNvPicPr>
            <a:picLocks noChangeAspect="1"/>
          </p:cNvPicPr>
          <p:nvPr/>
        </p:nvPicPr>
        <p:blipFill rotWithShape="1">
          <a:blip r:embed="rId1" cstate="email">
            <a:extLst>
              <a:ext uri="{BEBA8EAE-BF5A-486C-A8C5-ECC9F3942E4B}">
                <a14:imgProps xmlns:a14="http://schemas.microsoft.com/office/drawing/2010/main">
                  <a14:imgLayer r:embed="rId2">
                    <a14:imgEffect>
                      <a14:brightnessContrast bright="-40000" contrast="-40000"/>
                    </a14:imgEffect>
                  </a14:imgLayer>
                </a14:imgProps>
              </a:ext>
            </a:extLst>
          </a:blip>
          <a:srcRect l="-109"/>
          <a:stretch>
            <a:fillRect/>
          </a:stretch>
        </p:blipFill>
        <p:spPr>
          <a:xfrm>
            <a:off x="1" y="-1"/>
            <a:ext cx="24384000" cy="3854775"/>
          </a:xfrm>
          <a:prstGeom prst="rect">
            <a:avLst/>
          </a:prstGeom>
        </p:spPr>
      </p:pic>
      <p:sp>
        <p:nvSpPr>
          <p:cNvPr id="89" name="领先的一站式移动出行平台"/>
          <p:cNvSpPr txBox="1"/>
          <p:nvPr/>
        </p:nvSpPr>
        <p:spPr>
          <a:xfrm>
            <a:off x="674217" y="596732"/>
            <a:ext cx="19271615"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dirty="0">
                <a:solidFill>
                  <a:schemeClr val="bg1"/>
                </a:solidFill>
                <a:latin typeface="方正兰亭粗黑简体" panose="02000000000000000000" charset="-122"/>
                <a:ea typeface="方正兰亭粗黑简体" panose="02000000000000000000" charset="-122"/>
              </a:rPr>
              <a:t>滴滴企业版推动企业出行向高效化、低碳化、绿色化转型</a:t>
            </a:r>
            <a:endParaRPr lang="zh-CN" altLang="en-US" sz="6000" b="1" dirty="0">
              <a:solidFill>
                <a:schemeClr val="bg1"/>
              </a:solidFill>
              <a:latin typeface="方正兰亭粗黑简体" panose="02000000000000000000" charset="-122"/>
              <a:ea typeface="方正兰亭粗黑简体" panose="02000000000000000000" charset="-122"/>
            </a:endParaRPr>
          </a:p>
        </p:txBody>
      </p:sp>
      <p:pic>
        <p:nvPicPr>
          <p:cNvPr id="28" name="图片 27" descr="徽标&#10;&#10;描述已自动生成"/>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8368665" y="10564495"/>
            <a:ext cx="2560320" cy="1478280"/>
          </a:xfrm>
          <a:prstGeom prst="rect">
            <a:avLst/>
          </a:prstGeom>
        </p:spPr>
      </p:pic>
      <p:grpSp>
        <p:nvGrpSpPr>
          <p:cNvPr id="49" name="组合 48"/>
          <p:cNvGrpSpPr/>
          <p:nvPr/>
        </p:nvGrpSpPr>
        <p:grpSpPr>
          <a:xfrm>
            <a:off x="1814195" y="8880475"/>
            <a:ext cx="6062345" cy="1319530"/>
            <a:chOff x="14288077" y="9832058"/>
            <a:chExt cx="6062638" cy="1319530"/>
          </a:xfrm>
        </p:grpSpPr>
        <p:sp>
          <p:nvSpPr>
            <p:cNvPr id="10" name="74.3 亿"/>
            <p:cNvSpPr txBox="1"/>
            <p:nvPr/>
          </p:nvSpPr>
          <p:spPr>
            <a:xfrm>
              <a:off x="16989660" y="9832058"/>
              <a:ext cx="3361055" cy="1319530"/>
            </a:xfrm>
            <a:prstGeom prst="rect">
              <a:avLst/>
            </a:prstGeom>
            <a:ln w="12700">
              <a:miter lim="400000"/>
            </a:ln>
          </p:spPr>
          <p:txBody>
            <a:bodyPr wrap="none" lIns="50800" tIns="50800" rIns="50800" bIns="50800" anchor="b" anchorCtr="0">
              <a:spAutoFit/>
            </a:bodyPr>
            <a:lstStyle/>
            <a:p>
              <a:pPr marL="0" marR="0" lvl="0" indent="0" algn="l" defTabSz="825500" rtl="0" eaLnBrk="1" fontAlgn="auto" latinLnBrk="0" hangingPunct="0">
                <a:lnSpc>
                  <a:spcPct val="120000"/>
                </a:lnSpc>
                <a:spcBef>
                  <a:spcPts val="0"/>
                </a:spcBef>
                <a:spcAft>
                  <a:spcPts val="0"/>
                </a:spcAft>
                <a:buClrTx/>
                <a:buSzTx/>
                <a:buFontTx/>
                <a:buNone/>
                <a:defRPr sz="7200">
                  <a:solidFill>
                    <a:srgbClr val="324FF5"/>
                  </a:solidFill>
                  <a:latin typeface="DIN-Light"/>
                  <a:ea typeface="DIN-Light"/>
                  <a:cs typeface="DIN-Light"/>
                  <a:sym typeface="DIN-Light"/>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4.54</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亿</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DIN-Bold"/>
                  <a:sym typeface="DIN-Bold"/>
                </a:rPr>
                <a:t>公里*</a:t>
              </a:r>
              <a:endPar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DIN-Bold"/>
                <a:sym typeface="DIN-Bold"/>
              </a:endParaRPr>
            </a:p>
          </p:txBody>
        </p:sp>
        <p:sp>
          <p:nvSpPr>
            <p:cNvPr id="35" name="文本框 34"/>
            <p:cNvSpPr txBox="1"/>
            <p:nvPr/>
          </p:nvSpPr>
          <p:spPr>
            <a:xfrm>
              <a:off x="14288077" y="10095460"/>
              <a:ext cx="2580155" cy="846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b" anchorCtr="0">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行驶里程约</a:t>
              </a:r>
              <a:endPar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endParaRPr>
            </a:p>
          </p:txBody>
        </p:sp>
      </p:grpSp>
      <p:pic>
        <p:nvPicPr>
          <p:cNvPr id="2" name="图形 37" descr="电力汽车 纯色填充"/>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920" y="4287520"/>
            <a:ext cx="1462405" cy="1462405"/>
          </a:xfrm>
          <a:prstGeom prst="rect">
            <a:avLst/>
          </a:prstGeom>
        </p:spPr>
      </p:pic>
      <p:grpSp>
        <p:nvGrpSpPr>
          <p:cNvPr id="48" name="组合 47"/>
          <p:cNvGrpSpPr/>
          <p:nvPr/>
        </p:nvGrpSpPr>
        <p:grpSpPr>
          <a:xfrm>
            <a:off x="1899920" y="7287260"/>
            <a:ext cx="5722620" cy="1319530"/>
            <a:chOff x="14238635" y="7662466"/>
            <a:chExt cx="5722897" cy="1319530"/>
          </a:xfrm>
        </p:grpSpPr>
        <p:sp>
          <p:nvSpPr>
            <p:cNvPr id="6" name="74.3 亿"/>
            <p:cNvSpPr txBox="1"/>
            <p:nvPr/>
          </p:nvSpPr>
          <p:spPr>
            <a:xfrm>
              <a:off x="16854477" y="7662466"/>
              <a:ext cx="3107055" cy="1319530"/>
            </a:xfrm>
            <a:prstGeom prst="rect">
              <a:avLst/>
            </a:prstGeom>
            <a:ln w="12700">
              <a:miter lim="400000"/>
            </a:ln>
          </p:spPr>
          <p:txBody>
            <a:bodyPr wrap="none" lIns="50800" tIns="50800" rIns="50800" bIns="50800" anchor="ctr">
              <a:spAutoFit/>
            </a:bodyPr>
            <a:lstStyle/>
            <a:p>
              <a:pPr marL="0" marR="0" lvl="0" indent="0" algn="l" defTabSz="825500" rtl="0" eaLnBrk="1" fontAlgn="auto" latinLnBrk="0" hangingPunct="0">
                <a:lnSpc>
                  <a:spcPct val="120000"/>
                </a:lnSpc>
                <a:spcBef>
                  <a:spcPts val="0"/>
                </a:spcBef>
                <a:spcAft>
                  <a:spcPts val="0"/>
                </a:spcAft>
                <a:buClrTx/>
                <a:buSzTx/>
                <a:buFontTx/>
                <a:buNone/>
                <a:defRPr sz="7200">
                  <a:solidFill>
                    <a:srgbClr val="324FF5"/>
                  </a:solidFill>
                  <a:latin typeface="DIN-Light"/>
                  <a:ea typeface="DIN-Light"/>
                  <a:cs typeface="DIN-Light"/>
                  <a:sym typeface="DIN-Light"/>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0.36</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亿</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DIN-Bold"/>
                  <a:sym typeface="DIN-Bold"/>
                </a:rPr>
                <a:t>次</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DIN-Light"/>
                </a:rPr>
                <a:t>*</a:t>
              </a:r>
              <a:endPar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DIN-Light"/>
              </a:endParaRPr>
            </a:p>
          </p:txBody>
        </p:sp>
        <p:sp>
          <p:nvSpPr>
            <p:cNvPr id="46" name="文本框 45"/>
            <p:cNvSpPr txBox="1"/>
            <p:nvPr/>
          </p:nvSpPr>
          <p:spPr>
            <a:xfrm>
              <a:off x="14238635" y="7925868"/>
              <a:ext cx="3375363" cy="846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出行次数约</a:t>
              </a:r>
              <a:endPar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endParaRPr>
            </a:p>
          </p:txBody>
        </p:sp>
      </p:grpSp>
      <p:grpSp>
        <p:nvGrpSpPr>
          <p:cNvPr id="50" name="组合 49"/>
          <p:cNvGrpSpPr/>
          <p:nvPr/>
        </p:nvGrpSpPr>
        <p:grpSpPr>
          <a:xfrm>
            <a:off x="1811655" y="10554335"/>
            <a:ext cx="6065520" cy="1319530"/>
            <a:chOff x="14150256" y="11854811"/>
            <a:chExt cx="6065504" cy="1319530"/>
          </a:xfrm>
        </p:grpSpPr>
        <p:sp>
          <p:nvSpPr>
            <p:cNvPr id="8" name="74.3 亿"/>
            <p:cNvSpPr txBox="1"/>
            <p:nvPr/>
          </p:nvSpPr>
          <p:spPr>
            <a:xfrm>
              <a:off x="17108705" y="11854811"/>
              <a:ext cx="3107055" cy="1319530"/>
            </a:xfrm>
            <a:prstGeom prst="rect">
              <a:avLst/>
            </a:prstGeom>
            <a:ln w="12700">
              <a:miter lim="400000"/>
            </a:ln>
          </p:spPr>
          <p:txBody>
            <a:bodyPr wrap="none" lIns="50800" tIns="50800" rIns="50800" bIns="50800" anchor="ctr">
              <a:spAutoFit/>
            </a:bodyPr>
            <a:lstStyle/>
            <a:p>
              <a:pPr marL="0" marR="0" lvl="0" indent="0" algn="l" defTabSz="825500" rtl="0" eaLnBrk="1" fontAlgn="auto" latinLnBrk="0" hangingPunct="0">
                <a:lnSpc>
                  <a:spcPct val="120000"/>
                </a:lnSpc>
                <a:spcBef>
                  <a:spcPts val="0"/>
                </a:spcBef>
                <a:spcAft>
                  <a:spcPts val="0"/>
                </a:spcAft>
                <a:buClrTx/>
                <a:buSzTx/>
                <a:buFontTx/>
                <a:buNone/>
                <a:defRPr sz="7200">
                  <a:solidFill>
                    <a:srgbClr val="324FF5"/>
                  </a:solidFill>
                  <a:latin typeface="DIN-Light"/>
                  <a:ea typeface="DIN-Light"/>
                  <a:cs typeface="DIN-Light"/>
                  <a:sym typeface="DIN-Light"/>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3.64</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Helvetica"/>
                  <a:sym typeface="Helvetica"/>
                </a:rPr>
                <a:t>万</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DIN-Light"/>
                </a:rPr>
                <a:t>吨*</a:t>
              </a:r>
              <a:endPar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DIN-Light"/>
              </a:endParaRPr>
            </a:p>
          </p:txBody>
        </p:sp>
        <p:sp>
          <p:nvSpPr>
            <p:cNvPr id="47" name="文本框 46"/>
            <p:cNvSpPr txBox="1"/>
            <p:nvPr/>
          </p:nvSpPr>
          <p:spPr>
            <a:xfrm>
              <a:off x="14150256" y="11997045"/>
              <a:ext cx="4114922" cy="8343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减少碳排放量约</a:t>
              </a:r>
              <a:endParaRPr kumimoji="0" lang="zh-CN" altLang="en-US" sz="28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endParaRPr>
            </a:p>
          </p:txBody>
        </p:sp>
      </p:grpSp>
      <p:sp>
        <p:nvSpPr>
          <p:cNvPr id="51" name="文本框 50"/>
          <p:cNvSpPr txBox="1"/>
          <p:nvPr/>
        </p:nvSpPr>
        <p:spPr>
          <a:xfrm>
            <a:off x="1899920" y="5964555"/>
            <a:ext cx="4986020" cy="1086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2020</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年</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12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月</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-2022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年</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12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月</a:t>
            </a:r>
            <a:endPar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endParaRPr>
          </a:p>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企业级客户使用电动车出行</a:t>
            </a:r>
            <a:endPar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endParaRPr>
          </a:p>
        </p:txBody>
      </p:sp>
      <p:sp>
        <p:nvSpPr>
          <p:cNvPr id="17" name="19年为企业和员工节省了283万小时的贴票报销时间，约和1400名财务人员仅1年的工作量，节约的纸张相当于4万棵15年树龄的杨树"/>
          <p:cNvSpPr txBox="1"/>
          <p:nvPr/>
        </p:nvSpPr>
        <p:spPr>
          <a:xfrm>
            <a:off x="13683615" y="4591050"/>
            <a:ext cx="144145" cy="922655"/>
          </a:xfrm>
          <a:prstGeom prst="rect">
            <a:avLst/>
          </a:prstGeom>
          <a:ln w="12700">
            <a:miter lim="400000"/>
          </a:ln>
        </p:spPr>
        <p:txBody>
          <a:bodyPr wrap="none" lIns="71437" tIns="71437" rIns="71437" bIns="71437" anchor="ctr">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endParaRPr kumimoji="0" lang="en-US" sz="4400" b="1" i="0" u="none" strike="noStrike" kern="0" cap="none" spc="0" normalizeH="0" baseline="0" noProof="0" dirty="0">
              <a:ln>
                <a:noFill/>
              </a:ln>
              <a:solidFill>
                <a:schemeClr val="bg1"/>
              </a:solidFill>
              <a:effectLst/>
              <a:highlight>
                <a:srgbClr val="008000"/>
              </a:highligh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endParaRPr>
          </a:p>
        </p:txBody>
      </p:sp>
      <p:sp>
        <p:nvSpPr>
          <p:cNvPr id="21" name="文本框 20"/>
          <p:cNvSpPr txBox="1"/>
          <p:nvPr/>
        </p:nvSpPr>
        <p:spPr>
          <a:xfrm>
            <a:off x="12529820" y="7612380"/>
            <a:ext cx="7867015" cy="950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rPr>
              <a:t>885</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rPr>
              <a:t>万</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小时</a:t>
            </a:r>
            <a:endPar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endParaRPr>
          </a:p>
        </p:txBody>
      </p:sp>
      <p:pic>
        <p:nvPicPr>
          <p:cNvPr id="40" name="图形 39" descr="可持续性 纯色填充"/>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11710" y="4511040"/>
            <a:ext cx="1095375" cy="1095375"/>
          </a:xfrm>
          <a:prstGeom prst="rect">
            <a:avLst/>
          </a:prstGeom>
        </p:spPr>
      </p:pic>
      <p:sp>
        <p:nvSpPr>
          <p:cNvPr id="42" name="文本框 41"/>
          <p:cNvSpPr txBox="1"/>
          <p:nvPr/>
        </p:nvSpPr>
        <p:spPr>
          <a:xfrm>
            <a:off x="12529820" y="9246235"/>
            <a:ext cx="8641080" cy="950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4732</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名</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财务人员近</a:t>
            </a:r>
            <a:r>
              <a:rPr kumimoji="0" lang="en-US" altLang="zh-CN"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1</a:t>
            </a:r>
            <a:r>
              <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年的工作量</a:t>
            </a:r>
            <a:endParaRPr kumimoji="0" lang="zh-CN" altLang="en-US"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endParaRPr>
          </a:p>
        </p:txBody>
      </p:sp>
      <p:sp>
        <p:nvSpPr>
          <p:cNvPr id="44" name="文本框 43"/>
          <p:cNvSpPr txBox="1"/>
          <p:nvPr/>
        </p:nvSpPr>
        <p:spPr>
          <a:xfrm>
            <a:off x="16968470" y="10718800"/>
            <a:ext cx="10074910" cy="950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en-US" altLang="zh-CN"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ntinghei SC Extralight" panose="02000000000000000000" charset="-122"/>
              </a:rPr>
              <a:t>1.8</a:t>
            </a:r>
            <a:r>
              <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rPr>
              <a:t>万棵树</a:t>
            </a:r>
            <a:endParaRPr kumimoji="0" lang="zh-CN" altLang="en-US" sz="66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endParaRPr>
          </a:p>
        </p:txBody>
      </p:sp>
      <p:sp>
        <p:nvSpPr>
          <p:cNvPr id="45" name="文本框 44"/>
          <p:cNvSpPr txBox="1"/>
          <p:nvPr/>
        </p:nvSpPr>
        <p:spPr>
          <a:xfrm>
            <a:off x="12529820" y="5964555"/>
            <a:ext cx="4986020" cy="1086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2020</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年</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12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月</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-2022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年</a:t>
            </a:r>
            <a:r>
              <a:rPr kumimoji="0" lang="en-US" altLang="zh-CN"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12</a:t>
            </a:r>
            <a:r>
              <a:rPr kumimoji="0" lang="zh-CN" altLang="en-US" sz="3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月</a:t>
            </a:r>
            <a:endParaRPr kumimoji="0" lang="en-US" altLang="zh-CN"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endParaRPr>
          </a:p>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为企业和员工节省报销时间</a:t>
            </a:r>
            <a:endPar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endParaRPr>
          </a:p>
        </p:txBody>
      </p:sp>
      <p:sp>
        <p:nvSpPr>
          <p:cNvPr id="53" name="文本框 52"/>
          <p:cNvSpPr txBox="1"/>
          <p:nvPr/>
        </p:nvSpPr>
        <p:spPr>
          <a:xfrm>
            <a:off x="13443585" y="11000740"/>
            <a:ext cx="4071620" cy="58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rPr>
              <a:t>节省的纸张约等于</a:t>
            </a:r>
            <a:endPar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Helvetica Light"/>
            </a:endParaRPr>
          </a:p>
        </p:txBody>
      </p:sp>
      <p:pic>
        <p:nvPicPr>
          <p:cNvPr id="57" name="图形 56" descr="树叶 纯色填充"/>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29820" y="10821035"/>
            <a:ext cx="914400" cy="914400"/>
          </a:xfrm>
          <a:prstGeom prst="rect">
            <a:avLst/>
          </a:prstGeom>
        </p:spPr>
      </p:pic>
      <p:grpSp>
        <p:nvGrpSpPr>
          <p:cNvPr id="62" name="组合 61"/>
          <p:cNvGrpSpPr/>
          <p:nvPr/>
        </p:nvGrpSpPr>
        <p:grpSpPr>
          <a:xfrm>
            <a:off x="20909409" y="10295571"/>
            <a:ext cx="1416720" cy="1558452"/>
            <a:chOff x="8526377" y="11923265"/>
            <a:chExt cx="1481542" cy="1792735"/>
          </a:xfrm>
        </p:grpSpPr>
        <p:pic>
          <p:nvPicPr>
            <p:cNvPr id="63" name="图片 62" descr="图片包含 游戏机, 钟表&#10;&#10;描述已自动生成"/>
            <p:cNvPicPr>
              <a:picLocks noChangeAspect="1"/>
            </p:cNvPicPr>
            <p:nvPr/>
          </p:nvPicPr>
          <p:blipFill rotWithShape="1">
            <a:blip r:embed="rId11" cstate="email">
              <a:duotone>
                <a:prstClr val="black"/>
                <a:srgbClr val="00882B">
                  <a:tint val="45000"/>
                  <a:satMod val="400000"/>
                </a:srgbClr>
              </a:duotone>
            </a:blip>
            <a:srcRect/>
            <a:stretch>
              <a:fillRect/>
            </a:stretch>
          </p:blipFill>
          <p:spPr>
            <a:xfrm>
              <a:off x="8526377" y="11923265"/>
              <a:ext cx="1265319" cy="1792735"/>
            </a:xfrm>
            <a:prstGeom prst="rect">
              <a:avLst/>
            </a:prstGeom>
          </p:spPr>
        </p:pic>
        <p:pic>
          <p:nvPicPr>
            <p:cNvPr id="64" name="图片 63" descr="图标&#10;&#10;描述已自动生成"/>
            <p:cNvPicPr>
              <a:picLocks noChangeAspect="1"/>
            </p:cNvPicPr>
            <p:nvPr/>
          </p:nvPicPr>
          <p:blipFill rotWithShape="1">
            <a:blip r:embed="rId12" cstate="email">
              <a:duotone>
                <a:prstClr val="black"/>
                <a:srgbClr val="00882B">
                  <a:tint val="45000"/>
                  <a:satMod val="400000"/>
                </a:srgbClr>
              </a:duotone>
            </a:blip>
            <a:srcRect l="33964" t="10363" r="36901" b="13070"/>
            <a:stretch>
              <a:fillRect/>
            </a:stretch>
          </p:blipFill>
          <p:spPr>
            <a:xfrm>
              <a:off x="9347628" y="12596588"/>
              <a:ext cx="660291" cy="1001954"/>
            </a:xfrm>
            <a:prstGeom prst="rect">
              <a:avLst/>
            </a:prstGeom>
          </p:spPr>
        </p:pic>
      </p:grpSp>
      <p:sp>
        <p:nvSpPr>
          <p:cNvPr id="33" name="矩形: 圆角 32"/>
          <p:cNvSpPr/>
          <p:nvPr/>
        </p:nvSpPr>
        <p:spPr>
          <a:xfrm>
            <a:off x="3574979" y="4521270"/>
            <a:ext cx="5006625" cy="1051392"/>
          </a:xfrm>
          <a:prstGeom prst="roundRect">
            <a:avLst>
              <a:gd name="adj" fmla="val 1073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62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微软雅黑"/>
            </a:endParaRPr>
          </a:p>
        </p:txBody>
      </p:sp>
      <p:sp>
        <p:nvSpPr>
          <p:cNvPr id="34" name="19年为企业和员工节省了283万小时的贴票报销时间，约和1400名财务人员仅1年的工作量，节约的纸张相当于4万棵15年树龄的杨树"/>
          <p:cNvSpPr txBox="1"/>
          <p:nvPr/>
        </p:nvSpPr>
        <p:spPr>
          <a:xfrm>
            <a:off x="3749128" y="4556982"/>
            <a:ext cx="4658326" cy="922944"/>
          </a:xfrm>
          <a:prstGeom prst="rect">
            <a:avLst/>
          </a:prstGeom>
          <a:ln w="12700">
            <a:miter lim="400000"/>
          </a:ln>
        </p:spPr>
        <p:txBody>
          <a:bodyPr wrap="none" lIns="71437" tIns="71437" rIns="71437" bIns="71437" anchor="ctr">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en-US" sz="4400" b="1" i="0" u="none" strike="noStrike" kern="0" cap="none" spc="0" normalizeH="0" baseline="0" noProof="0" dirty="0" err="1">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rPr>
              <a:t>电动车出行更节能</a:t>
            </a:r>
            <a:endParaRPr kumimoji="0" lang="en-US" sz="4400" b="1" i="0" u="none" strike="noStrike" kern="0" cap="none" spc="0" normalizeH="0" baseline="0" noProof="0" dirty="0" err="1">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endParaRPr>
          </a:p>
        </p:txBody>
      </p:sp>
      <p:sp>
        <p:nvSpPr>
          <p:cNvPr id="36" name="矩形: 圆角 35"/>
          <p:cNvSpPr/>
          <p:nvPr/>
        </p:nvSpPr>
        <p:spPr>
          <a:xfrm>
            <a:off x="13719066" y="4507309"/>
            <a:ext cx="5006625" cy="1051392"/>
          </a:xfrm>
          <a:prstGeom prst="roundRect">
            <a:avLst>
              <a:gd name="adj" fmla="val 1073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endParaRPr kumimoji="0" lang="en-US" altLang="zh-CN" sz="4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endParaRPr>
          </a:p>
        </p:txBody>
      </p:sp>
      <p:sp>
        <p:nvSpPr>
          <p:cNvPr id="39" name="19年为企业和员工节省了283万小时的贴票报销时间，约和1400名财务人员仅1年的工作量，节约的纸张相当于4万棵15年树龄的杨树"/>
          <p:cNvSpPr txBox="1"/>
          <p:nvPr/>
        </p:nvSpPr>
        <p:spPr>
          <a:xfrm>
            <a:off x="13863400" y="4556982"/>
            <a:ext cx="4658326" cy="922944"/>
          </a:xfrm>
          <a:prstGeom prst="rect">
            <a:avLst/>
          </a:prstGeom>
          <a:ln w="12700">
            <a:miter lim="400000"/>
          </a:ln>
        </p:spPr>
        <p:txBody>
          <a:bodyPr wrap="none" lIns="71437" tIns="71437" rIns="71437" bIns="71437" anchor="ctr">
            <a:spAutoFit/>
          </a:bodyPr>
          <a:lstStyle/>
          <a:p>
            <a:pPr marL="0" marR="0" lvl="0" indent="0" algn="l" defTabSz="457200" rtl="0" eaLnBrk="1" fontAlgn="auto" latinLnBrk="0" hangingPunct="0">
              <a:lnSpc>
                <a:spcPts val="6700"/>
              </a:lnSpc>
              <a:spcBef>
                <a:spcPts val="0"/>
              </a:spcBef>
              <a:spcAft>
                <a:spcPts val="0"/>
              </a:spcAft>
              <a:buClrTx/>
              <a:buSzTx/>
              <a:buFontTx/>
              <a:buNone/>
              <a:defRPr sz="2500">
                <a:solidFill>
                  <a:srgbClr val="858485"/>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pPr>
            <a:r>
              <a:rPr kumimoji="0" lang="en-US" altLang="zh-CN" sz="4400" b="1" i="0" u="none" strike="noStrike" kern="0" cap="none" spc="0" normalizeH="0" baseline="0" noProof="0" dirty="0" err="1">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rPr>
              <a:t>无纸化报销更环保</a:t>
            </a:r>
            <a:endParaRPr kumimoji="0" lang="en-US" altLang="zh-CN" sz="4400" b="1" i="0" u="none" strike="noStrike" kern="0" cap="none" spc="0" normalizeH="0" baseline="0" noProof="0" dirty="0" err="1">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Lantinghei SC Extralight" panose="02000000000000000000" charset="-122"/>
            </a:endParaRPr>
          </a:p>
        </p:txBody>
      </p:sp>
      <p:sp>
        <p:nvSpPr>
          <p:cNvPr id="18" name="矩形 17"/>
          <p:cNvSpPr/>
          <p:nvPr/>
        </p:nvSpPr>
        <p:spPr>
          <a:xfrm>
            <a:off x="1899779" y="12408812"/>
            <a:ext cx="6843395" cy="521970"/>
          </a:xfrm>
          <a:prstGeom prst="rect">
            <a:avLst/>
          </a:prstGeom>
        </p:spPr>
        <p:txBody>
          <a:bodyPr wrap="none">
            <a:spAutoFit/>
          </a:bodyPr>
          <a:lstStyle/>
          <a:p>
            <a:pPr marL="0" marR="0" lvl="0" indent="0" algn="l" defTabSz="457200" rtl="0" eaLnBrk="1" fontAlgn="auto" latinLnBrk="0" hangingPunct="0">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8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Lantinghei SC Extralight" panose="02000000000000000000" charset="-122"/>
              </a:rPr>
              <a:t>*费用节省来源于内部数据测算，实际结果可能因企业规模、订单量等因素有所差异。</a:t>
            </a:r>
            <a:endParaRPr kumimoji="0" lang="en-US" altLang="zh-CN" sz="1400" b="0" i="0" u="none" strike="noStrike" kern="0" cap="none" spc="0" normalizeH="0" baseline="0" noProof="0" dirty="0">
              <a:ln>
                <a:noFill/>
              </a:ln>
              <a:solidFill>
                <a:schemeClr val="bg1">
                  <a:lumMod val="8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Lantinghei SC Extralight" panose="02000000000000000000" charset="-122"/>
            </a:endParaRPr>
          </a:p>
          <a:p>
            <a:pPr marL="0" marR="0" lvl="0" indent="0" algn="l" defTabSz="457200" rtl="0" eaLnBrk="1" fontAlgn="auto" latinLnBrk="0" hangingPunct="0">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8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Lantinghei SC Extralight" panose="02000000000000000000" charset="-122"/>
              </a:rPr>
              <a:t>电动车出行、行驶里程、碳排放量数据来源于内部测算；</a:t>
            </a:r>
            <a:endParaRPr kumimoji="0" lang="zh-CN" altLang="en-US" sz="1400" b="0" i="0" u="none" strike="noStrike" kern="0" cap="none" spc="0" normalizeH="0" baseline="0" noProof="0" dirty="0">
              <a:ln>
                <a:noFill/>
              </a:ln>
              <a:solidFill>
                <a:schemeClr val="bg1">
                  <a:lumMod val="85000"/>
                </a:schemeClr>
              </a:solidFill>
              <a:effectLst/>
              <a:uLnTx/>
              <a:uFillTx/>
              <a:latin typeface="方正兰亭黑简体" panose="02000000000000000000" charset="-122"/>
              <a:ea typeface="方正兰亭黑简体" panose="02000000000000000000" charset="-122"/>
              <a:cs typeface="方正兰亭黑简体" panose="02000000000000000000" charset="-122"/>
              <a:sym typeface="Lantinghei SC Extralight" panose="02000000000000000000" charset="-122"/>
            </a:endParaRPr>
          </a:p>
        </p:txBody>
      </p:sp>
      <p:grpSp>
        <p:nvGrpSpPr>
          <p:cNvPr id="4" name="组合 3"/>
          <p:cNvGrpSpPr/>
          <p:nvPr/>
        </p:nvGrpSpPr>
        <p:grpSpPr>
          <a:xfrm>
            <a:off x="4394200" y="8497570"/>
            <a:ext cx="3107055" cy="88900"/>
            <a:chOff x="12697" y="12821"/>
            <a:chExt cx="4241" cy="140"/>
          </a:xfrm>
        </p:grpSpPr>
        <p:sp>
          <p:nvSpPr>
            <p:cNvPr id="193" name="矩形 192"/>
            <p:cNvSpPr/>
            <p:nvPr>
              <p:custDataLst>
                <p:tags r:id="rId13"/>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194" name="可选流程 48"/>
            <p:cNvSpPr/>
            <p:nvPr>
              <p:custDataLst>
                <p:tags r:id="rId14"/>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5" name="组合 4"/>
          <p:cNvGrpSpPr/>
          <p:nvPr/>
        </p:nvGrpSpPr>
        <p:grpSpPr>
          <a:xfrm>
            <a:off x="4394200" y="10080625"/>
            <a:ext cx="3107055" cy="88900"/>
            <a:chOff x="12697" y="12821"/>
            <a:chExt cx="4241" cy="140"/>
          </a:xfrm>
        </p:grpSpPr>
        <p:sp>
          <p:nvSpPr>
            <p:cNvPr id="7" name="矩形 6"/>
            <p:cNvSpPr/>
            <p:nvPr>
              <p:custDataLst>
                <p:tags r:id="rId15"/>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9" name="可选流程 48"/>
            <p:cNvSpPr/>
            <p:nvPr>
              <p:custDataLst>
                <p:tags r:id="rId16"/>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11" name="组合 10"/>
          <p:cNvGrpSpPr/>
          <p:nvPr/>
        </p:nvGrpSpPr>
        <p:grpSpPr>
          <a:xfrm>
            <a:off x="4445000" y="11757660"/>
            <a:ext cx="3107055" cy="88900"/>
            <a:chOff x="12697" y="12821"/>
            <a:chExt cx="4241" cy="140"/>
          </a:xfrm>
        </p:grpSpPr>
        <p:sp>
          <p:nvSpPr>
            <p:cNvPr id="12" name="矩形 11"/>
            <p:cNvSpPr/>
            <p:nvPr>
              <p:custDataLst>
                <p:tags r:id="rId17"/>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13" name="可选流程 48"/>
            <p:cNvSpPr/>
            <p:nvPr>
              <p:custDataLst>
                <p:tags r:id="rId18"/>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20" name="组合 19"/>
          <p:cNvGrpSpPr/>
          <p:nvPr/>
        </p:nvGrpSpPr>
        <p:grpSpPr>
          <a:xfrm>
            <a:off x="12704445" y="8489315"/>
            <a:ext cx="3107055" cy="88900"/>
            <a:chOff x="12697" y="12821"/>
            <a:chExt cx="4241" cy="140"/>
          </a:xfrm>
        </p:grpSpPr>
        <p:sp>
          <p:nvSpPr>
            <p:cNvPr id="22" name="矩形 21"/>
            <p:cNvSpPr/>
            <p:nvPr>
              <p:custDataLst>
                <p:tags r:id="rId19"/>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23" name="可选流程 48"/>
            <p:cNvSpPr/>
            <p:nvPr>
              <p:custDataLst>
                <p:tags r:id="rId20"/>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24" name="组合 23"/>
          <p:cNvGrpSpPr/>
          <p:nvPr/>
        </p:nvGrpSpPr>
        <p:grpSpPr>
          <a:xfrm>
            <a:off x="12704445" y="10176510"/>
            <a:ext cx="3107055" cy="88900"/>
            <a:chOff x="12697" y="12821"/>
            <a:chExt cx="4241" cy="140"/>
          </a:xfrm>
        </p:grpSpPr>
        <p:sp>
          <p:nvSpPr>
            <p:cNvPr id="25" name="矩形 24"/>
            <p:cNvSpPr/>
            <p:nvPr>
              <p:custDataLst>
                <p:tags r:id="rId21"/>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26" name="可选流程 48"/>
            <p:cNvSpPr/>
            <p:nvPr>
              <p:custDataLst>
                <p:tags r:id="rId22"/>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grpSp>
        <p:nvGrpSpPr>
          <p:cNvPr id="27" name="组合 26"/>
          <p:cNvGrpSpPr/>
          <p:nvPr/>
        </p:nvGrpSpPr>
        <p:grpSpPr>
          <a:xfrm>
            <a:off x="17148810" y="11580495"/>
            <a:ext cx="3574415" cy="76200"/>
            <a:chOff x="12697" y="12821"/>
            <a:chExt cx="4241" cy="140"/>
          </a:xfrm>
        </p:grpSpPr>
        <p:sp>
          <p:nvSpPr>
            <p:cNvPr id="29" name="矩形 28"/>
            <p:cNvSpPr/>
            <p:nvPr>
              <p:custDataLst>
                <p:tags r:id="rId23"/>
              </p:custDataLst>
            </p:nvPr>
          </p:nvSpPr>
          <p:spPr>
            <a:xfrm>
              <a:off x="12794" y="12898"/>
              <a:ext cx="4144" cy="0"/>
            </a:xfrm>
            <a:prstGeom prst="rect">
              <a:avLst/>
            </a:prstGeom>
            <a:solidFill>
              <a:srgbClr val="88FEFE">
                <a:alpha val="20000"/>
              </a:srgbClr>
            </a:solidFill>
            <a:ln w="38100">
              <a:solidFill>
                <a:srgbClr val="FF7C41"/>
              </a:solidFill>
              <a:miter lim="400000"/>
            </a:ln>
          </p:spPr>
          <p:txBody>
            <a:bodyPr lIns="45719" rIns="45719"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2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PingFang HK Regular" panose="020B0400000000000000" charset="-122"/>
                <a:sym typeface="PingFang HK Regular" panose="020B0400000000000000" charset="-122"/>
              </a:endParaRPr>
            </a:p>
          </p:txBody>
        </p:sp>
        <p:sp>
          <p:nvSpPr>
            <p:cNvPr id="30" name="可选流程 48"/>
            <p:cNvSpPr/>
            <p:nvPr>
              <p:custDataLst>
                <p:tags r:id="rId24"/>
              </p:custDataLst>
            </p:nvPr>
          </p:nvSpPr>
          <p:spPr>
            <a:xfrm flipH="1">
              <a:off x="12697" y="12821"/>
              <a:ext cx="196" cy="140"/>
            </a:xfrm>
            <a:prstGeom prst="flowChartAlternateProcess">
              <a:avLst/>
            </a:prstGeom>
            <a:solidFill>
              <a:srgbClr val="FF7C41"/>
            </a:solidFill>
            <a:ln w="15875" cap="rnd" cmpd="sng" algn="ctr">
              <a:solidFill>
                <a:srgbClr val="FF7C4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苹方 常规" charset="-122"/>
              </a:endParaRPr>
            </a:p>
          </p:txBody>
        </p:sp>
      </p:grpSp>
      <p:pic>
        <p:nvPicPr>
          <p:cNvPr id="185" name="图像" descr="图像"/>
          <p:cNvPicPr>
            <a:picLocks noChangeAspect="1"/>
          </p:cNvPicPr>
          <p:nvPr/>
        </p:nvPicPr>
        <p:blipFill>
          <a:blip r:embed="rId25"/>
          <a:stretch>
            <a:fillRect/>
          </a:stretch>
        </p:blipFill>
        <p:spPr>
          <a:xfrm>
            <a:off x="20219841" y="302060"/>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104005" y="4213225"/>
            <a:ext cx="3312000" cy="560705"/>
          </a:xfrm>
          <a:prstGeom prst="rect">
            <a:avLst/>
          </a:prstGeom>
          <a:gradFill>
            <a:gsLst>
              <a:gs pos="0">
                <a:srgbClr val="FFA824">
                  <a:alpha val="20000"/>
                  <a:lumMod val="100000"/>
                </a:srgbClr>
              </a:gs>
              <a:gs pos="100000">
                <a:srgbClr val="FF8953">
                  <a:alpha val="80000"/>
                </a:srgbClr>
              </a:gs>
            </a:gsLst>
            <a:lin ang="10800000" scaled="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mn-ea"/>
              </a:rPr>
              <a:t>洞察</a:t>
            </a:r>
            <a:r>
              <a:rPr kumimoji="1" lang="en-US" altLang="zh-CN" sz="2800" b="0" kern="1200" noProof="0" dirty="0">
                <a:solidFill>
                  <a:prstClr val="white"/>
                </a:solidFill>
                <a:uLnTx/>
                <a:latin typeface="微软雅黑" charset="0"/>
                <a:ea typeface="微软雅黑" charset="0"/>
                <a:sym typeface="+mn-ea"/>
              </a:rPr>
              <a:t>     </a:t>
            </a:r>
            <a:r>
              <a:rPr kumimoji="1" lang="zh-CN" altLang="en-US" sz="2800" b="0" kern="1200" noProof="0" dirty="0">
                <a:solidFill>
                  <a:prstClr val="white"/>
                </a:solidFill>
                <a:uLnTx/>
                <a:latin typeface="微软雅黑" charset="0"/>
                <a:ea typeface="微软雅黑" charset="0"/>
                <a:sym typeface="+mn-ea"/>
              </a:rPr>
              <a:t>价值</a:t>
            </a:r>
            <a:r>
              <a:rPr lang="zh-CN" altLang="en-US" sz="2800" b="0" noProof="0" dirty="0">
                <a:solidFill>
                  <a:schemeClr val="bg1"/>
                </a:solidFill>
                <a:uLnTx/>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2800" b="0" noProof="0" dirty="0">
                <a:solidFill>
                  <a:srgbClr val="FFFFFF"/>
                </a:solidFill>
                <a:uLnTx/>
                <a:latin typeface="微软雅黑" panose="020B0503020204020204" charset="-122"/>
                <a:ea typeface="微软雅黑" panose="020B0503020204020204" charset="-122"/>
                <a:cs typeface="微软雅黑" panose="020B0503020204020204" charset="-122"/>
                <a:sym typeface="微软雅黑" panose="020B0503020204020204" charset="-122"/>
              </a:rPr>
              <a:t> </a:t>
            </a:r>
            <a:endParaRPr kumimoji="1" lang="zh-CN" altLang="en-US" sz="2800" b="0" kern="1200" noProof="0" dirty="0">
              <a:solidFill>
                <a:prstClr val="white"/>
              </a:solidFill>
              <a:uLnTx/>
              <a:latin typeface="微软雅黑" charset="0"/>
              <a:ea typeface="微软雅黑" charset="0"/>
              <a:sym typeface="+mn-ea"/>
            </a:endParaRPr>
          </a:p>
        </p:txBody>
      </p:sp>
      <p:sp>
        <p:nvSpPr>
          <p:cNvPr id="89" name="领先的一站式移动出行平台"/>
          <p:cNvSpPr txBox="1"/>
          <p:nvPr/>
        </p:nvSpPr>
        <p:spPr>
          <a:xfrm>
            <a:off x="674217" y="596732"/>
            <a:ext cx="8559165" cy="1463040"/>
          </a:xfrm>
          <a:prstGeom prst="rect">
            <a:avLst/>
          </a:prstGeom>
          <a:ln w="12700">
            <a:miter lim="400000"/>
          </a:ln>
        </p:spPr>
        <p:txBody>
          <a:bodyPr wrap="none" lIns="71434" tIns="71434" rIns="71434" bIns="71434"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457200">
              <a:defRPr/>
            </a:pPr>
            <a:r>
              <a:rPr lang="zh-CN" altLang="en-US" sz="6000" b="1" dirty="0">
                <a:solidFill>
                  <a:schemeClr val="bg1"/>
                </a:solidFill>
                <a:latin typeface="方正兰亭粗黑简体" panose="02000000000000000000" charset="-122"/>
                <a:ea typeface="方正兰亭粗黑简体" panose="02000000000000000000" charset="-122"/>
              </a:rPr>
              <a:t>全流程护航企业出行体验</a:t>
            </a:r>
            <a:endParaRPr lang="zh-CN" altLang="en-US" sz="6000" b="1" dirty="0">
              <a:solidFill>
                <a:schemeClr val="bg1"/>
              </a:solidFill>
              <a:latin typeface="方正兰亭粗黑简体" panose="02000000000000000000" charset="-122"/>
              <a:ea typeface="方正兰亭粗黑简体" panose="02000000000000000000" charset="-122"/>
            </a:endParaRPr>
          </a:p>
        </p:txBody>
      </p:sp>
      <p:sp>
        <p:nvSpPr>
          <p:cNvPr id="4" name="三角形"/>
          <p:cNvSpPr/>
          <p:nvPr/>
        </p:nvSpPr>
        <p:spPr>
          <a:xfrm>
            <a:off x="4104005" y="3021330"/>
            <a:ext cx="9389110" cy="79940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
                <a:srgbClr val="004BCA"/>
              </a:gs>
              <a:gs pos="100000">
                <a:srgbClr val="00AF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3600" b="0" kern="1200" noProof="0">
              <a:solidFill>
                <a:prstClr val="white"/>
              </a:solidFill>
              <a:uLnTx/>
              <a:latin typeface="方正兰亭黑简体" panose="02000000000000000000" charset="-122"/>
              <a:ea typeface="方正兰亭黑简体" panose="02000000000000000000" charset="-122"/>
              <a:sym typeface="Helvetica Neue" panose="02000503000000020004"/>
            </a:endParaRPr>
          </a:p>
        </p:txBody>
      </p:sp>
      <p:sp>
        <p:nvSpPr>
          <p:cNvPr id="5" name="三角形"/>
          <p:cNvSpPr/>
          <p:nvPr/>
        </p:nvSpPr>
        <p:spPr>
          <a:xfrm>
            <a:off x="5449570" y="2983230"/>
            <a:ext cx="6679565" cy="56921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
                <a:srgbClr val="02BC98"/>
              </a:gs>
              <a:gs pos="100000">
                <a:srgbClr val="05E7B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l" defTabSz="3041015" hangingPunct="1">
              <a:defRPr/>
            </a:pPr>
            <a:endParaRPr kumimoji="1" lang="zh-CN" altLang="en-US" sz="2400" b="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Helvetica Light"/>
            </a:endParaRPr>
          </a:p>
        </p:txBody>
      </p:sp>
      <p:sp>
        <p:nvSpPr>
          <p:cNvPr id="6" name="三角形"/>
          <p:cNvSpPr/>
          <p:nvPr/>
        </p:nvSpPr>
        <p:spPr>
          <a:xfrm>
            <a:off x="7046595" y="2926080"/>
            <a:ext cx="3463290" cy="30079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10000">
                <a:srgbClr val="FF8953"/>
              </a:gs>
              <a:gs pos="100000">
                <a:srgbClr val="FFA8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endParaRPr kumimoji="1" lang="zh-CN" altLang="en-US" sz="1200" b="0" kern="1200" noProof="0" dirty="0">
              <a:solidFill>
                <a:prstClr val="white"/>
              </a:solidFill>
              <a:uLnTx/>
              <a:latin typeface="华康金刚黑" panose="020B0400000000000000" charset="-122"/>
              <a:ea typeface="华康金刚黑" panose="020B0400000000000000" charset="-122"/>
              <a:sym typeface="Helvetica Light"/>
            </a:endParaRPr>
          </a:p>
        </p:txBody>
      </p:sp>
      <p:sp>
        <p:nvSpPr>
          <p:cNvPr id="8" name="矩形 7"/>
          <p:cNvSpPr/>
          <p:nvPr/>
        </p:nvSpPr>
        <p:spPr>
          <a:xfrm>
            <a:off x="7924132" y="4703369"/>
            <a:ext cx="1816100" cy="1076325"/>
          </a:xfrm>
          <a:prstGeom prst="rect">
            <a:avLst/>
          </a:prstGeom>
          <a:noFill/>
        </p:spPr>
        <p:txBody>
          <a:bodyPr wrap="none">
            <a:spAutoFit/>
          </a:bodyPr>
          <a:lstStyle/>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出行管理</a:t>
            </a:r>
            <a:endParaRPr kumimoji="0" lang="en-US" altLang="zh-CN"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更简单</a:t>
            </a:r>
            <a:endPar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p:txBody>
      </p:sp>
      <p:sp>
        <p:nvSpPr>
          <p:cNvPr id="10" name="矩形 9"/>
          <p:cNvSpPr/>
          <p:nvPr/>
        </p:nvSpPr>
        <p:spPr>
          <a:xfrm>
            <a:off x="6307694" y="6585366"/>
            <a:ext cx="5088730" cy="1568450"/>
          </a:xfrm>
          <a:prstGeom prst="rect">
            <a:avLst/>
          </a:prstGeom>
        </p:spPr>
        <p:txBody>
          <a:bodyPr wrap="square">
            <a:spAutoFit/>
          </a:bodyPr>
          <a:lstStyle/>
          <a:p>
            <a:pPr marL="0" marR="0" lvl="0" indent="0" algn="ctr" defTabSz="825500" rtl="0" eaLnBrk="1" fontAlgn="auto" latinLnBrk="0" hangingPunct="0">
              <a:lnSpc>
                <a:spcPct val="15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出行管理者</a:t>
            </a:r>
            <a:endParaRPr kumimoji="0" lang="en-US" altLang="zh-CN"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a:p>
            <a:pPr marL="0" marR="0" lvl="0" indent="0" algn="ctr" defTabSz="825500" rtl="0" eaLnBrk="1" fontAlgn="auto" latinLnBrk="0" hangingPunct="0">
              <a:lnSpc>
                <a:spcPct val="15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集中管控出行数据</a:t>
            </a:r>
            <a:endPar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p:txBody>
      </p:sp>
      <p:sp>
        <p:nvSpPr>
          <p:cNvPr id="11" name="矩形 10"/>
          <p:cNvSpPr/>
          <p:nvPr/>
        </p:nvSpPr>
        <p:spPr>
          <a:xfrm>
            <a:off x="5455444" y="9037963"/>
            <a:ext cx="6793230" cy="1568450"/>
          </a:xfrm>
          <a:prstGeom prst="rect">
            <a:avLst/>
          </a:prstGeom>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出行乘车人</a:t>
            </a:r>
            <a:endParaRPr kumimoji="0" lang="en-US" altLang="zh-CN"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（内部员工，外部客户）</a:t>
            </a:r>
            <a:endParaRPr kumimoji="0" lang="en-US" altLang="zh-CN"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a:p>
            <a:pPr marL="0" marR="0" lvl="0" indent="0" algn="ctr" defTabSz="825500"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rPr>
              <a:t>各种交通出行方式</a:t>
            </a:r>
            <a:endParaRPr kumimoji="0" lang="en-US" altLang="zh-CN" sz="3200" b="1"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Medium" panose="02000503000000020004"/>
            </a:endParaRPr>
          </a:p>
        </p:txBody>
      </p:sp>
      <p:cxnSp>
        <p:nvCxnSpPr>
          <p:cNvPr id="41" name="直接箭头连接符 36"/>
          <p:cNvCxnSpPr/>
          <p:nvPr/>
        </p:nvCxnSpPr>
        <p:spPr>
          <a:xfrm>
            <a:off x="5455285" y="4471035"/>
            <a:ext cx="533400"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
        <p:nvSpPr>
          <p:cNvPr id="48" name="矩形 47"/>
          <p:cNvSpPr/>
          <p:nvPr/>
        </p:nvSpPr>
        <p:spPr>
          <a:xfrm>
            <a:off x="19038570" y="3684905"/>
            <a:ext cx="3909695" cy="565785"/>
          </a:xfrm>
          <a:prstGeom prst="rect">
            <a:avLst/>
          </a:prstGeom>
          <a:noFill/>
          <a:ln>
            <a:solidFill>
              <a:srgbClr val="FF9933"/>
            </a:solidFill>
          </a:ln>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大企业</a:t>
            </a:r>
            <a:r>
              <a:rPr kumimoji="0" lang="en-US" altLang="zh-CN"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Prefer </a:t>
            </a:r>
            <a:r>
              <a:rPr kumimoji="0" lang="zh-CN" altLang="en-US"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管控行为</a:t>
            </a:r>
            <a:endParaRPr kumimoji="0" lang="en-US" altLang="zh-CN"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49" name="矩形 48"/>
          <p:cNvSpPr/>
          <p:nvPr/>
        </p:nvSpPr>
        <p:spPr>
          <a:xfrm>
            <a:off x="19038570" y="4410075"/>
            <a:ext cx="3909695" cy="565785"/>
          </a:xfrm>
          <a:prstGeom prst="rect">
            <a:avLst/>
          </a:prstGeom>
          <a:noFill/>
          <a:ln>
            <a:solidFill>
              <a:srgbClr val="FF9933"/>
            </a:solidFill>
          </a:ln>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小企业</a:t>
            </a:r>
            <a:r>
              <a:rPr kumimoji="0" lang="en-US" altLang="zh-CN"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Prefer </a:t>
            </a:r>
            <a:r>
              <a:rPr kumimoji="0" lang="zh-CN" altLang="en-US"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提速行为</a:t>
            </a:r>
            <a:endParaRPr kumimoji="0" lang="en-US" altLang="zh-CN" sz="2470" b="0" i="0" u="none" strike="noStrike" kern="0" cap="none" spc="0" normalizeH="0" baseline="0" noProof="0" dirty="0">
              <a:ln>
                <a:noFill/>
              </a:ln>
              <a:solidFill>
                <a:srgbClr val="FF9933"/>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51" name="矩形 50"/>
          <p:cNvSpPr/>
          <p:nvPr/>
        </p:nvSpPr>
        <p:spPr>
          <a:xfrm>
            <a:off x="10718165" y="3684905"/>
            <a:ext cx="3909695" cy="565785"/>
          </a:xfrm>
          <a:prstGeom prst="rect">
            <a:avLst/>
          </a:prstGeom>
          <a:solidFill>
            <a:srgbClr val="FF9933"/>
          </a:solidFill>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管控 </a:t>
            </a:r>
            <a:r>
              <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Controlling</a:t>
            </a:r>
            <a:r>
              <a:rPr kumimoji="0" lang="zh-CN" altLang="en-US"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a:t>
            </a:r>
            <a:endPar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52" name="矩形 51"/>
          <p:cNvSpPr/>
          <p:nvPr/>
        </p:nvSpPr>
        <p:spPr>
          <a:xfrm>
            <a:off x="10718165" y="4410075"/>
            <a:ext cx="3909695" cy="565785"/>
          </a:xfrm>
          <a:prstGeom prst="rect">
            <a:avLst/>
          </a:prstGeom>
          <a:solidFill>
            <a:srgbClr val="FF9933"/>
          </a:solidFill>
        </p:spPr>
        <p:txBody>
          <a:bodyPr wrap="square">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7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提速 </a:t>
            </a:r>
            <a:r>
              <a:rPr kumimoji="0" lang="en-US" altLang="zh-CN" sz="247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Enhancement</a:t>
            </a:r>
            <a:endParaRPr kumimoji="0" lang="en-US" altLang="zh-CN" sz="247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53" name="矩形 52"/>
          <p:cNvSpPr/>
          <p:nvPr/>
        </p:nvSpPr>
        <p:spPr>
          <a:xfrm>
            <a:off x="14882495" y="3684905"/>
            <a:ext cx="3909695" cy="565785"/>
          </a:xfrm>
          <a:prstGeom prst="rect">
            <a:avLst/>
          </a:prstGeom>
          <a:solidFill>
            <a:srgbClr val="FF9933"/>
          </a:solidFill>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成本节约 </a:t>
            </a:r>
            <a:r>
              <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Cost</a:t>
            </a:r>
            <a:endPar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3" name="矩形 12"/>
          <p:cNvSpPr/>
          <p:nvPr/>
        </p:nvSpPr>
        <p:spPr>
          <a:xfrm>
            <a:off x="14882495" y="4410075"/>
            <a:ext cx="3909695" cy="565785"/>
          </a:xfrm>
          <a:prstGeom prst="rect">
            <a:avLst/>
          </a:prstGeom>
          <a:solidFill>
            <a:srgbClr val="FF9933"/>
          </a:solidFill>
        </p:spPr>
        <p:txBody>
          <a:bodyPr wrap="square">
            <a:sp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提升效率 </a:t>
            </a:r>
            <a:r>
              <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Efficiency</a:t>
            </a:r>
            <a:endParaRPr kumimoji="0" lang="en-US" altLang="zh-CN" sz="2400"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5" name="矩形 14"/>
          <p:cNvSpPr/>
          <p:nvPr/>
        </p:nvSpPr>
        <p:spPr>
          <a:xfrm>
            <a:off x="19268440" y="9266555"/>
            <a:ext cx="3657600" cy="667385"/>
          </a:xfrm>
          <a:prstGeom prst="rect">
            <a:avLst/>
          </a:prstGeom>
          <a:noFill/>
          <a:ln>
            <a:solidFill>
              <a:srgbClr val="0066FF"/>
            </a:solidFill>
          </a:ln>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多样的叫车出行方式</a:t>
            </a:r>
            <a:endParaRPr kumimoji="0" lang="zh-CN" altLang="en-US" sz="2400" b="0" i="0" u="none" strike="noStrike" kern="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6" name="矩形 15"/>
          <p:cNvSpPr/>
          <p:nvPr/>
        </p:nvSpPr>
        <p:spPr>
          <a:xfrm>
            <a:off x="15309850" y="9286240"/>
            <a:ext cx="1863090" cy="1356360"/>
          </a:xfrm>
          <a:prstGeom prst="rect">
            <a:avLst/>
          </a:prstGeom>
          <a:gradFill>
            <a:gsLst>
              <a:gs pos="10000">
                <a:srgbClr val="004BCA"/>
              </a:gs>
              <a:gs pos="100000">
                <a:srgbClr val="00AF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kern="1200" noProof="0">
                <a:solidFill>
                  <a:prstClr val="white"/>
                </a:solidFill>
                <a:uLnTx/>
                <a:latin typeface="方正兰亭黑简体" panose="02000000000000000000" charset="-122"/>
                <a:ea typeface="方正兰亭黑简体" panose="02000000000000000000" charset="-122"/>
                <a:sym typeface="微软雅黑" panose="020B0503020204020204" charset="-122"/>
              </a:rPr>
              <a:t>企业App</a:t>
            </a:r>
            <a:endParaRPr kumimoji="1" lang="zh-CN" altLang="en-US" sz="2400" kern="1200" noProof="0">
              <a:solidFill>
                <a:prstClr val="white"/>
              </a:solidFill>
              <a:uLnTx/>
              <a:latin typeface="方正兰亭黑简体" panose="02000000000000000000" charset="-122"/>
              <a:ea typeface="方正兰亭黑简体" panose="02000000000000000000" charset="-122"/>
              <a:sym typeface="微软雅黑" panose="020B0503020204020204" charset="-122"/>
            </a:endParaRPr>
          </a:p>
        </p:txBody>
      </p:sp>
      <p:sp>
        <p:nvSpPr>
          <p:cNvPr id="17" name="矩形 16"/>
          <p:cNvSpPr/>
          <p:nvPr/>
        </p:nvSpPr>
        <p:spPr>
          <a:xfrm>
            <a:off x="19268440" y="10003155"/>
            <a:ext cx="3657600" cy="638810"/>
          </a:xfrm>
          <a:prstGeom prst="rect">
            <a:avLst/>
          </a:prstGeom>
          <a:noFill/>
          <a:ln>
            <a:solidFill>
              <a:srgbClr val="0066FF"/>
            </a:solidFill>
          </a:ln>
        </p:spPr>
        <p:txBody>
          <a:bodyPr wrap="square" anchor="ctr" anchorCtr="0">
            <a:noAutofit/>
          </a:bodyPr>
          <a:lstStyle/>
          <a:p>
            <a:pPr marL="0" marR="0" lvl="0" indent="0" algn="ctr" defTabSz="825500" rtl="0" eaLnBrk="1" fontAlgn="auto" latinLnBrk="0" hangingPunct="0">
              <a:lnSpc>
                <a:spcPct val="12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统一的服务与价格</a:t>
            </a:r>
            <a:endParaRPr kumimoji="0" lang="zh-CN" altLang="en-US" sz="2400" b="0" i="0" u="none" strike="noStrike" kern="0" cap="none" spc="0" normalizeH="0" baseline="0" noProof="0" dirty="0">
              <a:ln>
                <a:noFill/>
              </a:ln>
              <a:solidFill>
                <a:srgbClr val="0066FF"/>
              </a:solidFill>
              <a:effectLst/>
              <a:uLnTx/>
              <a:uFill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68" name="矩形 67"/>
          <p:cNvSpPr/>
          <p:nvPr/>
        </p:nvSpPr>
        <p:spPr>
          <a:xfrm>
            <a:off x="17292320" y="9286240"/>
            <a:ext cx="1863090" cy="1345565"/>
          </a:xfrm>
          <a:prstGeom prst="rect">
            <a:avLst/>
          </a:prstGeom>
          <a:gradFill>
            <a:gsLst>
              <a:gs pos="10000">
                <a:srgbClr val="004BCA"/>
              </a:gs>
              <a:gs pos="100000">
                <a:srgbClr val="00AF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kern="1200" noProof="0">
                <a:solidFill>
                  <a:prstClr val="white"/>
                </a:solidFill>
                <a:uLnTx/>
                <a:latin typeface="方正兰亭黑简体" panose="02000000000000000000" charset="-122"/>
                <a:ea typeface="方正兰亭黑简体" panose="02000000000000000000" charset="-122"/>
                <a:sym typeface="微软雅黑" panose="020B0503020204020204" charset="-122"/>
              </a:rPr>
              <a:t>WebApp</a:t>
            </a:r>
            <a:endParaRPr kumimoji="1" lang="zh-CN" altLang="en-US" sz="2400" kern="1200" noProof="0">
              <a:solidFill>
                <a:prstClr val="white"/>
              </a:solidFill>
              <a:uLnTx/>
              <a:latin typeface="方正兰亭黑简体" panose="02000000000000000000" charset="-122"/>
              <a:ea typeface="方正兰亭黑简体" panose="02000000000000000000" charset="-122"/>
              <a:sym typeface="微软雅黑" panose="020B0503020204020204" charset="-122"/>
            </a:endParaRPr>
          </a:p>
        </p:txBody>
      </p:sp>
      <p:sp>
        <p:nvSpPr>
          <p:cNvPr id="56" name="矩形 55"/>
          <p:cNvSpPr/>
          <p:nvPr/>
        </p:nvSpPr>
        <p:spPr>
          <a:xfrm>
            <a:off x="17971770" y="6710680"/>
            <a:ext cx="4954270" cy="609600"/>
          </a:xfrm>
          <a:prstGeom prst="rect">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000" b="0" kern="1200" noProof="0" dirty="0">
                <a:solidFill>
                  <a:srgbClr val="02BC98"/>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行程前：用车制度自由配置</a:t>
            </a:r>
            <a:endParaRPr kumimoji="1" lang="zh-CN" altLang="en-US" sz="2000" b="0" kern="1200" noProof="0" dirty="0">
              <a:solidFill>
                <a:srgbClr val="02BC98"/>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19" name="矩形 18"/>
          <p:cNvSpPr/>
          <p:nvPr/>
        </p:nvSpPr>
        <p:spPr>
          <a:xfrm>
            <a:off x="14053185" y="6703695"/>
            <a:ext cx="1863090" cy="1312545"/>
          </a:xfrm>
          <a:prstGeom prst="rect">
            <a:avLst/>
          </a:prstGeom>
          <a:gradFill>
            <a:gsLst>
              <a:gs pos="10000">
                <a:srgbClr val="02BC98"/>
              </a:gs>
              <a:gs pos="100000">
                <a:srgbClr val="05E7B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管理后台</a:t>
            </a:r>
            <a:endParaRPr kumimoji="1" lang="zh-CN" altLang="en-US" sz="240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58" name="矩形 57"/>
          <p:cNvSpPr/>
          <p:nvPr/>
        </p:nvSpPr>
        <p:spPr>
          <a:xfrm>
            <a:off x="17971770" y="7406640"/>
            <a:ext cx="4954270" cy="609600"/>
          </a:xfrm>
          <a:prstGeom prst="rect">
            <a:avLst/>
          </a:prstGeom>
          <a:gradFill flip="none" rotWithShape="1">
            <a:gsLst>
              <a:gs pos="100000">
                <a:srgbClr val="009BAD">
                  <a:alpha val="20000"/>
                </a:srgbClr>
              </a:gs>
              <a:gs pos="0">
                <a:srgbClr val="0DEBE4">
                  <a:alpha val="0"/>
                </a:srgbClr>
              </a:gs>
            </a:gsLst>
            <a:lin ang="16200000" scaled="1"/>
            <a:tileRect/>
          </a:gradFill>
          <a:ln w="3175">
            <a:gradFill flip="none" rotWithShape="1">
              <a:gsLst>
                <a:gs pos="0">
                  <a:srgbClr val="009AAC"/>
                </a:gs>
                <a:gs pos="100000">
                  <a:srgbClr val="00B05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000" b="0" kern="1200" noProof="0" dirty="0">
                <a:solidFill>
                  <a:srgbClr val="02BC98"/>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行程后：路径及费用清晰可见</a:t>
            </a:r>
            <a:endParaRPr kumimoji="1" lang="zh-CN" altLang="en-US" sz="2000" b="0" kern="1200" noProof="0" dirty="0">
              <a:solidFill>
                <a:srgbClr val="02BC98"/>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69" name="矩形 68"/>
          <p:cNvSpPr/>
          <p:nvPr/>
        </p:nvSpPr>
        <p:spPr>
          <a:xfrm>
            <a:off x="16019780" y="6710680"/>
            <a:ext cx="1863090" cy="1312545"/>
          </a:xfrm>
          <a:prstGeom prst="rect">
            <a:avLst/>
          </a:prstGeom>
          <a:gradFill>
            <a:gsLst>
              <a:gs pos="10000">
                <a:srgbClr val="02BC98"/>
              </a:gs>
              <a:gs pos="100000">
                <a:srgbClr val="05E7B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管理API</a:t>
            </a:r>
            <a:endParaRPr kumimoji="1" lang="zh-CN" altLang="en-US" sz="2400" kern="1200" noProof="0" dirty="0">
              <a:solidFill>
                <a:prstClr val="white"/>
              </a:solidFill>
              <a:uLnTx/>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p:txBody>
      </p:sp>
      <p:sp>
        <p:nvSpPr>
          <p:cNvPr id="23" name="矩形 22"/>
          <p:cNvSpPr/>
          <p:nvPr/>
        </p:nvSpPr>
        <p:spPr>
          <a:xfrm>
            <a:off x="1001395" y="9605645"/>
            <a:ext cx="3312000" cy="560705"/>
          </a:xfrm>
          <a:prstGeom prst="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mn-ea"/>
              </a:rPr>
              <a:t>行为</a:t>
            </a:r>
            <a:r>
              <a:rPr kumimoji="1" lang="en-US" altLang="zh-CN" sz="2800" b="0" kern="1200" noProof="0" dirty="0">
                <a:solidFill>
                  <a:prstClr val="white"/>
                </a:solidFill>
                <a:uLnTx/>
                <a:latin typeface="微软雅黑" charset="0"/>
                <a:ea typeface="微软雅黑" charset="0"/>
                <a:sym typeface="+mn-ea"/>
              </a:rPr>
              <a:t>     </a:t>
            </a:r>
            <a:r>
              <a:rPr kumimoji="1" lang="zh-CN" altLang="en-US" sz="2800" b="0" kern="1200" noProof="0" dirty="0">
                <a:solidFill>
                  <a:prstClr val="white"/>
                </a:solidFill>
                <a:uLnTx/>
                <a:latin typeface="微软雅黑" charset="0"/>
                <a:ea typeface="微软雅黑" charset="0"/>
                <a:sym typeface="+mn-ea"/>
              </a:rPr>
              <a:t>数据</a:t>
            </a:r>
            <a:endParaRPr kumimoji="1" lang="zh-CN" altLang="en-US" sz="2800" b="0" kern="1200" noProof="0" dirty="0">
              <a:solidFill>
                <a:prstClr val="white"/>
              </a:solidFill>
              <a:uLnTx/>
              <a:latin typeface="微软雅黑" charset="0"/>
              <a:ea typeface="微软雅黑" charset="0"/>
              <a:sym typeface="+mn-ea"/>
            </a:endParaRPr>
          </a:p>
        </p:txBody>
      </p:sp>
      <p:sp>
        <p:nvSpPr>
          <p:cNvPr id="24" name="矩形 23"/>
          <p:cNvSpPr/>
          <p:nvPr/>
        </p:nvSpPr>
        <p:spPr>
          <a:xfrm>
            <a:off x="2569845" y="6844665"/>
            <a:ext cx="3312000" cy="560705"/>
          </a:xfrm>
          <a:prstGeom prst="rect">
            <a:avLst/>
          </a:prstGeom>
          <a:gradFill>
            <a:gsLst>
              <a:gs pos="0">
                <a:srgbClr val="0EF8ED">
                  <a:alpha val="0"/>
                </a:srgbClr>
              </a:gs>
              <a:gs pos="100000">
                <a:srgbClr val="00B7CC">
                  <a:alpha val="80000"/>
                </a:srgbClr>
              </a:gs>
            </a:gsLst>
            <a:lin ang="10800000" scaled="0"/>
          </a:gradFill>
          <a:ln w="3175">
            <a:gradFill>
              <a:gsLst>
                <a:gs pos="0">
                  <a:srgbClr val="00FFFF">
                    <a:alpha val="40000"/>
                  </a:srgbClr>
                </a:gs>
                <a:gs pos="100000">
                  <a:srgbClr val="00FFFF">
                    <a:alpha val="85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800" b="0" kern="1200" noProof="0" dirty="0">
                <a:solidFill>
                  <a:prstClr val="white"/>
                </a:solidFill>
                <a:uLnTx/>
                <a:latin typeface="微软雅黑" charset="0"/>
                <a:ea typeface="微软雅黑" charset="0"/>
                <a:sym typeface="+mn-ea"/>
              </a:rPr>
              <a:t>数据</a:t>
            </a:r>
            <a:r>
              <a:rPr kumimoji="1" lang="en-US" altLang="zh-CN" sz="2800" b="0" kern="1200" noProof="0" dirty="0">
                <a:solidFill>
                  <a:prstClr val="white"/>
                </a:solidFill>
                <a:uLnTx/>
                <a:latin typeface="微软雅黑" charset="0"/>
                <a:ea typeface="微软雅黑" charset="0"/>
                <a:sym typeface="+mn-ea"/>
              </a:rPr>
              <a:t>      </a:t>
            </a:r>
            <a:r>
              <a:rPr kumimoji="1" lang="zh-CN" altLang="en-US" sz="2800" b="0" kern="1200" noProof="0" dirty="0">
                <a:solidFill>
                  <a:prstClr val="white"/>
                </a:solidFill>
                <a:uLnTx/>
                <a:latin typeface="微软雅黑" charset="0"/>
                <a:ea typeface="微软雅黑" charset="0"/>
                <a:sym typeface="+mn-ea"/>
              </a:rPr>
              <a:t>洞察</a:t>
            </a:r>
            <a:endParaRPr kumimoji="1" lang="zh-CN" altLang="en-US" sz="2800" b="0" kern="1200" noProof="0" dirty="0">
              <a:solidFill>
                <a:prstClr val="white"/>
              </a:solidFill>
              <a:uLnTx/>
              <a:latin typeface="微软雅黑" charset="0"/>
              <a:ea typeface="微软雅黑" charset="0"/>
              <a:sym typeface="+mn-ea"/>
            </a:endParaRPr>
          </a:p>
        </p:txBody>
      </p:sp>
      <p:cxnSp>
        <p:nvCxnSpPr>
          <p:cNvPr id="25" name="直接箭头连接符 36"/>
          <p:cNvCxnSpPr/>
          <p:nvPr/>
        </p:nvCxnSpPr>
        <p:spPr>
          <a:xfrm>
            <a:off x="2257425" y="9914890"/>
            <a:ext cx="533400"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6" name="直接箭头连接符 36"/>
          <p:cNvCxnSpPr/>
          <p:nvPr/>
        </p:nvCxnSpPr>
        <p:spPr>
          <a:xfrm>
            <a:off x="3906520" y="7125335"/>
            <a:ext cx="533400"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grpSp>
        <p:nvGrpSpPr>
          <p:cNvPr id="27" name="组合 26"/>
          <p:cNvGrpSpPr/>
          <p:nvPr/>
        </p:nvGrpSpPr>
        <p:grpSpPr>
          <a:xfrm rot="12420000">
            <a:off x="3455035" y="7966710"/>
            <a:ext cx="322580" cy="1071245"/>
            <a:chOff x="3657" y="6501"/>
            <a:chExt cx="574" cy="444"/>
          </a:xfrm>
        </p:grpSpPr>
        <p:sp>
          <p:nvSpPr>
            <p:cNvPr id="28" name="右箭头 227"/>
            <p:cNvSpPr/>
            <p:nvPr>
              <p:custDataLst>
                <p:tags r:id="rId1"/>
              </p:custDataLst>
            </p:nvPr>
          </p:nvSpPr>
          <p:spPr>
            <a:xfrm rot="5400000">
              <a:off x="3773" y="6385"/>
              <a:ext cx="342" cy="575"/>
            </a:xfrm>
            <a:prstGeom prst="rightArrow">
              <a:avLst>
                <a:gd name="adj1" fmla="val 100000"/>
                <a:gd name="adj2" fmla="val 75442"/>
              </a:avLst>
            </a:prstGeom>
            <a:gradFill>
              <a:gsLst>
                <a:gs pos="100000">
                  <a:srgbClr val="00ACEF">
                    <a:alpha val="0"/>
                  </a:srgbClr>
                </a:gs>
                <a:gs pos="1000">
                  <a:srgbClr val="00ACEF"/>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29" name="右箭头 227"/>
            <p:cNvSpPr/>
            <p:nvPr>
              <p:custDataLst>
                <p:tags r:id="rId2"/>
              </p:custDataLst>
            </p:nvPr>
          </p:nvSpPr>
          <p:spPr>
            <a:xfrm rot="5400000">
              <a:off x="3773" y="6487"/>
              <a:ext cx="342" cy="575"/>
            </a:xfrm>
            <a:prstGeom prst="rightArrow">
              <a:avLst>
                <a:gd name="adj1" fmla="val 100000"/>
                <a:gd name="adj2" fmla="val 75442"/>
              </a:avLst>
            </a:prstGeom>
            <a:gradFill>
              <a:gsLst>
                <a:gs pos="100000">
                  <a:srgbClr val="00B0F0">
                    <a:alpha val="0"/>
                  </a:srgbClr>
                </a:gs>
                <a:gs pos="0">
                  <a:srgbClr val="00ABEE"/>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grpSp>
        <p:nvGrpSpPr>
          <p:cNvPr id="30" name="组合 29"/>
          <p:cNvGrpSpPr/>
          <p:nvPr/>
        </p:nvGrpSpPr>
        <p:grpSpPr>
          <a:xfrm rot="12420000">
            <a:off x="4777105" y="5212715"/>
            <a:ext cx="322580" cy="1071245"/>
            <a:chOff x="3657" y="6501"/>
            <a:chExt cx="574" cy="444"/>
          </a:xfrm>
        </p:grpSpPr>
        <p:sp>
          <p:nvSpPr>
            <p:cNvPr id="32" name="右箭头 227"/>
            <p:cNvSpPr/>
            <p:nvPr>
              <p:custDataLst>
                <p:tags r:id="rId3"/>
              </p:custDataLst>
            </p:nvPr>
          </p:nvSpPr>
          <p:spPr>
            <a:xfrm rot="5400000">
              <a:off x="3773" y="6385"/>
              <a:ext cx="342" cy="575"/>
            </a:xfrm>
            <a:prstGeom prst="rightArrow">
              <a:avLst>
                <a:gd name="adj1" fmla="val 100000"/>
                <a:gd name="adj2" fmla="val 75442"/>
              </a:avLst>
            </a:prstGeom>
            <a:gradFill>
              <a:gsLst>
                <a:gs pos="100000">
                  <a:srgbClr val="00ACEF">
                    <a:alpha val="0"/>
                  </a:srgbClr>
                </a:gs>
                <a:gs pos="1000">
                  <a:srgbClr val="00ACEF"/>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sp>
          <p:nvSpPr>
            <p:cNvPr id="33" name="右箭头 227"/>
            <p:cNvSpPr/>
            <p:nvPr>
              <p:custDataLst>
                <p:tags r:id="rId4"/>
              </p:custDataLst>
            </p:nvPr>
          </p:nvSpPr>
          <p:spPr>
            <a:xfrm rot="5400000">
              <a:off x="3773" y="6487"/>
              <a:ext cx="342" cy="575"/>
            </a:xfrm>
            <a:prstGeom prst="rightArrow">
              <a:avLst>
                <a:gd name="adj1" fmla="val 100000"/>
                <a:gd name="adj2" fmla="val 75442"/>
              </a:avLst>
            </a:prstGeom>
            <a:gradFill>
              <a:gsLst>
                <a:gs pos="100000">
                  <a:srgbClr val="00B0F0">
                    <a:alpha val="0"/>
                  </a:srgbClr>
                </a:gs>
                <a:gs pos="0">
                  <a:srgbClr val="00ABEE"/>
                </a:gs>
              </a:gsLst>
              <a:lin ang="10800000" scaled="0"/>
            </a:gradFill>
            <a:ln w="12700" cap="flat" cmpd="sng" algn="ctr">
              <a:noFill/>
              <a:prstDash val="solid"/>
              <a:miter lim="800000"/>
            </a:ln>
            <a:effectLst/>
          </p:spPr>
          <p:txBody>
            <a:bodyPr wrap="square" rtlCol="0" anchor="ctr">
              <a:noAutofit/>
            </a:bodyPr>
            <a:lstStyle/>
            <a:p>
              <a:pPr marL="0" marR="0" lvl="0" indent="0" algn="r" defTabSz="636270" rtl="0" eaLnBrk="1" fontAlgn="auto" latinLnBrk="0" hangingPunct="1">
                <a:lnSpc>
                  <a:spcPct val="100000"/>
                </a:lnSpc>
                <a:spcBef>
                  <a:spcPts val="0"/>
                </a:spcBef>
                <a:spcAft>
                  <a:spcPts val="0"/>
                </a:spcAft>
                <a:buClrTx/>
                <a:buSzTx/>
                <a:buFontTx/>
                <a:buNone/>
                <a:defRPr/>
              </a:pPr>
              <a:endParaRPr kumimoji="0" lang="zh-CN" altLang="en-US" sz="735" b="1" i="0" u="none" strike="noStrike" kern="0" cap="none" spc="0" normalizeH="0" baseline="0" noProof="0" dirty="0">
                <a:ln>
                  <a:noFill/>
                </a:ln>
                <a:solidFill>
                  <a:srgbClr val="FFFFFF"/>
                </a:solidFill>
                <a:effectLst/>
                <a:uLnTx/>
                <a:uFillTx/>
                <a:latin typeface="Arial" panose="020B0604020202090204" pitchFamily="34" charset="0"/>
                <a:ea typeface="微软雅黑" panose="020B0503020204020204" charset="-122"/>
                <a:cs typeface="Arial" panose="020B0604020202090204" pitchFamily="34" charset="0"/>
              </a:endParaRPr>
            </a:p>
          </p:txBody>
        </p:sp>
      </p:grpSp>
      <p:pic>
        <p:nvPicPr>
          <p:cNvPr id="185" name="图像" descr="图像"/>
          <p:cNvPicPr>
            <a:picLocks noChangeAspect="1"/>
          </p:cNvPicPr>
          <p:nvPr/>
        </p:nvPicPr>
        <p:blipFill>
          <a:blip r:embed="rId5"/>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24501475" cy="13716000"/>
          </a:xfrm>
          <a:prstGeom prst="rect">
            <a:avLst/>
          </a:prstGeom>
        </p:spPr>
      </p:pic>
      <p:grpSp>
        <p:nvGrpSpPr>
          <p:cNvPr id="3" name="组合 2"/>
          <p:cNvGrpSpPr/>
          <p:nvPr/>
        </p:nvGrpSpPr>
        <p:grpSpPr>
          <a:xfrm>
            <a:off x="1580515" y="3340100"/>
            <a:ext cx="14019530" cy="7674610"/>
            <a:chOff x="2488" y="6317"/>
            <a:chExt cx="22078" cy="12086"/>
          </a:xfrm>
        </p:grpSpPr>
        <p:sp>
          <p:nvSpPr>
            <p:cNvPr id="4" name="TextBox 4"/>
            <p:cNvSpPr txBox="1"/>
            <p:nvPr/>
          </p:nvSpPr>
          <p:spPr>
            <a:xfrm>
              <a:off x="2488" y="13425"/>
              <a:ext cx="11981" cy="4978"/>
            </a:xfrm>
            <a:prstGeom prst="rect">
              <a:avLst/>
            </a:prstGeom>
            <a:noFill/>
          </p:spPr>
          <p:txBody>
            <a:bodyPr wrap="square" rtlCol="0">
              <a:noAutofit/>
            </a:bodyPr>
            <a:lstStyle/>
            <a:p>
              <a:pPr algn="r"/>
              <a:r>
                <a:rPr lang="en-US" altLang="zh-CN" sz="8000" dirty="0">
                  <a:solidFill>
                    <a:schemeClr val="bg1"/>
                  </a:solidFill>
                  <a:latin typeface="方正兰亭粗黑简体" panose="02000000000000000000" charset="-122"/>
                  <a:ea typeface="方正兰亭粗黑简体" panose="02000000000000000000" charset="-122"/>
                </a:rPr>
                <a:t>THANKS</a:t>
              </a:r>
              <a:endParaRPr lang="en-US" altLang="zh-CN" sz="8000" dirty="0">
                <a:solidFill>
                  <a:schemeClr val="bg1"/>
                </a:solidFill>
                <a:latin typeface="方正兰亭粗黑简体" panose="02000000000000000000" charset="-122"/>
                <a:ea typeface="方正兰亭粗黑简体" panose="02000000000000000000" charset="-122"/>
              </a:endParaRPr>
            </a:p>
          </p:txBody>
        </p:sp>
        <p:pic>
          <p:nvPicPr>
            <p:cNvPr id="5" name="图片 2" descr="图片 2"/>
            <p:cNvPicPr>
              <a:picLocks noChangeAspect="1"/>
            </p:cNvPicPr>
            <p:nvPr/>
          </p:nvPicPr>
          <p:blipFill>
            <a:blip r:embed="rId2" cstate="email"/>
            <a:stretch>
              <a:fillRect/>
            </a:stretch>
          </p:blipFill>
          <p:spPr>
            <a:xfrm>
              <a:off x="6571" y="6317"/>
              <a:ext cx="8168" cy="3623"/>
            </a:xfrm>
            <a:prstGeom prst="rect">
              <a:avLst/>
            </a:prstGeom>
            <a:ln w="12700">
              <a:miter lim="400000"/>
              <a:headEnd/>
              <a:tailEnd/>
            </a:ln>
          </p:spPr>
        </p:pic>
        <p:sp>
          <p:nvSpPr>
            <p:cNvPr id="6" name="出行管理服务平台"/>
            <p:cNvSpPr txBox="1"/>
            <p:nvPr/>
          </p:nvSpPr>
          <p:spPr>
            <a:xfrm>
              <a:off x="8127" y="9940"/>
              <a:ext cx="6266" cy="2352"/>
            </a:xfrm>
            <a:prstGeom prst="rect">
              <a:avLst/>
            </a:prstGeom>
            <a:ln w="12700">
              <a:miter lim="400000"/>
            </a:ln>
          </p:spPr>
          <p:txBody>
            <a:bodyPr wrap="none" lIns="135466" tIns="135466" rIns="135466" bIns="135466"/>
            <a:lstStyle>
              <a:lvl1pPr algn="l" defTabSz="726440">
                <a:defRPr sz="3695" spc="462">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r" defTabSz="726440" rtl="0" eaLnBrk="1" fontAlgn="auto" latinLnBrk="0" hangingPunct="0">
                <a:lnSpc>
                  <a:spcPct val="120000"/>
                </a:lnSpc>
                <a:spcBef>
                  <a:spcPts val="0"/>
                </a:spcBef>
                <a:spcAft>
                  <a:spcPts val="0"/>
                </a:spcAft>
                <a:buClrTx/>
                <a:buSzTx/>
                <a:buFontTx/>
                <a:buNone/>
                <a:defRPr/>
              </a:pPr>
              <a:r>
                <a:rPr kumimoji="0" lang="zh-CN" sz="4400" b="0" i="0" u="none" strike="noStrike" kern="0" cap="none" spc="462" normalizeH="0" baseline="0" noProof="0" dirty="0" err="1">
                  <a:ln>
                    <a:noFill/>
                  </a:ln>
                  <a:solidFill>
                    <a:srgbClr val="FFFFFF"/>
                  </a:solidFill>
                  <a:effectLst/>
                  <a:uLnTx/>
                  <a:uFillTx/>
                  <a:latin typeface="方正兰亭黑简体" panose="02000000000000000000" charset="-122"/>
                  <a:ea typeface="方正兰亭黑简体" panose="02000000000000000000" charset="-122"/>
                  <a:sym typeface="微软雅黑" panose="020B0503020204020204" charset="-122"/>
                </a:rPr>
                <a:t>帮企业更专注</a:t>
              </a:r>
              <a:endParaRPr kumimoji="0" lang="zh-CN" sz="4400" b="0" i="0" u="none" strike="noStrike" kern="0" cap="none" spc="462" normalizeH="0" baseline="0" noProof="0" dirty="0" err="1">
                <a:ln>
                  <a:noFill/>
                </a:ln>
                <a:solidFill>
                  <a:srgbClr val="FFFFFF"/>
                </a:solidFill>
                <a:effectLst/>
                <a:uLnTx/>
                <a:uFillTx/>
                <a:latin typeface="方正兰亭黑简体" panose="02000000000000000000" charset="-122"/>
                <a:ea typeface="方正兰亭黑简体" panose="02000000000000000000" charset="-122"/>
                <a:sym typeface="微软雅黑" panose="020B0503020204020204" charset="-122"/>
              </a:endParaRPr>
            </a:p>
            <a:p>
              <a:pPr marL="0" marR="0" lvl="0" indent="0" algn="r" defTabSz="726440" rtl="0" eaLnBrk="1" fontAlgn="auto" latinLnBrk="0" hangingPunct="0">
                <a:lnSpc>
                  <a:spcPct val="120000"/>
                </a:lnSpc>
                <a:spcBef>
                  <a:spcPts val="0"/>
                </a:spcBef>
                <a:spcAft>
                  <a:spcPts val="0"/>
                </a:spcAft>
                <a:buClrTx/>
                <a:buSzTx/>
                <a:buFontTx/>
                <a:buNone/>
                <a:defRPr/>
              </a:pPr>
              <a:r>
                <a:rPr kumimoji="0" lang="zh-CN" sz="4400" b="0" i="0" u="none" strike="noStrike" kern="0" cap="none" spc="462" normalizeH="0" baseline="0" noProof="0" dirty="0" err="1">
                  <a:ln>
                    <a:noFill/>
                  </a:ln>
                  <a:solidFill>
                    <a:srgbClr val="FFFFFF"/>
                  </a:solidFill>
                  <a:effectLst/>
                  <a:uLnTx/>
                  <a:uFillTx/>
                  <a:latin typeface="方正兰亭黑简体" panose="02000000000000000000" charset="-122"/>
                  <a:ea typeface="方正兰亭黑简体" panose="02000000000000000000" charset="-122"/>
                  <a:sym typeface="微软雅黑" panose="020B0503020204020204" charset="-122"/>
                </a:rPr>
                <a:t>让员工更幸福</a:t>
              </a:r>
              <a:endParaRPr kumimoji="0" lang="zh-CN" sz="4400" b="0" i="0" u="none" strike="noStrike" kern="0" cap="none" spc="462" normalizeH="0" baseline="0" noProof="0" dirty="0" err="1">
                <a:ln>
                  <a:noFill/>
                </a:ln>
                <a:solidFill>
                  <a:srgbClr val="FFFFFF"/>
                </a:solidFill>
                <a:effectLst/>
                <a:uLnTx/>
                <a:uFillTx/>
                <a:latin typeface="方正兰亭黑简体" panose="02000000000000000000" charset="-122"/>
                <a:ea typeface="方正兰亭黑简体" panose="02000000000000000000" charset="-122"/>
                <a:sym typeface="微软雅黑" panose="020B0503020204020204" charset="-122"/>
              </a:endParaRPr>
            </a:p>
          </p:txBody>
        </p:sp>
        <p:sp>
          <p:nvSpPr>
            <p:cNvPr id="7" name="文本框 6"/>
            <p:cNvSpPr txBox="1"/>
            <p:nvPr/>
          </p:nvSpPr>
          <p:spPr>
            <a:xfrm>
              <a:off x="15870" y="13641"/>
              <a:ext cx="8697" cy="151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pPr algn="l">
                <a:lnSpc>
                  <a:spcPct val="100000"/>
                </a:lnSpc>
              </a:pPr>
              <a:r>
                <a:rPr lang="zh-CN" altLang="en-US" sz="2800" b="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Helvetica Light"/>
                </a:rPr>
                <a:t>滴滴企业服务事业群</a:t>
              </a:r>
              <a:r>
                <a:rPr lang="en-US" altLang="zh-CN" sz="2800" b="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Helvetica Light"/>
                </a:rPr>
                <a:t>  </a:t>
              </a:r>
              <a:endParaRPr kumimoji="0" lang="en-US" altLang="zh-CN" sz="2800" b="0" i="0" u="none" strike="noStrike" cap="none" spc="0" normalizeH="0" baseline="0" dirty="0">
                <a:ln>
                  <a:noFill/>
                </a:ln>
                <a:solidFill>
                  <a:schemeClr val="bg1"/>
                </a:solidFill>
                <a:effectLst/>
                <a:uFillTx/>
                <a:latin typeface="方正兰亭黑简体" panose="02000000000000000000" charset="-122"/>
                <a:ea typeface="方正兰亭黑简体" panose="02000000000000000000" charset="-122"/>
                <a:cs typeface="方正兰亭黑简体" panose="02000000000000000000" charset="-122"/>
                <a:sym typeface="Helvetica Light"/>
              </a:endParaRPr>
            </a:p>
            <a:p>
              <a:pPr algn="l">
                <a:lnSpc>
                  <a:spcPct val="100000"/>
                </a:lnSpc>
              </a:pPr>
              <a:r>
                <a:rPr kumimoji="0" lang="zh-CN" altLang="en-US" sz="2800" b="0" i="0" u="none" strike="noStrike" cap="none" spc="0" normalizeH="0" baseline="0" dirty="0">
                  <a:ln>
                    <a:noFill/>
                  </a:ln>
                  <a:solidFill>
                    <a:schemeClr val="bg1"/>
                  </a:solidFill>
                  <a:effectLst/>
                  <a:uFillTx/>
                  <a:latin typeface="方正兰亭黑简体" panose="02000000000000000000" charset="-122"/>
                  <a:ea typeface="方正兰亭黑简体" panose="02000000000000000000" charset="-122"/>
                  <a:cs typeface="方正兰亭黑简体" panose="02000000000000000000" charset="-122"/>
                  <a:sym typeface="Helvetica Light"/>
                </a:rPr>
                <a:t>鲁佳  </a:t>
              </a:r>
              <a:r>
                <a:rPr kumimoji="0" lang="en-US" altLang="zh-CN" sz="2800" b="0" i="0" u="none" strike="noStrike" cap="none" spc="0" normalizeH="0" baseline="0" dirty="0">
                  <a:ln>
                    <a:noFill/>
                  </a:ln>
                  <a:solidFill>
                    <a:schemeClr val="bg1"/>
                  </a:solidFill>
                  <a:effectLst/>
                  <a:uFillTx/>
                  <a:latin typeface="方正兰亭黑简体" panose="02000000000000000000" charset="-122"/>
                  <a:ea typeface="方正兰亭黑简体" panose="02000000000000000000" charset="-122"/>
                  <a:cs typeface="方正兰亭黑简体" panose="02000000000000000000" charset="-122"/>
                  <a:sym typeface="Helvetica Light"/>
                </a:rPr>
                <a:t>18612536093</a:t>
              </a:r>
              <a:endParaRPr kumimoji="0" lang="en-US" altLang="zh-CN" sz="2800" b="0" i="0" u="none" strike="noStrike" cap="none" spc="0" normalizeH="0" baseline="0" dirty="0">
                <a:ln>
                  <a:noFill/>
                </a:ln>
                <a:solidFill>
                  <a:schemeClr val="bg1"/>
                </a:solidFill>
                <a:effectLst/>
                <a:uFillTx/>
                <a:latin typeface="方正兰亭黑简体" panose="02000000000000000000" charset="-122"/>
                <a:ea typeface="方正兰亭黑简体" panose="02000000000000000000" charset="-122"/>
                <a:cs typeface="方正兰亭黑简体" panose="02000000000000000000" charset="-122"/>
                <a:sym typeface="Helvetica Ligh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0" y="6823"/>
              <a:ext cx="6482" cy="6482"/>
            </a:xfrm>
            <a:prstGeom prst="rect">
              <a:avLst/>
            </a:prstGeom>
          </p:spPr>
        </p:pic>
        <p:cxnSp>
          <p:nvCxnSpPr>
            <p:cNvPr id="10" name="直线箭头连接符 121"/>
            <p:cNvCxnSpPr/>
            <p:nvPr/>
          </p:nvCxnSpPr>
          <p:spPr>
            <a:xfrm flipV="1">
              <a:off x="14972" y="6923"/>
              <a:ext cx="0" cy="8107"/>
            </a:xfrm>
            <a:prstGeom prst="straightConnector1">
              <a:avLst/>
            </a:prstGeom>
            <a:ln>
              <a:solidFill>
                <a:srgbClr val="FF8953"/>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41000"/>
          </a:blip>
          <a:stretch>
            <a:fillRect/>
          </a:stretch>
        </p:blipFill>
        <p:spPr>
          <a:xfrm>
            <a:off x="850603" y="-23628"/>
            <a:ext cx="22640943" cy="12782698"/>
          </a:xfrm>
          <a:prstGeom prst="rect">
            <a:avLst/>
          </a:prstGeom>
        </p:spPr>
      </p:pic>
      <p:sp>
        <p:nvSpPr>
          <p:cNvPr id="163" name="引领汽车和交通行业变革的世界级科技公司"/>
          <p:cNvSpPr txBox="1"/>
          <p:nvPr/>
        </p:nvSpPr>
        <p:spPr>
          <a:xfrm>
            <a:off x="1246840" y="3787161"/>
            <a:ext cx="13261340" cy="838835"/>
          </a:xfrm>
          <a:prstGeom prst="rect">
            <a:avLst/>
          </a:prstGeom>
          <a:ln w="3175">
            <a:miter lim="400000"/>
          </a:ln>
        </p:spPr>
        <p:txBody>
          <a:bodyPr wrap="none" lIns="50797" tIns="50797" rIns="50797" bIns="50797"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华康金刚黑 Semibold" panose="020B0600000000000000" charset="-122"/>
                <a:ea typeface="华康金刚黑 Semibold" panose="020B0600000000000000" charset="-122"/>
                <a:cs typeface="华康金刚黑 Semibold" panose="020B0600000000000000" charset="-122"/>
                <a:sym typeface="华康金刚黑 Semibold" panose="020B0600000000000000" charset="-122"/>
              </a:defRPr>
            </a:lvl1pPr>
          </a:lstStyle>
          <a:p>
            <a:r>
              <a:rPr lang="zh-CN" sz="2400">
                <a:latin typeface="方正兰亭粗黑简体" panose="02000000000000000000" charset="-122"/>
                <a:ea typeface="方正兰亭粗黑简体" panose="02000000000000000000" charset="-122"/>
              </a:rPr>
              <a:t>致力于成为</a:t>
            </a:r>
            <a:r>
              <a:rPr sz="4800">
                <a:latin typeface="方正兰亭粗黑简体" panose="02000000000000000000" charset="-122"/>
                <a:ea typeface="方正兰亭粗黑简体" panose="02000000000000000000" charset="-122"/>
              </a:rPr>
              <a:t>引领汽车和交通行业变革的世界级科技公司</a:t>
            </a:r>
            <a:endParaRPr sz="4800">
              <a:latin typeface="方正兰亭粗黑简体" panose="02000000000000000000" charset="-122"/>
              <a:ea typeface="方正兰亭粗黑简体" panose="02000000000000000000" charset="-122"/>
            </a:endParaRPr>
          </a:p>
        </p:txBody>
      </p:sp>
      <p:pic>
        <p:nvPicPr>
          <p:cNvPr id="4" name="图片 3"/>
          <p:cNvPicPr>
            <a:picLocks noChangeAspect="1"/>
          </p:cNvPicPr>
          <p:nvPr/>
        </p:nvPicPr>
        <p:blipFill>
          <a:blip r:embed="rId2"/>
          <a:stretch>
            <a:fillRect/>
          </a:stretch>
        </p:blipFill>
        <p:spPr>
          <a:xfrm>
            <a:off x="0" y="-23495"/>
            <a:ext cx="24384000" cy="13716000"/>
          </a:xfrm>
          <a:prstGeom prst="rect">
            <a:avLst/>
          </a:prstGeom>
        </p:spPr>
      </p:pic>
      <p:pic>
        <p:nvPicPr>
          <p:cNvPr id="2" name="图片 1"/>
          <p:cNvPicPr>
            <a:picLocks noChangeAspect="1"/>
          </p:cNvPicPr>
          <p:nvPr/>
        </p:nvPicPr>
        <p:blipFill>
          <a:blip r:embed="rId1">
            <a:alphaModFix amt="41000"/>
          </a:blip>
          <a:stretch>
            <a:fillRect/>
          </a:stretch>
        </p:blipFill>
        <p:spPr>
          <a:xfrm>
            <a:off x="820420" y="-294005"/>
            <a:ext cx="22640925" cy="13390245"/>
          </a:xfrm>
          <a:prstGeom prst="rect">
            <a:avLst/>
          </a:prstGeom>
        </p:spPr>
      </p:pic>
      <p:sp>
        <p:nvSpPr>
          <p:cNvPr id="165" name="DiDi Global Inc.  （滴滴全球股份有限公司）是全球卓越的移动出行科技平台，在亚太、拉美、 非洲、中亚和俄罗斯等地提供网约车、出租车召车、代驾、顺风车等多元化出行服务，并运营车服、外卖、货运、金融业务。"/>
          <p:cNvSpPr txBox="1"/>
          <p:nvPr/>
        </p:nvSpPr>
        <p:spPr>
          <a:xfrm>
            <a:off x="1265555" y="4643120"/>
            <a:ext cx="12237720" cy="1129665"/>
          </a:xfrm>
          <a:prstGeom prst="rect">
            <a:avLst/>
          </a:prstGeom>
          <a:ln w="3175">
            <a:miter lim="400000"/>
          </a:ln>
        </p:spPr>
        <p:txBody>
          <a:bodyPr lIns="50797" tIns="50797" rIns="50797" bIns="50797">
            <a:noAutofit/>
          </a:bodyPr>
          <a:lstStyle>
            <a:lvl1pPr algn="l" defTabSz="127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华康金刚黑 Semibold" panose="020B0600000000000000" charset="-122"/>
                <a:ea typeface="华康金刚黑 Semibold" panose="020B0600000000000000" charset="-122"/>
                <a:cs typeface="华康金刚黑 Semibold" panose="020B0600000000000000" charset="-122"/>
                <a:sym typeface="华康金刚黑 Semibold" panose="020B0600000000000000" charset="-122"/>
              </a:defRPr>
            </a:lvl1pPr>
          </a:lstStyle>
          <a:p>
            <a:r>
              <a:rPr sz="2160" b="0">
                <a:latin typeface="方正兰亭黑简体" panose="02000000000000000000" charset="-122"/>
                <a:ea typeface="方正兰亭黑简体" panose="02000000000000000000" charset="-122"/>
                <a:cs typeface="方正兰亭黑简体" panose="02000000000000000000" charset="-122"/>
              </a:rPr>
              <a:t>DiDi Global Inc.  （滴滴全球股份有限公司）是卓越的移动出行科技平台，在亚太、拉美、 非洲、中亚和俄罗斯等地提供网约车、出租车召车、代驾、顺风车等多元化出行服务，并运营车服、外卖、货运、金融业务。</a:t>
            </a:r>
            <a:endParaRPr sz="2160" b="0">
              <a:latin typeface="方正兰亭黑简体" panose="02000000000000000000" charset="-122"/>
              <a:ea typeface="方正兰亭黑简体" panose="02000000000000000000" charset="-122"/>
              <a:cs typeface="方正兰亭黑简体" panose="02000000000000000000" charset="-122"/>
            </a:endParaRPr>
          </a:p>
        </p:txBody>
      </p:sp>
      <p:sp>
        <p:nvSpPr>
          <p:cNvPr id="167" name="覆盖国家"/>
          <p:cNvSpPr txBox="1"/>
          <p:nvPr/>
        </p:nvSpPr>
        <p:spPr>
          <a:xfrm>
            <a:off x="21283930" y="6742430"/>
            <a:ext cx="2223135" cy="592455"/>
          </a:xfrm>
          <a:prstGeom prst="rect">
            <a:avLst/>
          </a:prstGeom>
          <a:ln w="3175">
            <a:miter lim="400000"/>
          </a:ln>
        </p:spPr>
        <p:txBody>
          <a:bodyPr wrap="squar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r"/>
            <a:r>
              <a:rPr sz="3200" b="0">
                <a:latin typeface="方正兰亭黑简体" panose="02000000000000000000" charset="-122"/>
                <a:ea typeface="方正兰亭黑简体" panose="02000000000000000000" charset="-122"/>
              </a:rPr>
              <a:t>覆盖国家</a:t>
            </a:r>
            <a:endParaRPr sz="3200" b="0">
              <a:latin typeface="方正兰亭黑简体" panose="02000000000000000000" charset="-122"/>
              <a:ea typeface="方正兰亭黑简体" panose="02000000000000000000" charset="-122"/>
            </a:endParaRPr>
          </a:p>
        </p:txBody>
      </p:sp>
      <p:sp>
        <p:nvSpPr>
          <p:cNvPr id="168" name="覆盖城镇"/>
          <p:cNvSpPr txBox="1"/>
          <p:nvPr/>
        </p:nvSpPr>
        <p:spPr>
          <a:xfrm>
            <a:off x="21648843" y="8159335"/>
            <a:ext cx="172593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r"/>
            <a:r>
              <a:rPr sz="3200" b="0">
                <a:latin typeface="方正兰亭黑简体" panose="02000000000000000000" charset="-122"/>
                <a:ea typeface="方正兰亭黑简体" panose="02000000000000000000" charset="-122"/>
              </a:rPr>
              <a:t>覆盖城镇</a:t>
            </a:r>
            <a:endParaRPr sz="3200" b="0">
              <a:latin typeface="方正兰亭黑简体" panose="02000000000000000000" charset="-122"/>
              <a:ea typeface="方正兰亭黑简体" panose="02000000000000000000" charset="-122"/>
            </a:endParaRPr>
          </a:p>
        </p:txBody>
      </p:sp>
      <p:sp>
        <p:nvSpPr>
          <p:cNvPr id="169" name="15"/>
          <p:cNvSpPr txBox="1"/>
          <p:nvPr/>
        </p:nvSpPr>
        <p:spPr>
          <a:xfrm>
            <a:off x="22854920" y="7443437"/>
            <a:ext cx="606213" cy="592455"/>
          </a:xfrm>
          <a:prstGeom prst="rect">
            <a:avLst/>
          </a:prstGeom>
          <a:ln w="3175">
            <a:miter lim="400000"/>
          </a:ln>
        </p:spPr>
        <p:txBody>
          <a:bodyPr wrap="squar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r"/>
            <a:r>
              <a:rPr sz="3200" b="0">
                <a:latin typeface="方正兰亭黑简体" panose="02000000000000000000" charset="-122"/>
                <a:ea typeface="方正兰亭黑简体" panose="02000000000000000000" charset="-122"/>
              </a:rPr>
              <a:t>1</a:t>
            </a:r>
            <a:r>
              <a:rPr lang="en-US" sz="3200" b="0">
                <a:latin typeface="方正兰亭黑简体" panose="02000000000000000000" charset="-122"/>
                <a:ea typeface="方正兰亭黑简体" panose="02000000000000000000" charset="-122"/>
              </a:rPr>
              <a:t>7</a:t>
            </a:r>
            <a:endParaRPr lang="en-US" sz="3200" b="0">
              <a:latin typeface="方正兰亭黑简体" panose="02000000000000000000" charset="-122"/>
              <a:ea typeface="方正兰亭黑简体" panose="02000000000000000000" charset="-122"/>
            </a:endParaRPr>
          </a:p>
        </p:txBody>
      </p:sp>
      <p:sp>
        <p:nvSpPr>
          <p:cNvPr id="170" name="4000"/>
          <p:cNvSpPr txBox="1"/>
          <p:nvPr/>
        </p:nvSpPr>
        <p:spPr>
          <a:xfrm>
            <a:off x="22187323" y="8833770"/>
            <a:ext cx="114173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r"/>
            <a:r>
              <a:rPr sz="3200" b="0">
                <a:latin typeface="方正兰亭黑简体" panose="02000000000000000000" charset="-122"/>
                <a:ea typeface="方正兰亭黑简体" panose="02000000000000000000" charset="-122"/>
              </a:rPr>
              <a:t>4000</a:t>
            </a:r>
            <a:endParaRPr sz="3200" b="0">
              <a:latin typeface="方正兰亭黑简体" panose="02000000000000000000" charset="-122"/>
              <a:ea typeface="方正兰亭黑简体" panose="02000000000000000000" charset="-122"/>
            </a:endParaRPr>
          </a:p>
        </p:txBody>
      </p:sp>
      <p:sp>
        <p:nvSpPr>
          <p:cNvPr id="171" name="全球平均日交易单量"/>
          <p:cNvSpPr txBox="1"/>
          <p:nvPr/>
        </p:nvSpPr>
        <p:spPr>
          <a:xfrm>
            <a:off x="1373074" y="6856562"/>
            <a:ext cx="335153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l"/>
            <a:r>
              <a:rPr sz="3200" b="0">
                <a:latin typeface="方正兰亭黑简体" panose="02000000000000000000" charset="-122"/>
                <a:ea typeface="方正兰亭黑简体" panose="02000000000000000000" charset="-122"/>
              </a:rPr>
              <a:t>全球</a:t>
            </a:r>
            <a:r>
              <a:rPr lang="zh-CN" sz="3200" b="0">
                <a:latin typeface="方正兰亭黑简体" panose="02000000000000000000" charset="-122"/>
                <a:ea typeface="方正兰亭黑简体" panose="02000000000000000000" charset="-122"/>
              </a:rPr>
              <a:t>业务</a:t>
            </a:r>
            <a:r>
              <a:rPr sz="3200" b="0">
                <a:latin typeface="方正兰亭黑简体" panose="02000000000000000000" charset="-122"/>
                <a:ea typeface="方正兰亭黑简体" panose="02000000000000000000" charset="-122"/>
              </a:rPr>
              <a:t>日</a:t>
            </a:r>
            <a:r>
              <a:rPr lang="zh-CN" sz="3200" b="0">
                <a:latin typeface="方正兰亭黑简体" panose="02000000000000000000" charset="-122"/>
                <a:ea typeface="方正兰亭黑简体" panose="02000000000000000000" charset="-122"/>
              </a:rPr>
              <a:t>均完单</a:t>
            </a:r>
            <a:endParaRPr lang="zh-CN" sz="3200" b="0">
              <a:latin typeface="方正兰亭黑简体" panose="02000000000000000000" charset="-122"/>
              <a:ea typeface="方正兰亭黑简体" panose="02000000000000000000" charset="-122"/>
            </a:endParaRPr>
          </a:p>
        </p:txBody>
      </p:sp>
      <p:sp>
        <p:nvSpPr>
          <p:cNvPr id="172" name="41,000,000"/>
          <p:cNvSpPr txBox="1"/>
          <p:nvPr/>
        </p:nvSpPr>
        <p:spPr>
          <a:xfrm>
            <a:off x="1459434" y="7540170"/>
            <a:ext cx="181864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l"/>
            <a:r>
              <a:rPr sz="3200" b="0">
                <a:latin typeface="方正兰亭黑简体" panose="02000000000000000000" charset="-122"/>
                <a:ea typeface="方正兰亭黑简体" panose="02000000000000000000" charset="-122"/>
                <a:cs typeface="方正兰亭黑简体" panose="02000000000000000000" charset="-122"/>
              </a:rPr>
              <a:t>4</a:t>
            </a:r>
            <a:r>
              <a:rPr lang="en-US" sz="3200" b="0">
                <a:latin typeface="方正兰亭黑简体" panose="02000000000000000000" charset="-122"/>
                <a:ea typeface="方正兰亭黑简体" panose="02000000000000000000" charset="-122"/>
                <a:cs typeface="方正兰亭黑简体" panose="02000000000000000000" charset="-122"/>
              </a:rPr>
              <a:t>500</a:t>
            </a:r>
            <a:r>
              <a:rPr lang="zh-CN" altLang="en-US" sz="3200" b="0">
                <a:latin typeface="方正兰亭黑简体" panose="02000000000000000000" charset="-122"/>
                <a:ea typeface="方正兰亭黑简体" panose="02000000000000000000" charset="-122"/>
                <a:cs typeface="方正兰亭黑简体" panose="02000000000000000000" charset="-122"/>
              </a:rPr>
              <a:t>万</a:t>
            </a:r>
            <a:r>
              <a:rPr lang="en-US" altLang="zh-CN" sz="3200" b="0">
                <a:latin typeface="方正兰亭黑简体" panose="02000000000000000000" charset="-122"/>
                <a:ea typeface="方正兰亭黑简体" panose="02000000000000000000" charset="-122"/>
                <a:cs typeface="方正兰亭黑简体" panose="02000000000000000000" charset="-122"/>
              </a:rPr>
              <a:t>+</a:t>
            </a:r>
            <a:endParaRPr lang="en-US" altLang="zh-CN" sz="3200" b="0">
              <a:latin typeface="方正兰亭黑简体" panose="02000000000000000000" charset="-122"/>
              <a:ea typeface="方正兰亭黑简体" panose="02000000000000000000" charset="-122"/>
              <a:cs typeface="方正兰亭黑简体" panose="02000000000000000000" charset="-122"/>
            </a:endParaRPr>
          </a:p>
        </p:txBody>
      </p:sp>
      <p:sp>
        <p:nvSpPr>
          <p:cNvPr id="173" name="全球年活跃用户"/>
          <p:cNvSpPr txBox="1"/>
          <p:nvPr/>
        </p:nvSpPr>
        <p:spPr>
          <a:xfrm>
            <a:off x="1373074" y="8545906"/>
            <a:ext cx="294513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l"/>
            <a:r>
              <a:rPr sz="3200" b="0">
                <a:latin typeface="方正兰亭黑简体" panose="02000000000000000000" charset="-122"/>
                <a:ea typeface="方正兰亭黑简体" panose="02000000000000000000" charset="-122"/>
              </a:rPr>
              <a:t>全球年活跃用户</a:t>
            </a:r>
            <a:endParaRPr sz="3200" b="0">
              <a:latin typeface="方正兰亭黑简体" panose="02000000000000000000" charset="-122"/>
              <a:ea typeface="方正兰亭黑简体" panose="02000000000000000000" charset="-122"/>
            </a:endParaRPr>
          </a:p>
        </p:txBody>
      </p:sp>
      <p:sp>
        <p:nvSpPr>
          <p:cNvPr id="174" name="493,000,000"/>
          <p:cNvSpPr txBox="1"/>
          <p:nvPr/>
        </p:nvSpPr>
        <p:spPr>
          <a:xfrm>
            <a:off x="1459434" y="9284410"/>
            <a:ext cx="141351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l"/>
            <a:r>
              <a:rPr lang="en-US" sz="3200" b="0">
                <a:latin typeface="方正兰亭黑简体" panose="02000000000000000000" charset="-122"/>
                <a:ea typeface="方正兰亭黑简体" panose="02000000000000000000" charset="-122"/>
                <a:cs typeface="方正兰亭黑简体" panose="02000000000000000000" charset="-122"/>
              </a:rPr>
              <a:t>5.87</a:t>
            </a:r>
            <a:r>
              <a:rPr lang="zh-CN" altLang="en-US" sz="3200" b="0">
                <a:latin typeface="方正兰亭黑简体" panose="02000000000000000000" charset="-122"/>
                <a:ea typeface="方正兰亭黑简体" panose="02000000000000000000" charset="-122"/>
                <a:cs typeface="方正兰亭黑简体" panose="02000000000000000000" charset="-122"/>
              </a:rPr>
              <a:t>亿</a:t>
            </a:r>
            <a:endParaRPr lang="zh-CN" altLang="en-US" sz="3200" b="0">
              <a:latin typeface="方正兰亭黑简体" panose="02000000000000000000" charset="-122"/>
              <a:ea typeface="方正兰亭黑简体" panose="02000000000000000000" charset="-122"/>
              <a:cs typeface="方正兰亭黑简体" panose="02000000000000000000" charset="-122"/>
            </a:endParaRPr>
          </a:p>
        </p:txBody>
      </p:sp>
      <p:grpSp>
        <p:nvGrpSpPr>
          <p:cNvPr id="18" name="组合 17"/>
          <p:cNvGrpSpPr/>
          <p:nvPr/>
        </p:nvGrpSpPr>
        <p:grpSpPr>
          <a:xfrm>
            <a:off x="21598468" y="9736670"/>
            <a:ext cx="1725507" cy="1268307"/>
            <a:chOff x="12803" y="5073"/>
            <a:chExt cx="1019" cy="749"/>
          </a:xfrm>
        </p:grpSpPr>
        <p:sp>
          <p:nvSpPr>
            <p:cNvPr id="14" name="覆盖国家"/>
            <p:cNvSpPr txBox="1"/>
            <p:nvPr/>
          </p:nvSpPr>
          <p:spPr>
            <a:xfrm>
              <a:off x="12803" y="5073"/>
              <a:ext cx="1019" cy="350"/>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r"/>
              <a:r>
                <a:rPr lang="zh-CN" altLang="en-US" sz="3200" b="0">
                  <a:latin typeface="方正兰亭黑简体" panose="02000000000000000000" charset="-122"/>
                  <a:ea typeface="方正兰亭黑简体" panose="02000000000000000000" charset="-122"/>
                </a:rPr>
                <a:t>滴滴员工</a:t>
              </a:r>
              <a:endParaRPr lang="zh-CN" altLang="en-US" sz="3200" b="0">
                <a:latin typeface="方正兰亭黑简体" panose="02000000000000000000" charset="-122"/>
                <a:ea typeface="方正兰亭黑简体" panose="02000000000000000000" charset="-122"/>
              </a:endParaRPr>
            </a:p>
          </p:txBody>
        </p:sp>
        <p:sp>
          <p:nvSpPr>
            <p:cNvPr id="16" name="15"/>
            <p:cNvSpPr txBox="1"/>
            <p:nvPr/>
          </p:nvSpPr>
          <p:spPr>
            <a:xfrm>
              <a:off x="12837" y="5472"/>
              <a:ext cx="985" cy="350"/>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r"/>
              <a:r>
                <a:rPr lang="en-US" sz="3200" b="0">
                  <a:latin typeface="方正兰亭黑简体" panose="02000000000000000000" charset="-122"/>
                  <a:ea typeface="方正兰亭黑简体" panose="02000000000000000000" charset="-122"/>
                </a:rPr>
                <a:t>20000+</a:t>
              </a:r>
              <a:endParaRPr lang="en-US" sz="3200" b="0">
                <a:latin typeface="方正兰亭黑简体" panose="02000000000000000000" charset="-122"/>
                <a:ea typeface="方正兰亭黑简体" panose="02000000000000000000" charset="-122"/>
              </a:endParaRPr>
            </a:p>
          </p:txBody>
        </p:sp>
      </p:grpSp>
      <p:sp>
        <p:nvSpPr>
          <p:cNvPr id="19" name="矩形 18"/>
          <p:cNvSpPr/>
          <p:nvPr/>
        </p:nvSpPr>
        <p:spPr>
          <a:xfrm>
            <a:off x="1361356" y="12488570"/>
            <a:ext cx="17984131" cy="368300"/>
          </a:xfrm>
          <a:prstGeom prst="rect">
            <a:avLst/>
          </a:prstGeom>
        </p:spPr>
        <p:txBody>
          <a:bodyPr wrap="square">
            <a:spAutoFit/>
          </a:bodyPr>
          <a:lstStyle/>
          <a:p>
            <a:pPr indent="0" algn="l">
              <a:buFont typeface="Arial" panose="020B0604020202090204" pitchFamily="34" charset="0"/>
              <a:buNone/>
              <a:defRPr/>
            </a:pPr>
            <a:r>
              <a:rPr lang="en-US" altLang="zh-CN" sz="1800" b="0" dirty="0">
                <a:solidFill>
                  <a:schemeClr val="bg1">
                    <a:lumMod val="85000"/>
                  </a:schemeClr>
                </a:solidFill>
                <a:latin typeface="微软雅黑" panose="020B0503020204020204" charset="-122"/>
                <a:ea typeface="微软雅黑" panose="020B0503020204020204" charset="-122"/>
              </a:rPr>
              <a:t>*</a:t>
            </a:r>
            <a:r>
              <a:rPr lang="zh-CN" altLang="en-US" sz="1800" b="0" dirty="0">
                <a:solidFill>
                  <a:schemeClr val="bg1">
                    <a:lumMod val="85000"/>
                  </a:schemeClr>
                </a:solidFill>
                <a:latin typeface="微软雅黑" panose="020B0503020204020204" charset="-122"/>
                <a:ea typeface="微软雅黑" panose="020B0503020204020204" charset="-122"/>
              </a:rPr>
              <a:t>数据来自滴滴</a:t>
            </a:r>
            <a:r>
              <a:rPr lang="en-US" altLang="zh-CN" sz="1800" b="0" dirty="0">
                <a:solidFill>
                  <a:schemeClr val="bg1">
                    <a:lumMod val="85000"/>
                  </a:schemeClr>
                </a:solidFill>
                <a:latin typeface="微软雅黑" panose="020B0503020204020204" charset="-122"/>
                <a:ea typeface="微软雅黑" panose="020B0503020204020204" charset="-122"/>
              </a:rPr>
              <a:t>2022</a:t>
            </a:r>
            <a:r>
              <a:rPr lang="zh-CN" altLang="en-US" sz="1800" b="0" dirty="0">
                <a:solidFill>
                  <a:schemeClr val="bg1">
                    <a:lumMod val="85000"/>
                  </a:schemeClr>
                </a:solidFill>
                <a:latin typeface="微软雅黑" panose="020B0503020204020204" charset="-122"/>
                <a:ea typeface="微软雅黑" panose="020B0503020204020204" charset="-122"/>
              </a:rPr>
              <a:t>年公开财报数据</a:t>
            </a:r>
            <a:endParaRPr lang="zh-CN" altLang="en-US" sz="1800" b="0" dirty="0">
              <a:solidFill>
                <a:schemeClr val="bg1">
                  <a:lumMod val="85000"/>
                </a:schemeClr>
              </a:solidFill>
              <a:latin typeface="微软雅黑" panose="020B0503020204020204" charset="-122"/>
              <a:ea typeface="微软雅黑" panose="020B0503020204020204" charset="-122"/>
              <a:cs typeface="+mn-cs"/>
            </a:endParaRPr>
          </a:p>
        </p:txBody>
      </p:sp>
      <p:sp>
        <p:nvSpPr>
          <p:cNvPr id="20" name="全球年活跃用户"/>
          <p:cNvSpPr txBox="1"/>
          <p:nvPr/>
        </p:nvSpPr>
        <p:spPr>
          <a:xfrm>
            <a:off x="1371380" y="10151186"/>
            <a:ext cx="4570730"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pPr algn="l"/>
            <a:r>
              <a:rPr lang="zh-CN" altLang="en-US" sz="3200" b="0">
                <a:latin typeface="方正兰亭黑简体" panose="02000000000000000000" charset="-122"/>
                <a:ea typeface="方正兰亭黑简体" panose="02000000000000000000" charset="-122"/>
              </a:rPr>
              <a:t>中国出行业务年活跃司机</a:t>
            </a:r>
            <a:endParaRPr lang="zh-CN" altLang="en-US" sz="3200" b="0">
              <a:latin typeface="方正兰亭黑简体" panose="02000000000000000000" charset="-122"/>
              <a:ea typeface="方正兰亭黑简体" panose="02000000000000000000" charset="-122"/>
            </a:endParaRPr>
          </a:p>
        </p:txBody>
      </p:sp>
      <p:sp>
        <p:nvSpPr>
          <p:cNvPr id="21" name="493,000,000"/>
          <p:cNvSpPr txBox="1"/>
          <p:nvPr/>
        </p:nvSpPr>
        <p:spPr>
          <a:xfrm>
            <a:off x="1439325" y="10889690"/>
            <a:ext cx="1492885" cy="59245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algn="l"/>
            <a:r>
              <a:rPr lang="en-US" altLang="zh-CN" sz="3200" b="0">
                <a:latin typeface="方正兰亭黑简体" panose="02000000000000000000" charset="-122"/>
                <a:ea typeface="方正兰亭黑简体" panose="02000000000000000000" charset="-122"/>
                <a:cs typeface="方正兰亭黑简体" panose="02000000000000000000" charset="-122"/>
              </a:rPr>
              <a:t>1900</a:t>
            </a:r>
            <a:r>
              <a:rPr lang="zh-CN" altLang="en-US" sz="3200" b="0">
                <a:latin typeface="方正兰亭黑简体" panose="02000000000000000000" charset="-122"/>
                <a:ea typeface="方正兰亭黑简体" panose="02000000000000000000" charset="-122"/>
                <a:cs typeface="方正兰亭黑简体" panose="02000000000000000000" charset="-122"/>
              </a:rPr>
              <a:t>万</a:t>
            </a:r>
            <a:endParaRPr lang="zh-CN" altLang="en-US" sz="3200" b="0">
              <a:latin typeface="方正兰亭黑简体" panose="02000000000000000000" charset="-122"/>
              <a:ea typeface="方正兰亭黑简体" panose="02000000000000000000" charset="-122"/>
              <a:cs typeface="方正兰亭黑简体" panose="02000000000000000000" charset="-122"/>
            </a:endParaRPr>
          </a:p>
        </p:txBody>
      </p:sp>
      <p:pic>
        <p:nvPicPr>
          <p:cNvPr id="185" name="图像" descr="图像"/>
          <p:cNvPicPr>
            <a:picLocks noChangeAspect="1"/>
          </p:cNvPicPr>
          <p:nvPr/>
        </p:nvPicPr>
        <p:blipFill>
          <a:blip r:embed="rId3"/>
          <a:stretch>
            <a:fillRect/>
          </a:stretch>
        </p:blipFill>
        <p:spPr>
          <a:xfrm>
            <a:off x="19680091" y="850065"/>
            <a:ext cx="3581400" cy="609600"/>
          </a:xfrm>
          <a:prstGeom prst="rect">
            <a:avLst/>
          </a:prstGeom>
          <a:ln w="3175">
            <a:miter lim="400000"/>
            <a:headEnd/>
            <a:tailEnd/>
          </a:ln>
        </p:spPr>
      </p:pic>
      <p:pic>
        <p:nvPicPr>
          <p:cNvPr id="3" name="图片 2" descr="图片4"/>
          <p:cNvPicPr>
            <a:picLocks noChangeAspect="1"/>
          </p:cNvPicPr>
          <p:nvPr/>
        </p:nvPicPr>
        <p:blipFill>
          <a:blip r:embed="rId4"/>
          <a:stretch>
            <a:fillRect/>
          </a:stretch>
        </p:blipFill>
        <p:spPr>
          <a:xfrm>
            <a:off x="1247140" y="1925955"/>
            <a:ext cx="11308080" cy="256667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圆形"/>
          <p:cNvSpPr/>
          <p:nvPr/>
        </p:nvSpPr>
        <p:spPr>
          <a:xfrm>
            <a:off x="14020800" y="8744373"/>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8" name="圆形"/>
          <p:cNvSpPr/>
          <p:nvPr/>
        </p:nvSpPr>
        <p:spPr>
          <a:xfrm>
            <a:off x="10442787" y="8764693"/>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7" name="圆形"/>
          <p:cNvSpPr/>
          <p:nvPr/>
        </p:nvSpPr>
        <p:spPr>
          <a:xfrm>
            <a:off x="6712373" y="8774853"/>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6" name="圆形"/>
          <p:cNvSpPr/>
          <p:nvPr/>
        </p:nvSpPr>
        <p:spPr>
          <a:xfrm>
            <a:off x="15509240" y="5675630"/>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5" name="圆形"/>
          <p:cNvSpPr/>
          <p:nvPr/>
        </p:nvSpPr>
        <p:spPr>
          <a:xfrm>
            <a:off x="12120880" y="5725160"/>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4" name="圆形"/>
          <p:cNvSpPr/>
          <p:nvPr/>
        </p:nvSpPr>
        <p:spPr>
          <a:xfrm>
            <a:off x="8700347" y="567266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3" name="圆形"/>
          <p:cNvSpPr/>
          <p:nvPr/>
        </p:nvSpPr>
        <p:spPr>
          <a:xfrm>
            <a:off x="5279813" y="566758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2" name="圆形"/>
          <p:cNvSpPr/>
          <p:nvPr/>
        </p:nvSpPr>
        <p:spPr>
          <a:xfrm>
            <a:off x="18983960" y="245194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1" name="圆形"/>
          <p:cNvSpPr/>
          <p:nvPr/>
        </p:nvSpPr>
        <p:spPr>
          <a:xfrm>
            <a:off x="15549880" y="241130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10" name="圆形"/>
          <p:cNvSpPr/>
          <p:nvPr/>
        </p:nvSpPr>
        <p:spPr>
          <a:xfrm>
            <a:off x="12230947" y="245194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09" name="圆形"/>
          <p:cNvSpPr/>
          <p:nvPr/>
        </p:nvSpPr>
        <p:spPr>
          <a:xfrm>
            <a:off x="8729133" y="241130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108" name="圆形"/>
          <p:cNvSpPr/>
          <p:nvPr/>
        </p:nvSpPr>
        <p:spPr>
          <a:xfrm>
            <a:off x="5433907" y="2377440"/>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79" name="领先的一站式移动出行平台"/>
          <p:cNvSpPr txBox="1"/>
          <p:nvPr/>
        </p:nvSpPr>
        <p:spPr>
          <a:xfrm>
            <a:off x="611919" y="949296"/>
            <a:ext cx="9324340" cy="802640"/>
          </a:xfrm>
          <a:prstGeom prst="rect">
            <a:avLst/>
          </a:prstGeom>
          <a:ln w="12700">
            <a:miter lim="400000"/>
          </a:ln>
        </p:spPr>
        <p:txBody>
          <a:bodyPr wrap="none" lIns="71432" tIns="71432" rIns="71432" bIns="71432"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algn="l" defTabSz="228600" hangingPunct="0">
              <a:lnSpc>
                <a:spcPts val="5150"/>
              </a:lnSpc>
              <a:defRPr/>
            </a:pPr>
            <a:r>
              <a:rPr kumimoji="0" lang="zh-CN" altLang="en-US" sz="600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FZLanTingHeiS-B-GB" panose="02000000000000000000" charset="-122"/>
                <a:sym typeface="Helvetica Light"/>
              </a:rPr>
              <a:t>滴滴出行：一站式移动出行</a:t>
            </a:r>
            <a:endParaRPr kumimoji="0" lang="zh-CN" altLang="en-US" sz="600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FZLanTingHeiS-B-GB" panose="02000000000000000000" charset="-122"/>
              <a:sym typeface="Helvetica Light"/>
            </a:endParaRPr>
          </a:p>
        </p:txBody>
      </p:sp>
      <p:sp>
        <p:nvSpPr>
          <p:cNvPr id="2" name="圆形"/>
          <p:cNvSpPr/>
          <p:nvPr/>
        </p:nvSpPr>
        <p:spPr>
          <a:xfrm>
            <a:off x="2015067" y="2451947"/>
            <a:ext cx="3072000" cy="3072000"/>
          </a:xfrm>
          <a:prstGeom prst="ellipse">
            <a:avLst/>
          </a:prstGeom>
          <a:gradFill>
            <a:gsLst>
              <a:gs pos="0">
                <a:srgbClr val="0058D5">
                  <a:alpha val="0"/>
                </a:srgbClr>
              </a:gs>
              <a:gs pos="100000">
                <a:srgbClr val="0058D5">
                  <a:alpha val="100000"/>
                </a:srgbClr>
              </a:gs>
            </a:gsLst>
            <a:lin ang="135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008" tIns="256002" rIns="512008" bIns="25600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3465" noProof="0">
              <a:ln>
                <a:noFill/>
              </a:ln>
              <a:solidFill>
                <a:prstClr val="white"/>
              </a:solidFill>
              <a:effectLst/>
              <a:uLnTx/>
              <a:uFillTx/>
              <a:latin typeface="方正兰亭黑简体" panose="02000000000000000000" charset="-122"/>
              <a:ea typeface="方正兰亭黑简体" panose="02000000000000000000" charset="-122"/>
              <a:sym typeface="Helvetica Neue Medium" panose="02000503000000020004"/>
            </a:endParaRPr>
          </a:p>
        </p:txBody>
      </p:sp>
      <p:sp>
        <p:nvSpPr>
          <p:cNvPr id="282" name="快车"/>
          <p:cNvSpPr txBox="1"/>
          <p:nvPr/>
        </p:nvSpPr>
        <p:spPr>
          <a:xfrm>
            <a:off x="3048635" y="4399492"/>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快车</a:t>
            </a:r>
            <a:endPar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88" name="model-express.c8f41bab.png" descr="model-express.c8f41bab.png"/>
          <p:cNvPicPr>
            <a:picLocks noChangeAspect="1"/>
          </p:cNvPicPr>
          <p:nvPr/>
        </p:nvPicPr>
        <p:blipFill>
          <a:blip r:embed="rId1"/>
          <a:stretch>
            <a:fillRect/>
          </a:stretch>
        </p:blipFill>
        <p:spPr>
          <a:xfrm>
            <a:off x="2201545" y="3191510"/>
            <a:ext cx="2834640" cy="1287780"/>
          </a:xfrm>
          <a:prstGeom prst="rect">
            <a:avLst/>
          </a:prstGeom>
          <a:ln w="12700">
            <a:miter lim="400000"/>
            <a:headEnd/>
            <a:tailEnd/>
          </a:ln>
        </p:spPr>
      </p:pic>
      <p:sp>
        <p:nvSpPr>
          <p:cNvPr id="287" name="公交"/>
          <p:cNvSpPr txBox="1"/>
          <p:nvPr/>
        </p:nvSpPr>
        <p:spPr>
          <a:xfrm>
            <a:off x="16357600" y="4399492"/>
            <a:ext cx="147955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出租车</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98" name="model-taxi.b9ed3c67.png" descr="model-taxi.b9ed3c67.png"/>
          <p:cNvPicPr>
            <a:picLocks noChangeAspect="1"/>
          </p:cNvPicPr>
          <p:nvPr/>
        </p:nvPicPr>
        <p:blipFill>
          <a:blip r:embed="rId2"/>
          <a:stretch>
            <a:fillRect/>
          </a:stretch>
        </p:blipFill>
        <p:spPr>
          <a:xfrm>
            <a:off x="15695507" y="3198707"/>
            <a:ext cx="2836333" cy="1290320"/>
          </a:xfrm>
          <a:prstGeom prst="rect">
            <a:avLst/>
          </a:prstGeom>
          <a:ln w="12700">
            <a:miter lim="400000"/>
            <a:headEnd/>
            <a:tailEnd/>
          </a:ln>
        </p:spPr>
      </p:pic>
      <p:sp>
        <p:nvSpPr>
          <p:cNvPr id="284" name="单车"/>
          <p:cNvSpPr txBox="1"/>
          <p:nvPr/>
        </p:nvSpPr>
        <p:spPr>
          <a:xfrm>
            <a:off x="6298777" y="7728585"/>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单车</a:t>
            </a:r>
            <a:endPar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99" name="model-bike.cf859634.png" descr="model-bike.cf859634.png"/>
          <p:cNvPicPr>
            <a:picLocks noChangeAspect="1"/>
          </p:cNvPicPr>
          <p:nvPr/>
        </p:nvPicPr>
        <p:blipFill>
          <a:blip r:embed="rId3"/>
          <a:stretch>
            <a:fillRect/>
          </a:stretch>
        </p:blipFill>
        <p:spPr>
          <a:xfrm>
            <a:off x="5491480" y="5933440"/>
            <a:ext cx="2650067" cy="1896533"/>
          </a:xfrm>
          <a:prstGeom prst="rect">
            <a:avLst/>
          </a:prstGeom>
          <a:ln w="12700">
            <a:miter lim="400000"/>
            <a:headEnd/>
            <a:tailEnd/>
          </a:ln>
        </p:spPr>
      </p:pic>
      <p:pic>
        <p:nvPicPr>
          <p:cNvPr id="292" name="model-luxe.3faf11c1.png" descr="model-luxe.3faf11c1.png"/>
          <p:cNvPicPr>
            <a:picLocks noChangeAspect="1"/>
          </p:cNvPicPr>
          <p:nvPr/>
        </p:nvPicPr>
        <p:blipFill>
          <a:blip r:embed="rId4"/>
          <a:stretch>
            <a:fillRect/>
          </a:stretch>
        </p:blipFill>
        <p:spPr>
          <a:xfrm>
            <a:off x="12300373" y="3059853"/>
            <a:ext cx="3122507" cy="1419013"/>
          </a:xfrm>
          <a:prstGeom prst="rect">
            <a:avLst/>
          </a:prstGeom>
          <a:ln w="12700">
            <a:miter lim="400000"/>
            <a:headEnd/>
            <a:tailEnd/>
          </a:ln>
        </p:spPr>
      </p:pic>
      <p:sp>
        <p:nvSpPr>
          <p:cNvPr id="302" name="豪华车"/>
          <p:cNvSpPr txBox="1"/>
          <p:nvPr/>
        </p:nvSpPr>
        <p:spPr>
          <a:xfrm>
            <a:off x="13045440" y="4399492"/>
            <a:ext cx="147955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豪华车</a:t>
            </a:r>
            <a:endPar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85" name="图片 4" descr="图片 4"/>
          <p:cNvPicPr>
            <a:picLocks noChangeAspect="1"/>
          </p:cNvPicPr>
          <p:nvPr/>
        </p:nvPicPr>
        <p:blipFill>
          <a:blip r:embed="rId5"/>
          <a:stretch>
            <a:fillRect/>
          </a:stretch>
        </p:blipFill>
        <p:spPr>
          <a:xfrm>
            <a:off x="5821680" y="3388360"/>
            <a:ext cx="2567093" cy="784013"/>
          </a:xfrm>
          <a:prstGeom prst="rect">
            <a:avLst/>
          </a:prstGeom>
          <a:ln w="12700" cap="flat">
            <a:noFill/>
            <a:miter lim="400000"/>
            <a:headEnd/>
            <a:tailEnd/>
          </a:ln>
          <a:effectLst/>
        </p:spPr>
      </p:pic>
      <p:sp>
        <p:nvSpPr>
          <p:cNvPr id="86" name="代驾"/>
          <p:cNvSpPr txBox="1"/>
          <p:nvPr/>
        </p:nvSpPr>
        <p:spPr>
          <a:xfrm>
            <a:off x="6450965" y="4399492"/>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lang="zh-CN" altLang="en-US" sz="3505" b="0" dirty="0">
                <a:latin typeface="方正兰亭黑简体" panose="02000000000000000000" charset="-122"/>
                <a:ea typeface="方正兰亭黑简体" panose="02000000000000000000" charset="-122"/>
                <a:cs typeface="微软雅黑" panose="020B0503020204020204" charset="-122"/>
              </a:rPr>
              <a:t>优享</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97" name="model-premier.d458bdf3.png" descr="model-premier.d458bdf3.png"/>
          <p:cNvPicPr>
            <a:picLocks noChangeAspect="1"/>
          </p:cNvPicPr>
          <p:nvPr/>
        </p:nvPicPr>
        <p:blipFill>
          <a:blip r:embed="rId6"/>
          <a:stretch>
            <a:fillRect/>
          </a:stretch>
        </p:blipFill>
        <p:spPr>
          <a:xfrm>
            <a:off x="8793480" y="3114040"/>
            <a:ext cx="3144520" cy="1429173"/>
          </a:xfrm>
          <a:prstGeom prst="rect">
            <a:avLst/>
          </a:prstGeom>
          <a:ln w="12700">
            <a:miter lim="400000"/>
            <a:headEnd/>
            <a:tailEnd/>
          </a:ln>
        </p:spPr>
      </p:pic>
      <p:sp>
        <p:nvSpPr>
          <p:cNvPr id="88" name="代驾"/>
          <p:cNvSpPr txBox="1"/>
          <p:nvPr/>
        </p:nvSpPr>
        <p:spPr>
          <a:xfrm>
            <a:off x="9668298" y="4399492"/>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专车</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89" name="model-hitch.de99f2db.png" descr="model-hitch.de99f2db.png"/>
          <p:cNvPicPr>
            <a:picLocks noChangeAspect="1"/>
          </p:cNvPicPr>
          <p:nvPr/>
        </p:nvPicPr>
        <p:blipFill>
          <a:blip r:embed="rId7"/>
          <a:stretch>
            <a:fillRect/>
          </a:stretch>
        </p:blipFill>
        <p:spPr>
          <a:xfrm>
            <a:off x="19285373" y="3298613"/>
            <a:ext cx="2463800" cy="1071880"/>
          </a:xfrm>
          <a:prstGeom prst="rect">
            <a:avLst/>
          </a:prstGeom>
          <a:ln w="12700">
            <a:miter lim="400000"/>
            <a:headEnd/>
            <a:tailEnd/>
          </a:ln>
        </p:spPr>
      </p:pic>
      <p:sp>
        <p:nvSpPr>
          <p:cNvPr id="285" name="顺风车"/>
          <p:cNvSpPr txBox="1"/>
          <p:nvPr/>
        </p:nvSpPr>
        <p:spPr>
          <a:xfrm>
            <a:off x="19784907" y="4399492"/>
            <a:ext cx="147955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顺风车</a:t>
            </a:r>
            <a:endPar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91" name="图片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0173" y="6063827"/>
            <a:ext cx="3826933" cy="1664547"/>
          </a:xfrm>
          <a:prstGeom prst="rect">
            <a:avLst/>
          </a:prstGeom>
        </p:spPr>
      </p:pic>
      <p:sp>
        <p:nvSpPr>
          <p:cNvPr id="294" name="出租车"/>
          <p:cNvSpPr txBox="1"/>
          <p:nvPr/>
        </p:nvSpPr>
        <p:spPr>
          <a:xfrm>
            <a:off x="9765030" y="7728585"/>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电单</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85253" y="6510867"/>
            <a:ext cx="2836333" cy="1288627"/>
          </a:xfrm>
          <a:prstGeom prst="rect">
            <a:avLst/>
          </a:prstGeom>
          <a:noFill/>
          <a:extLst>
            <a:ext uri="{909E8E84-426E-40DD-AFC4-6F175D3DCCD1}">
              <a14:hiddenFill xmlns:a14="http://schemas.microsoft.com/office/drawing/2010/main">
                <a:solidFill>
                  <a:srgbClr val="FFFFFF"/>
                </a:solidFill>
              </a14:hiddenFill>
            </a:ext>
          </a:extLst>
        </p:spPr>
      </p:pic>
      <p:sp>
        <p:nvSpPr>
          <p:cNvPr id="93" name="出租车"/>
          <p:cNvSpPr txBox="1"/>
          <p:nvPr/>
        </p:nvSpPr>
        <p:spPr>
          <a:xfrm>
            <a:off x="15996073" y="7728585"/>
            <a:ext cx="209804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Neue" panose="02000503000000020004"/>
              </a:rPr>
              <a:t>货运</a:t>
            </a:r>
            <a:r>
              <a:rPr kumimoji="0" lang="en-US" altLang="zh-CN"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Neue" panose="02000503000000020004"/>
              </a:rPr>
              <a:t>/</a:t>
            </a: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Neue" panose="02000503000000020004"/>
              </a:rPr>
              <a:t>搬家</a:t>
            </a:r>
            <a:endParaRPr kumimoji="0"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Neue" panose="02000503000000020004"/>
            </a:endParaRPr>
          </a:p>
        </p:txBody>
      </p:sp>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9484360"/>
            <a:ext cx="3307080" cy="1503680"/>
          </a:xfrm>
          <a:prstGeom prst="rect">
            <a:avLst/>
          </a:prstGeom>
          <a:noFill/>
          <a:extLst>
            <a:ext uri="{909E8E84-426E-40DD-AFC4-6F175D3DCCD1}">
              <a14:hiddenFill xmlns:a14="http://schemas.microsoft.com/office/drawing/2010/main">
                <a:solidFill>
                  <a:srgbClr val="FFFFFF"/>
                </a:solidFill>
              </a14:hiddenFill>
            </a:ext>
          </a:extLst>
        </p:spPr>
      </p:pic>
      <p:sp>
        <p:nvSpPr>
          <p:cNvPr id="96" name="出租车"/>
          <p:cNvSpPr txBox="1"/>
          <p:nvPr/>
        </p:nvSpPr>
        <p:spPr>
          <a:xfrm>
            <a:off x="7827857" y="10805372"/>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lang="en-US" sz="3505" b="0" dirty="0" err="1">
                <a:latin typeface="方正兰亭黑简体" panose="02000000000000000000" charset="-122"/>
                <a:ea typeface="方正兰亭黑简体" panose="02000000000000000000" charset="-122"/>
                <a:cs typeface="微软雅黑" panose="020B0503020204020204" charset="-122"/>
              </a:rPr>
              <a:t>租车</a:t>
            </a:r>
            <a:endParaRPr kumimoji="0" lang="en-US"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290" name="model-designated.eeaead7e.png" descr="model-designated.eeaead7e.png"/>
          <p:cNvPicPr>
            <a:picLocks noChangeAspect="1"/>
          </p:cNvPicPr>
          <p:nvPr/>
        </p:nvPicPr>
        <p:blipFill>
          <a:blip r:embed="rId11"/>
          <a:stretch>
            <a:fillRect/>
          </a:stretch>
        </p:blipFill>
        <p:spPr>
          <a:xfrm>
            <a:off x="12767733" y="5933440"/>
            <a:ext cx="1578187" cy="1960880"/>
          </a:xfrm>
          <a:prstGeom prst="rect">
            <a:avLst/>
          </a:prstGeom>
          <a:ln w="12700">
            <a:miter lim="400000"/>
            <a:headEnd/>
            <a:tailEnd/>
          </a:ln>
        </p:spPr>
      </p:pic>
      <p:sp>
        <p:nvSpPr>
          <p:cNvPr id="286" name="代驾"/>
          <p:cNvSpPr txBox="1"/>
          <p:nvPr/>
        </p:nvSpPr>
        <p:spPr>
          <a:xfrm>
            <a:off x="13231283" y="7728585"/>
            <a:ext cx="103378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代驾</a:t>
            </a:r>
            <a:endParaRPr kumimoji="0" sz="3505" b="0" i="0" u="none" strike="noStrike" kern="0" cap="none" spc="0" normalizeH="0" baseline="0" noProof="0" dirty="0" err="1">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sp>
        <p:nvSpPr>
          <p:cNvPr id="101" name="代驾"/>
          <p:cNvSpPr txBox="1"/>
          <p:nvPr/>
        </p:nvSpPr>
        <p:spPr>
          <a:xfrm>
            <a:off x="11015980" y="10805372"/>
            <a:ext cx="192532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rPr>
              <a:t>小桔充电</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sp>
        <p:nvSpPr>
          <p:cNvPr id="104" name="代驾"/>
          <p:cNvSpPr txBox="1"/>
          <p:nvPr/>
        </p:nvSpPr>
        <p:spPr>
          <a:xfrm>
            <a:off x="14593993" y="10805372"/>
            <a:ext cx="1925320" cy="681990"/>
          </a:xfrm>
          <a:prstGeom prst="rect">
            <a:avLst/>
          </a:prstGeom>
          <a:ln w="12700">
            <a:miter lim="400000"/>
          </a:ln>
        </p:spPr>
        <p:txBody>
          <a:bodyPr wrap="none" lIns="71434" tIns="71434" rIns="71434" bIns="71434" anchor="ctr">
            <a:spAutoFit/>
          </a:bodyPr>
          <a:lstStyle>
            <a:lvl1pPr defTabSz="821690">
              <a:defRPr sz="3500">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pPr marL="0" marR="0" lvl="0" indent="0" algn="ctr" defTabSz="821690" rtl="0" eaLnBrk="1" fontAlgn="auto" latinLnBrk="0" hangingPunct="0">
              <a:lnSpc>
                <a:spcPct val="100000"/>
              </a:lnSpc>
              <a:spcBef>
                <a:spcPts val="0"/>
              </a:spcBef>
              <a:spcAft>
                <a:spcPts val="0"/>
              </a:spcAft>
              <a:buClrTx/>
              <a:buSzTx/>
              <a:buFontTx/>
              <a:buNone/>
              <a:defRPr/>
            </a:pPr>
            <a:r>
              <a:rPr lang="zh-CN" altLang="en-US" sz="3505" b="0" dirty="0">
                <a:latin typeface="方正兰亭黑简体" panose="02000000000000000000" charset="-122"/>
                <a:ea typeface="方正兰亭黑简体" panose="02000000000000000000" charset="-122"/>
                <a:cs typeface="微软雅黑" panose="020B0503020204020204" charset="-122"/>
              </a:rPr>
              <a:t>滴滴加油</a:t>
            </a:r>
            <a:endParaRPr kumimoji="0" lang="zh-CN" altLang="en-US" sz="3505" b="0" i="0" u="none" strike="noStrike" kern="0" cap="none" spc="0" normalizeH="0" baseline="0" noProof="0" dirty="0">
              <a:ln>
                <a:noFill/>
              </a:ln>
              <a:solidFill>
                <a:srgbClr val="FFFFFF"/>
              </a:solidFill>
              <a:effectLst/>
              <a:uLnTx/>
              <a:uFillTx/>
              <a:latin typeface="方正兰亭黑简体" panose="02000000000000000000" charset="-122"/>
              <a:ea typeface="方正兰亭黑简体" panose="02000000000000000000" charset="-122"/>
              <a:cs typeface="微软雅黑" panose="020B0503020204020204" charset="-122"/>
              <a:sym typeface="Helvetica Neue" panose="02000503000000020004"/>
            </a:endParaRPr>
          </a:p>
        </p:txBody>
      </p:sp>
      <p:pic>
        <p:nvPicPr>
          <p:cNvPr id="105" name="图片 10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94747" y="9587653"/>
            <a:ext cx="1725507" cy="1144693"/>
          </a:xfrm>
          <a:prstGeom prst="rect">
            <a:avLst/>
          </a:prstGeom>
        </p:spPr>
      </p:pic>
      <p:pic>
        <p:nvPicPr>
          <p:cNvPr id="106" name="图片 10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2491" y="8908503"/>
            <a:ext cx="1990832" cy="2299755"/>
          </a:xfrm>
          <a:prstGeom prst="rect">
            <a:avLst/>
          </a:prstGeom>
        </p:spPr>
      </p:pic>
      <p:pic>
        <p:nvPicPr>
          <p:cNvPr id="185" name="图像" descr="图像"/>
          <p:cNvPicPr>
            <a:picLocks noChangeAspect="1"/>
          </p:cNvPicPr>
          <p:nvPr/>
        </p:nvPicPr>
        <p:blipFill>
          <a:blip r:embed="rId14"/>
          <a:stretch>
            <a:fillRect/>
          </a:stretch>
        </p:blipFill>
        <p:spPr>
          <a:xfrm>
            <a:off x="19680091" y="850065"/>
            <a:ext cx="3581400" cy="609600"/>
          </a:xfrm>
          <a:prstGeom prst="rect">
            <a:avLst/>
          </a:prstGeom>
          <a:ln w="3175">
            <a:miter lim="4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2.png" descr="P2.png"/>
          <p:cNvPicPr>
            <a:picLocks noChangeAspect="1"/>
          </p:cNvPicPr>
          <p:nvPr/>
        </p:nvPicPr>
        <p:blipFill>
          <a:blip r:embed="rId1"/>
          <a:stretch>
            <a:fillRect/>
          </a:stretch>
        </p:blipFill>
        <p:spPr>
          <a:xfrm>
            <a:off x="0" y="0"/>
            <a:ext cx="24384000" cy="13716000"/>
          </a:xfrm>
          <a:prstGeom prst="rect">
            <a:avLst/>
          </a:prstGeom>
          <a:ln w="3175">
            <a:miter lim="400000"/>
            <a:headEnd/>
            <a:tailEnd/>
          </a:ln>
        </p:spPr>
      </p:pic>
      <p:pic>
        <p:nvPicPr>
          <p:cNvPr id="177" name="P2.png" descr="P2.png"/>
          <p:cNvPicPr>
            <a:picLocks noChangeAspect="1"/>
          </p:cNvPicPr>
          <p:nvPr/>
        </p:nvPicPr>
        <p:blipFill>
          <a:blip r:embed="rId2"/>
          <a:stretch>
            <a:fillRect/>
          </a:stretch>
        </p:blipFill>
        <p:spPr>
          <a:xfrm>
            <a:off x="0" y="0"/>
            <a:ext cx="24384000" cy="13716000"/>
          </a:xfrm>
          <a:prstGeom prst="rect">
            <a:avLst/>
          </a:prstGeom>
          <a:ln w="3175">
            <a:miter lim="400000"/>
            <a:headEnd/>
            <a:tailEnd/>
          </a:ln>
        </p:spPr>
      </p:pic>
      <p:sp>
        <p:nvSpPr>
          <p:cNvPr id="178" name="一站式企业出行、商旅与费控平台"/>
          <p:cNvSpPr txBox="1"/>
          <p:nvPr/>
        </p:nvSpPr>
        <p:spPr>
          <a:xfrm>
            <a:off x="1168571" y="3009564"/>
            <a:ext cx="7446010" cy="838835"/>
          </a:xfrm>
          <a:prstGeom prst="rect">
            <a:avLst/>
          </a:prstGeom>
          <a:ln w="3175">
            <a:miter lim="400000"/>
          </a:ln>
        </p:spPr>
        <p:txBody>
          <a:bodyPr wrap="none" lIns="50797" tIns="50797" rIns="50797" bIns="50797"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华康金刚黑 Semibold" panose="020B0600000000000000" charset="-122"/>
                <a:ea typeface="华康金刚黑 Semibold" panose="020B0600000000000000" charset="-122"/>
                <a:cs typeface="华康金刚黑 Semibold" panose="020B0600000000000000" charset="-122"/>
                <a:sym typeface="华康金刚黑 Semibold" panose="020B0600000000000000" charset="-122"/>
              </a:defRPr>
            </a:lvl1pPr>
          </a:lstStyle>
          <a:p>
            <a:r>
              <a:rPr sz="4800">
                <a:latin typeface="方正兰亭粗黑简体" panose="02000000000000000000" charset="-122"/>
                <a:ea typeface="方正兰亭粗黑简体" panose="02000000000000000000" charset="-122"/>
              </a:rPr>
              <a:t>一站式企业出行</a:t>
            </a:r>
            <a:r>
              <a:rPr lang="zh-CN" sz="4800">
                <a:latin typeface="方正兰亭粗黑简体" panose="02000000000000000000" charset="-122"/>
                <a:ea typeface="方正兰亭粗黑简体" panose="02000000000000000000" charset="-122"/>
              </a:rPr>
              <a:t>与</a:t>
            </a:r>
            <a:r>
              <a:rPr sz="4800">
                <a:latin typeface="方正兰亭粗黑简体" panose="02000000000000000000" charset="-122"/>
                <a:ea typeface="方正兰亭粗黑简体" panose="02000000000000000000" charset="-122"/>
              </a:rPr>
              <a:t>商旅平台</a:t>
            </a:r>
            <a:endParaRPr sz="4800">
              <a:latin typeface="方正兰亭粗黑简体" panose="02000000000000000000" charset="-122"/>
              <a:ea typeface="方正兰亭粗黑简体" panose="02000000000000000000" charset="-122"/>
            </a:endParaRPr>
          </a:p>
        </p:txBody>
      </p:sp>
      <p:sp>
        <p:nvSpPr>
          <p:cNvPr id="179" name="滴滴企业版是为客户提供一站式企业出行管理解决方案的行业先行者。全自研一站式企业出行、商旅与费控平台，已开通超400个城市，包括全国主要差旅城市，覆盖10大场景。全面提升企业管理效率，打造卓越的员工体验。"/>
          <p:cNvSpPr txBox="1"/>
          <p:nvPr/>
        </p:nvSpPr>
        <p:spPr>
          <a:xfrm>
            <a:off x="1168400" y="3865668"/>
            <a:ext cx="12173373" cy="1494790"/>
          </a:xfrm>
          <a:prstGeom prst="rect">
            <a:avLst/>
          </a:prstGeom>
          <a:ln w="3175">
            <a:miter lim="400000"/>
          </a:ln>
        </p:spPr>
        <p:txBody>
          <a:bodyPr wrap="square" lIns="50797" tIns="50797" rIns="50797" bIns="50797">
            <a:spAutoFit/>
          </a:bodyPr>
          <a:lstStyle>
            <a:lvl1pPr algn="l" defTabSz="12700">
              <a:lnSpc>
                <a:spcPct val="14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华康金刚黑 Semibold" panose="020B0600000000000000" charset="-122"/>
                <a:ea typeface="华康金刚黑 Semibold" panose="020B0600000000000000" charset="-122"/>
                <a:cs typeface="华康金刚黑 Semibold" panose="020B0600000000000000" charset="-122"/>
                <a:sym typeface="华康金刚黑 Semibold" panose="020B0600000000000000" charset="-122"/>
              </a:defRPr>
            </a:lvl1pPr>
          </a:lstStyle>
          <a:p>
            <a:r>
              <a:rPr lang="zh-CN" altLang="en-US" sz="216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滴滴企业版是滴滴旗下的</a:t>
            </a:r>
            <a:r>
              <a:rPr lang="zh-CN" altLang="en-US" sz="216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DFP King Gothic GB Semibold" panose="020B0600000000000000" pitchFamily="34" charset="-122"/>
              </a:rPr>
              <a:t>一站式企业出行与商旅平台</a:t>
            </a:r>
            <a:r>
              <a:rPr lang="zh-CN" altLang="en-US" sz="216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。自</a:t>
            </a:r>
            <a:r>
              <a:rPr lang="en-US" altLang="zh-CN" sz="216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2015</a:t>
            </a:r>
            <a:r>
              <a:rPr lang="zh-CN" altLang="en-US" sz="2160" kern="0" dirty="0">
                <a:solidFill>
                  <a:schemeClr val="bg1"/>
                </a:solidFill>
                <a:latin typeface="方正兰亭黑简体" panose="02000000000000000000" charset="-122"/>
                <a:ea typeface="方正兰亭黑简体" panose="02000000000000000000" charset="-122"/>
                <a:cs typeface="方正兰亭黑简体" panose="02000000000000000000" charset="-122"/>
                <a:sym typeface="+mn-ea"/>
              </a:rPr>
              <a:t>年创立以来，凭借高性能的产品力、高标准的服务力、 高稳定的技术力、高质量的资源整合力，滴滴企业版助力包括国央企、智能制造、信息科技、生物医药、金融保险、零售、互联网等数十个行业降本增效，员工体验提升</a:t>
            </a:r>
            <a:r>
              <a:rPr sz="2160">
                <a:solidFill>
                  <a:schemeClr val="bg1"/>
                </a:solidFill>
                <a:latin typeface="方正兰亭黑简体" panose="02000000000000000000" charset="-122"/>
                <a:ea typeface="方正兰亭黑简体" panose="02000000000000000000" charset="-122"/>
                <a:cs typeface="方正兰亭黑简体" panose="02000000000000000000" charset="-122"/>
              </a:rPr>
              <a:t>。</a:t>
            </a:r>
            <a:endParaRPr sz="216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181" name="企业客户"/>
          <p:cNvSpPr txBox="1"/>
          <p:nvPr/>
        </p:nvSpPr>
        <p:spPr>
          <a:xfrm>
            <a:off x="21951095" y="9297712"/>
            <a:ext cx="1565910" cy="54292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r>
              <a:rPr sz="2880">
                <a:latin typeface="方正兰亭黑简体" panose="02000000000000000000" charset="-122"/>
                <a:ea typeface="方正兰亭黑简体" panose="02000000000000000000" charset="-122"/>
              </a:rPr>
              <a:t>企业客户</a:t>
            </a:r>
            <a:endParaRPr sz="2880">
              <a:latin typeface="方正兰亭黑简体" panose="02000000000000000000" charset="-122"/>
              <a:ea typeface="方正兰亭黑简体" panose="02000000000000000000" charset="-122"/>
            </a:endParaRPr>
          </a:p>
        </p:txBody>
      </p:sp>
      <p:sp>
        <p:nvSpPr>
          <p:cNvPr id="182" name="300,000+"/>
          <p:cNvSpPr txBox="1"/>
          <p:nvPr/>
        </p:nvSpPr>
        <p:spPr>
          <a:xfrm>
            <a:off x="20977005" y="9895701"/>
            <a:ext cx="2540000" cy="764540"/>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r>
              <a:rPr lang="en-US" sz="4320">
                <a:latin typeface="方正兰亭黑简体" panose="02000000000000000000" charset="-122"/>
                <a:ea typeface="方正兰亭黑简体" panose="02000000000000000000" charset="-122"/>
              </a:rPr>
              <a:t>55</a:t>
            </a:r>
            <a:r>
              <a:rPr sz="4320">
                <a:latin typeface="方正兰亭黑简体" panose="02000000000000000000" charset="-122"/>
                <a:ea typeface="方正兰亭黑简体" panose="02000000000000000000" charset="-122"/>
              </a:rPr>
              <a:t>0,000+</a:t>
            </a:r>
            <a:endParaRPr sz="4320">
              <a:latin typeface="方正兰亭黑简体" panose="02000000000000000000" charset="-122"/>
              <a:ea typeface="方正兰亭黑简体" panose="02000000000000000000" charset="-122"/>
            </a:endParaRPr>
          </a:p>
        </p:txBody>
      </p:sp>
      <p:sp>
        <p:nvSpPr>
          <p:cNvPr id="183" name="覆盖职场人群"/>
          <p:cNvSpPr txBox="1"/>
          <p:nvPr/>
        </p:nvSpPr>
        <p:spPr>
          <a:xfrm>
            <a:off x="21218305" y="11127603"/>
            <a:ext cx="2298700" cy="542925"/>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华康金刚黑 Medium" panose="020B0500000000000000" charset="-122"/>
                <a:ea typeface="华康金刚黑 Medium" panose="020B0500000000000000" charset="-122"/>
                <a:cs typeface="华康金刚黑 Medium" panose="020B0500000000000000" charset="-122"/>
                <a:sym typeface="华康金刚黑 Medium" panose="020B0500000000000000" charset="-122"/>
              </a:defRPr>
            </a:lvl1pPr>
          </a:lstStyle>
          <a:p>
            <a:r>
              <a:rPr sz="2880">
                <a:latin typeface="方正兰亭黑简体" panose="02000000000000000000" charset="-122"/>
                <a:ea typeface="方正兰亭黑简体" panose="02000000000000000000" charset="-122"/>
              </a:rPr>
              <a:t>覆盖职场人群</a:t>
            </a:r>
            <a:endParaRPr sz="2880">
              <a:latin typeface="方正兰亭黑简体" panose="02000000000000000000" charset="-122"/>
              <a:ea typeface="方正兰亭黑简体" panose="02000000000000000000" charset="-122"/>
            </a:endParaRPr>
          </a:p>
        </p:txBody>
      </p:sp>
      <p:sp>
        <p:nvSpPr>
          <p:cNvPr id="184" name="17,000,000+"/>
          <p:cNvSpPr txBox="1"/>
          <p:nvPr/>
        </p:nvSpPr>
        <p:spPr>
          <a:xfrm>
            <a:off x="20186430" y="11729899"/>
            <a:ext cx="3330575" cy="764540"/>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r>
              <a:rPr lang="en-US" sz="4320">
                <a:latin typeface="方正兰亭黑简体" panose="02000000000000000000" charset="-122"/>
                <a:ea typeface="方正兰亭黑简体" panose="02000000000000000000" charset="-122"/>
              </a:rPr>
              <a:t>45</a:t>
            </a:r>
            <a:r>
              <a:rPr sz="4320">
                <a:latin typeface="方正兰亭黑简体" panose="02000000000000000000" charset="-122"/>
                <a:ea typeface="方正兰亭黑简体" panose="02000000000000000000" charset="-122"/>
              </a:rPr>
              <a:t>,000,000+</a:t>
            </a:r>
            <a:endParaRPr sz="4320">
              <a:latin typeface="方正兰亭黑简体" panose="02000000000000000000" charset="-122"/>
              <a:ea typeface="方正兰亭黑简体" panose="02000000000000000000" charset="-122"/>
            </a:endParaRPr>
          </a:p>
        </p:txBody>
      </p:sp>
      <p:pic>
        <p:nvPicPr>
          <p:cNvPr id="185" name="图像" descr="图像"/>
          <p:cNvPicPr>
            <a:picLocks noChangeAspect="1"/>
          </p:cNvPicPr>
          <p:nvPr/>
        </p:nvPicPr>
        <p:blipFill>
          <a:blip r:embed="rId3"/>
          <a:stretch>
            <a:fillRect/>
          </a:stretch>
        </p:blipFill>
        <p:spPr>
          <a:xfrm>
            <a:off x="19680091" y="1096445"/>
            <a:ext cx="3581400" cy="609600"/>
          </a:xfrm>
          <a:prstGeom prst="rect">
            <a:avLst/>
          </a:prstGeom>
          <a:ln w="3175">
            <a:miter lim="400000"/>
            <a:headEnd/>
            <a:tailEnd/>
          </a:ln>
        </p:spPr>
      </p:pic>
      <p:grpSp>
        <p:nvGrpSpPr>
          <p:cNvPr id="3" name="组合 2"/>
          <p:cNvGrpSpPr/>
          <p:nvPr/>
        </p:nvGrpSpPr>
        <p:grpSpPr>
          <a:xfrm>
            <a:off x="1202691" y="5726430"/>
            <a:ext cx="4570729" cy="5004434"/>
            <a:chOff x="2789" y="7125"/>
            <a:chExt cx="7198" cy="7881"/>
          </a:xfrm>
        </p:grpSpPr>
        <p:sp>
          <p:nvSpPr>
            <p:cNvPr id="8" name="企业客户"/>
            <p:cNvSpPr txBox="1"/>
            <p:nvPr/>
          </p:nvSpPr>
          <p:spPr>
            <a:xfrm>
              <a:off x="2789" y="8537"/>
              <a:ext cx="5278" cy="933"/>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DFP King Gothic GB Medium" panose="020B0500000000000000" pitchFamily="34" charset="-122"/>
                  <a:ea typeface="DFP King Gothic GB Medium" panose="020B0500000000000000" pitchFamily="34" charset="-122"/>
                  <a:cs typeface="DFP King Gothic GB Medium" panose="020B0500000000000000" pitchFamily="34" charset="-122"/>
                  <a:sym typeface="DFP King Gothic GB Medium" panose="020B0500000000000000" pitchFamily="34" charset="-122"/>
                </a:defRPr>
              </a:lvl1pPr>
            </a:lstStyle>
            <a:p>
              <a:pPr lvl="0" algn="l" hangingPunct="0">
                <a:defRPr/>
              </a:pPr>
              <a:r>
                <a:rPr lang="zh-CN" altLang="en-US" sz="3200" b="0" kern="0" dirty="0">
                  <a:solidFill>
                    <a:schemeClr val="bg1"/>
                  </a:solidFill>
                  <a:latin typeface="方正兰亭黑简体" panose="02000000000000000000" charset="-122"/>
                  <a:ea typeface="方正兰亭黑简体" panose="02000000000000000000" charset="-122"/>
                </a:rPr>
                <a:t>滴滴企业服务成立</a:t>
              </a:r>
              <a:endParaRPr lang="zh-CN" altLang="en-US" sz="3200" b="0" kern="0" dirty="0">
                <a:solidFill>
                  <a:schemeClr val="bg1"/>
                </a:solidFill>
                <a:latin typeface="方正兰亭黑简体" panose="02000000000000000000" charset="-122"/>
                <a:ea typeface="方正兰亭黑简体" panose="02000000000000000000" charset="-122"/>
              </a:endParaRPr>
            </a:p>
          </p:txBody>
        </p:sp>
        <p:sp>
          <p:nvSpPr>
            <p:cNvPr id="11" name="300,000+"/>
            <p:cNvSpPr txBox="1"/>
            <p:nvPr/>
          </p:nvSpPr>
          <p:spPr>
            <a:xfrm>
              <a:off x="2789" y="7125"/>
              <a:ext cx="1849" cy="1451"/>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lvl="0" algn="l" hangingPunct="0">
                <a:defRPr/>
              </a:pPr>
              <a:r>
                <a:rPr lang="en-US" altLang="zh-CN" sz="5335" b="1" kern="0" dirty="0">
                  <a:solidFill>
                    <a:schemeClr val="bg1"/>
                  </a:solidFill>
                  <a:latin typeface="方正兰亭黑简体" panose="02000000000000000000" charset="-122"/>
                  <a:ea typeface="方正兰亭黑简体" panose="02000000000000000000" charset="-122"/>
                  <a:cs typeface="方正兰亭黑简体" panose="02000000000000000000" charset="-122"/>
                </a:rPr>
                <a:t>9</a:t>
              </a:r>
              <a:r>
                <a:rPr lang="zh-CN" altLang="en-US" sz="5335" b="1" kern="0" dirty="0">
                  <a:solidFill>
                    <a:schemeClr val="bg1"/>
                  </a:solidFill>
                  <a:latin typeface="方正兰亭黑简体" panose="02000000000000000000" charset="-122"/>
                  <a:ea typeface="方正兰亭黑简体" panose="02000000000000000000" charset="-122"/>
                  <a:cs typeface="方正兰亭黑简体" panose="02000000000000000000" charset="-122"/>
                </a:rPr>
                <a:t>年</a:t>
              </a:r>
              <a:endParaRPr lang="zh-CN" altLang="en-US" sz="5335" b="1" kern="0"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14" name="覆盖职场人群"/>
            <p:cNvSpPr txBox="1"/>
            <p:nvPr/>
          </p:nvSpPr>
          <p:spPr>
            <a:xfrm>
              <a:off x="2789" y="14073"/>
              <a:ext cx="7198" cy="933"/>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DFP King Gothic GB Medium" panose="020B0500000000000000" pitchFamily="34" charset="-122"/>
                  <a:ea typeface="DFP King Gothic GB Medium" panose="020B0500000000000000" pitchFamily="34" charset="-122"/>
                  <a:cs typeface="DFP King Gothic GB Medium" panose="020B0500000000000000" pitchFamily="34" charset="-122"/>
                  <a:sym typeface="DFP King Gothic GB Medium" panose="020B0500000000000000" pitchFamily="34" charset="-122"/>
                </a:defRPr>
              </a:lvl1pPr>
            </a:lstStyle>
            <a:p>
              <a:pPr lvl="0" algn="l" hangingPunct="0">
                <a:defRPr/>
              </a:pPr>
              <a:r>
                <a:rPr lang="zh-CN" altLang="en-US" sz="3200" b="0" kern="0" dirty="0">
                  <a:solidFill>
                    <a:schemeClr val="bg1"/>
                  </a:solidFill>
                  <a:latin typeface="方正兰亭黑简体" panose="02000000000000000000" charset="-122"/>
                  <a:ea typeface="方正兰亭黑简体" panose="02000000000000000000" charset="-122"/>
                </a:rPr>
                <a:t>节省贴票报销时间小时数</a:t>
              </a:r>
              <a:endPar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FP King Gothic GB Medium" panose="020B0500000000000000" pitchFamily="34" charset="-122"/>
              </a:endParaRPr>
            </a:p>
          </p:txBody>
        </p:sp>
        <p:sp>
          <p:nvSpPr>
            <p:cNvPr id="15" name="17,000,000+"/>
            <p:cNvSpPr txBox="1"/>
            <p:nvPr/>
          </p:nvSpPr>
          <p:spPr>
            <a:xfrm>
              <a:off x="2789" y="12827"/>
              <a:ext cx="4568" cy="1451"/>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marL="0" marR="0" lvl="0" indent="0" algn="l" defTabSz="12700" rtl="0" eaLnBrk="1"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altLang="zh-CN" sz="5335" b="1" kern="0" dirty="0">
                  <a:solidFill>
                    <a:schemeClr val="bg1"/>
                  </a:solidFill>
                  <a:latin typeface="方正兰亭黑简体" panose="02000000000000000000" charset="-122"/>
                  <a:ea typeface="方正兰亭黑简体" panose="02000000000000000000" charset="-122"/>
                  <a:cs typeface="方正兰亭黑简体" panose="02000000000000000000" charset="-122"/>
                </a:rPr>
                <a:t>5000</a:t>
              </a:r>
              <a:r>
                <a:rPr kumimoji="0" lang="zh-CN" altLang="en-US" sz="5335"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lack"/>
                </a:rPr>
                <a:t>万</a:t>
              </a:r>
              <a:r>
                <a:rPr kumimoji="0" sz="5335"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lack"/>
                </a:rPr>
                <a:t>+</a:t>
              </a:r>
              <a:endParaRPr kumimoji="0" sz="5335"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IN-Black"/>
              </a:endParaRPr>
            </a:p>
          </p:txBody>
        </p:sp>
        <p:sp>
          <p:nvSpPr>
            <p:cNvPr id="19" name="覆盖职场人群"/>
            <p:cNvSpPr txBox="1"/>
            <p:nvPr/>
          </p:nvSpPr>
          <p:spPr>
            <a:xfrm>
              <a:off x="2789" y="11328"/>
              <a:ext cx="6475" cy="933"/>
            </a:xfrm>
            <a:prstGeom prst="rect">
              <a:avLst/>
            </a:prstGeom>
            <a:ln w="3175">
              <a:miter lim="400000"/>
            </a:ln>
          </p:spPr>
          <p:txBody>
            <a:bodyPr wrap="non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DFP King Gothic GB Medium" panose="020B0500000000000000" pitchFamily="34" charset="-122"/>
                  <a:ea typeface="DFP King Gothic GB Medium" panose="020B0500000000000000" pitchFamily="34" charset="-122"/>
                  <a:cs typeface="DFP King Gothic GB Medium" panose="020B0500000000000000" pitchFamily="34" charset="-122"/>
                  <a:sym typeface="DFP King Gothic GB Medium" panose="020B0500000000000000" pitchFamily="34" charset="-122"/>
                </a:defRPr>
              </a:lvl1pPr>
            </a:lstStyle>
            <a:p>
              <a:pPr marL="0" marR="0" lvl="0" indent="0" algn="l" defTabSz="12700" rtl="0" eaLnBrk="1"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FP King Gothic GB Medium" panose="020B0500000000000000" pitchFamily="34" charset="-122"/>
                </a:rPr>
                <a:t>已服务世界</a:t>
              </a:r>
              <a:r>
                <a:rPr kumimoji="0" lang="en-US" altLang="zh-CN"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FP King Gothic GB Medium" panose="020B0500000000000000" pitchFamily="34" charset="-122"/>
                </a:rPr>
                <a:t>500</a:t>
              </a:r>
              <a:r>
                <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FP King Gothic GB Medium" panose="020B0500000000000000" pitchFamily="34" charset="-122"/>
                </a:rPr>
                <a:t>强企业</a:t>
              </a:r>
              <a:endParaRPr kumimoji="0" lang="zh-CN" altLang="en-US" sz="3200" b="0"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DFP King Gothic GB Medium" panose="020B0500000000000000" pitchFamily="34" charset="-122"/>
              </a:endParaRPr>
            </a:p>
          </p:txBody>
        </p:sp>
        <p:sp>
          <p:nvSpPr>
            <p:cNvPr id="21" name="17,000,000+"/>
            <p:cNvSpPr txBox="1"/>
            <p:nvPr/>
          </p:nvSpPr>
          <p:spPr>
            <a:xfrm>
              <a:off x="2789" y="9798"/>
              <a:ext cx="2353" cy="1451"/>
            </a:xfrm>
            <a:prstGeom prst="rect">
              <a:avLst/>
            </a:prstGeom>
            <a:ln w="3175">
              <a:miter lim="400000"/>
            </a:ln>
          </p:spPr>
          <p:txBody>
            <a:bodyPr wrap="square" lIns="50797" tIns="50797" rIns="50797" bIns="50797"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latin typeface="DIN-Black"/>
                  <a:ea typeface="DIN-Black"/>
                  <a:cs typeface="DIN-Black"/>
                  <a:sym typeface="DIN-Black"/>
                </a:defRPr>
              </a:lvl1pPr>
            </a:lstStyle>
            <a:p>
              <a:pPr marL="0" marR="0" lvl="0" indent="0" algn="l" defTabSz="12700" rtl="0" eaLnBrk="1"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kumimoji="0" lang="en-US" altLang="zh-CN" sz="5335"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lack"/>
                </a:rPr>
                <a:t>1/3</a:t>
              </a:r>
              <a:endParaRPr kumimoji="0" lang="en-US" altLang="zh-CN" sz="5335" b="1" i="0" u="none" strike="noStrike" kern="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sym typeface="DIN-Black"/>
              </a:endParaRPr>
            </a:p>
          </p:txBody>
        </p:sp>
      </p:grpSp>
      <p:pic>
        <p:nvPicPr>
          <p:cNvPr id="4" name="图片 3" descr="图片6"/>
          <p:cNvPicPr>
            <a:picLocks noChangeAspect="1"/>
          </p:cNvPicPr>
          <p:nvPr/>
        </p:nvPicPr>
        <p:blipFill>
          <a:blip r:embed="rId4"/>
          <a:stretch>
            <a:fillRect/>
          </a:stretch>
        </p:blipFill>
        <p:spPr>
          <a:xfrm>
            <a:off x="1202690" y="1012825"/>
            <a:ext cx="15599410" cy="1999615"/>
          </a:xfrm>
          <a:prstGeom prst="rect">
            <a:avLst/>
          </a:prstGeom>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领先的一站式移动出行平台"/>
          <p:cNvSpPr txBox="1"/>
          <p:nvPr/>
        </p:nvSpPr>
        <p:spPr>
          <a:xfrm>
            <a:off x="1090295" y="645795"/>
            <a:ext cx="19617690" cy="1526540"/>
          </a:xfrm>
          <a:prstGeom prst="rect">
            <a:avLst/>
          </a:prstGeom>
          <a:ln w="12700">
            <a:miter lim="400000"/>
          </a:ln>
        </p:spPr>
        <p:txBody>
          <a:bodyPr wrap="none" lIns="71434" tIns="71434" rIns="71434" bIns="71434" anchor="ctr">
            <a:no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marL="0" marR="0" lvl="0" indent="0" algn="l" defTabSz="228600" rtl="0" eaLnBrk="1" fontAlgn="auto" latinLnBrk="0" hangingPunct="0">
              <a:lnSpc>
                <a:spcPts val="5150"/>
              </a:lnSpc>
              <a:spcBef>
                <a:spcPts val="0"/>
              </a:spcBef>
              <a:spcAft>
                <a:spcPts val="0"/>
              </a:spcAft>
              <a:buClrTx/>
              <a:buSzTx/>
              <a:buFontTx/>
              <a:buNone/>
              <a:defRPr/>
            </a:pPr>
            <a:r>
              <a:rPr kumimoji="0" lang="zh-CN" altLang="en-US" sz="6000" b="1" i="0" u="none" strike="noStrike" kern="0" cap="none" spc="0" normalizeH="0" baseline="0" noProof="0" dirty="0">
                <a:ln>
                  <a:noFill/>
                </a:ln>
                <a:solidFill>
                  <a:srgbClr val="1573FF"/>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Lantinghei SC Extralight" panose="02000000000000000000" charset="-122"/>
              </a:rPr>
              <a:t>累计服务</a:t>
            </a:r>
            <a:r>
              <a:rPr kumimoji="0" lang="en-US" altLang="zh-CN" sz="6000" b="1" i="0" u="none" strike="noStrike" kern="0" cap="none" spc="0" normalizeH="0" baseline="0" noProof="0" dirty="0">
                <a:ln>
                  <a:noFill/>
                </a:ln>
                <a:solidFill>
                  <a:schemeClr val="accent2"/>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Lantinghei SC Extralight" panose="02000000000000000000" charset="-122"/>
              </a:rPr>
              <a:t>55</a:t>
            </a:r>
            <a:r>
              <a:rPr lang="zh-CN" altLang="en-US"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rPr>
              <a:t>万</a:t>
            </a:r>
            <a:r>
              <a:rPr lang="en-US" altLang="zh-CN"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rPr>
              <a:t>+</a:t>
            </a:r>
            <a:r>
              <a:rPr lang="zh-CN" altLang="en-US"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rPr>
              <a:t>企业</a:t>
            </a:r>
            <a:r>
              <a:rPr lang="zh-CN" altLang="en-US" sz="6000" b="1" kern="0" dirty="0">
                <a:solidFill>
                  <a:srgbClr val="1573FF"/>
                </a:solidFill>
                <a:latin typeface="方正兰亭粗黑简体" panose="02000000000000000000" charset="-122"/>
                <a:ea typeface="方正兰亭粗黑简体" panose="02000000000000000000" charset="-122"/>
                <a:cs typeface="方正兰亭粗黑简体" panose="02000000000000000000" charset="-122"/>
              </a:rPr>
              <a:t>，有效降低企业用车差旅</a:t>
            </a:r>
            <a:r>
              <a:rPr lang="zh-CN" altLang="en-US"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rPr>
              <a:t>总成本</a:t>
            </a:r>
            <a:r>
              <a:rPr lang="en-US" altLang="zh-CN"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rPr>
              <a:t>30%</a:t>
            </a:r>
            <a:endParaRPr lang="en-US" altLang="zh-CN" sz="6000" b="1" kern="0" dirty="0">
              <a:solidFill>
                <a:schemeClr val="accent2"/>
              </a:solidFill>
              <a:latin typeface="方正兰亭粗黑简体" panose="02000000000000000000" charset="-122"/>
              <a:ea typeface="方正兰亭粗黑简体" panose="02000000000000000000" charset="-122"/>
              <a:cs typeface="方正兰亭粗黑简体" panose="02000000000000000000" charset="-122"/>
            </a:endParaRPr>
          </a:p>
        </p:txBody>
      </p:sp>
      <p:sp>
        <p:nvSpPr>
          <p:cNvPr id="7" name="圆角矩形 6"/>
          <p:cNvSpPr/>
          <p:nvPr/>
        </p:nvSpPr>
        <p:spPr>
          <a:xfrm>
            <a:off x="2254885" y="4458970"/>
            <a:ext cx="971550" cy="2279015"/>
          </a:xfrm>
          <a:prstGeom prst="round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b="0" kern="1200" noProof="0" dirty="0">
                <a:solidFill>
                  <a:prstClr val="white"/>
                </a:solidFill>
                <a:uLnTx/>
                <a:latin typeface="方正兰亭黑简体" panose="02000000000000000000" charset="-122"/>
                <a:ea typeface="方正兰亭黑简体" panose="02000000000000000000" charset="-122"/>
                <a:sym typeface="+mn-ea"/>
              </a:rPr>
              <a:t>客户案例</a:t>
            </a:r>
            <a:endParaRPr kumimoji="1" lang="zh-CN" altLang="en-US" sz="2400" b="0" kern="1200" noProof="0" dirty="0">
              <a:solidFill>
                <a:prstClr val="white"/>
              </a:solidFill>
              <a:uLnTx/>
              <a:latin typeface="方正兰亭黑简体" panose="02000000000000000000" charset="-122"/>
              <a:ea typeface="方正兰亭黑简体" panose="02000000000000000000" charset="-122"/>
              <a:sym typeface="+mn-ea"/>
            </a:endParaRPr>
          </a:p>
        </p:txBody>
      </p:sp>
      <p:sp>
        <p:nvSpPr>
          <p:cNvPr id="8" name="圆角矩形 7"/>
          <p:cNvSpPr/>
          <p:nvPr/>
        </p:nvSpPr>
        <p:spPr>
          <a:xfrm>
            <a:off x="2254885" y="9450070"/>
            <a:ext cx="971550" cy="2279015"/>
          </a:xfrm>
          <a:prstGeom prst="roundRect">
            <a:avLst/>
          </a:prstGeom>
          <a:gradFill>
            <a:gsLst>
              <a:gs pos="0">
                <a:srgbClr val="0058D5">
                  <a:alpha val="0"/>
                </a:srgbClr>
              </a:gs>
              <a:gs pos="100000">
                <a:srgbClr val="0058D5">
                  <a:alpha val="100000"/>
                </a:srgbClr>
              </a:gs>
            </a:gsLst>
            <a:lin ang="10800000" scaled="0"/>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defTabSz="3041015" hangingPunct="1">
              <a:defRPr/>
            </a:pPr>
            <a:r>
              <a:rPr kumimoji="1" lang="zh-CN" altLang="en-US" sz="2400" b="0" kern="1200" noProof="0" dirty="0">
                <a:solidFill>
                  <a:prstClr val="white"/>
                </a:solidFill>
                <a:uLnTx/>
                <a:latin typeface="方正兰亭黑简体" panose="02000000000000000000" charset="-122"/>
                <a:ea typeface="方正兰亭黑简体" panose="02000000000000000000" charset="-122"/>
                <a:sym typeface="+mn-ea"/>
              </a:rPr>
              <a:t>生态伙伴</a:t>
            </a:r>
            <a:endParaRPr kumimoji="1" lang="zh-CN" altLang="en-US" sz="2400" b="0" kern="1200" noProof="0" dirty="0">
              <a:solidFill>
                <a:prstClr val="white"/>
              </a:solidFill>
              <a:uLnTx/>
              <a:latin typeface="方正兰亭黑简体" panose="02000000000000000000" charset="-122"/>
              <a:ea typeface="方正兰亭黑简体" panose="02000000000000000000" charset="-122"/>
              <a:sym typeface="+mn-ea"/>
            </a:endParaRPr>
          </a:p>
        </p:txBody>
      </p:sp>
      <p:pic>
        <p:nvPicPr>
          <p:cNvPr id="185" name="图像" descr="图像"/>
          <p:cNvPicPr>
            <a:picLocks noChangeAspect="1"/>
          </p:cNvPicPr>
          <p:nvPr/>
        </p:nvPicPr>
        <p:blipFill>
          <a:blip r:embed="rId1"/>
          <a:stretch>
            <a:fillRect/>
          </a:stretch>
        </p:blipFill>
        <p:spPr>
          <a:xfrm>
            <a:off x="19934726" y="12737900"/>
            <a:ext cx="3581400" cy="609600"/>
          </a:xfrm>
          <a:prstGeom prst="rect">
            <a:avLst/>
          </a:prstGeom>
          <a:ln w="3175">
            <a:miter lim="400000"/>
            <a:headEnd/>
            <a:tailEnd/>
          </a:ln>
        </p:spPr>
      </p:pic>
      <p:pic>
        <p:nvPicPr>
          <p:cNvPr id="20" name="图片 19" descr="截屏2023-11-14 15.07.45"/>
          <p:cNvPicPr>
            <a:picLocks noChangeAspect="1"/>
          </p:cNvPicPr>
          <p:nvPr/>
        </p:nvPicPr>
        <p:blipFill>
          <a:blip r:embed="rId2"/>
          <a:stretch>
            <a:fillRect/>
          </a:stretch>
        </p:blipFill>
        <p:spPr>
          <a:xfrm>
            <a:off x="4053840" y="2791460"/>
            <a:ext cx="18202910" cy="5614670"/>
          </a:xfrm>
          <a:prstGeom prst="roundRect">
            <a:avLst/>
          </a:prstGeom>
        </p:spPr>
      </p:pic>
      <p:pic>
        <p:nvPicPr>
          <p:cNvPr id="21" name="图片 20"/>
          <p:cNvPicPr>
            <a:picLocks noChangeAspect="1"/>
          </p:cNvPicPr>
          <p:nvPr/>
        </p:nvPicPr>
        <p:blipFill>
          <a:blip r:embed="rId3"/>
          <a:stretch>
            <a:fillRect/>
          </a:stretch>
        </p:blipFill>
        <p:spPr>
          <a:xfrm>
            <a:off x="4053840" y="9228455"/>
            <a:ext cx="18202910" cy="3072130"/>
          </a:xfrm>
          <a:prstGeom prst="round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领先的一站式移动出行平台"/>
          <p:cNvSpPr txBox="1"/>
          <p:nvPr>
            <p:custDataLst>
              <p:tags r:id="rId1"/>
            </p:custDataLst>
          </p:nvPr>
        </p:nvSpPr>
        <p:spPr>
          <a:xfrm>
            <a:off x="876300" y="657225"/>
            <a:ext cx="14702790" cy="1348740"/>
          </a:xfrm>
          <a:prstGeom prst="rect">
            <a:avLst/>
          </a:prstGeom>
          <a:ln w="12700">
            <a:miter lim="400000"/>
          </a:ln>
        </p:spPr>
        <p:txBody>
          <a:bodyPr wrap="square" lIns="71434" tIns="71434" rIns="71434" bIns="71434" anchor="ctr">
            <a:no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marL="0" marR="0" lvl="0" indent="0" algn="l" defTabSz="228600" rtl="0" eaLnBrk="1" fontAlgn="auto" latinLnBrk="0" hangingPunct="0">
              <a:lnSpc>
                <a:spcPts val="5150"/>
              </a:lnSpc>
              <a:spcBef>
                <a:spcPts val="0"/>
              </a:spcBef>
              <a:spcAft>
                <a:spcPts val="0"/>
              </a:spcAft>
              <a:buClrTx/>
              <a:buSzTx/>
              <a:buFontTx/>
              <a:buNone/>
              <a:defRPr/>
            </a:pPr>
            <a:r>
              <a:rPr kumimoji="0" lang="zh-CN" altLang="en-US" sz="6000" i="0" u="none" strike="noStrike" kern="0" cap="none" spc="0" normalizeH="0" baseline="0" noProof="0" dirty="0">
                <a:ln>
                  <a:noFill/>
                </a:ln>
                <a:solidFill>
                  <a:srgbClr val="FF7D4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Calibri" panose="020F0502020204030204" pitchFamily="34" charset="0"/>
              </a:rPr>
              <a:t>企业出行发展历程</a:t>
            </a:r>
            <a:endParaRPr kumimoji="0" lang="zh-CN" altLang="en-US" sz="6000" i="0" u="none" strike="noStrike" kern="0" cap="none" spc="0" normalizeH="0" baseline="0" noProof="0" dirty="0">
              <a:ln>
                <a:noFill/>
              </a:ln>
              <a:solidFill>
                <a:srgbClr val="FF7D4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Calibri" panose="020F0502020204030204" pitchFamily="34" charset="0"/>
            </a:endParaRPr>
          </a:p>
        </p:txBody>
      </p:sp>
      <p:sp>
        <p:nvSpPr>
          <p:cNvPr id="10" name="矩形 9"/>
          <p:cNvSpPr/>
          <p:nvPr/>
        </p:nvSpPr>
        <p:spPr>
          <a:xfrm>
            <a:off x="3789680" y="3444875"/>
            <a:ext cx="5433060" cy="1128395"/>
          </a:xfrm>
          <a:prstGeom prst="rect">
            <a:avLst/>
          </a:prstGeom>
          <a:gradFill flip="none" rotWithShape="1">
            <a:gsLst>
              <a:gs pos="0">
                <a:srgbClr val="0058D5">
                  <a:alpha val="24000"/>
                  <a:lumMod val="98000"/>
                </a:srgbClr>
              </a:gs>
              <a:gs pos="100000">
                <a:srgbClr val="0058D5">
                  <a:alpha val="100000"/>
                </a:srgbClr>
              </a:gs>
            </a:gsLst>
            <a:lin ang="16200000" scaled="1"/>
            <a:tileRect/>
          </a:gradFill>
          <a:ln w="3175">
            <a:gradFill flip="none" rotWithShape="1">
              <a:gsLst>
                <a:gs pos="0">
                  <a:srgbClr val="00B0F0">
                    <a:alpha val="10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r>
              <a:rPr kumimoji="1" lang="zh-CN" altLang="en-US" sz="3200" b="0" kern="1200" noProof="0">
                <a:solidFill>
                  <a:prstClr val="white"/>
                </a:solidFill>
                <a:uLnTx/>
                <a:latin typeface="方正兰亭黑简体" panose="02000000000000000000" charset="-122"/>
                <a:ea typeface="方正兰亭黑简体" panose="02000000000000000000" charset="-122"/>
                <a:sym typeface="+mn-ea"/>
              </a:rPr>
              <a:t>传统用车阶段</a:t>
            </a:r>
            <a:endParaRPr kumimoji="1" lang="zh-CN" altLang="en-US" sz="3200" b="0" kern="1200" noProof="0">
              <a:solidFill>
                <a:prstClr val="white"/>
              </a:solidFill>
              <a:uLnTx/>
              <a:latin typeface="方正兰亭黑简体" panose="02000000000000000000" charset="-122"/>
              <a:ea typeface="方正兰亭黑简体" panose="02000000000000000000" charset="-122"/>
              <a:sym typeface="+mn-ea"/>
            </a:endParaRPr>
          </a:p>
        </p:txBody>
      </p:sp>
      <p:sp>
        <p:nvSpPr>
          <p:cNvPr id="13" name="矩形 12"/>
          <p:cNvSpPr/>
          <p:nvPr/>
        </p:nvSpPr>
        <p:spPr>
          <a:xfrm>
            <a:off x="9805035" y="3444875"/>
            <a:ext cx="6003925" cy="1128395"/>
          </a:xfrm>
          <a:prstGeom prst="rect">
            <a:avLst/>
          </a:prstGeom>
          <a:gradFill flip="none" rotWithShape="1">
            <a:gsLst>
              <a:gs pos="0">
                <a:srgbClr val="FFA824">
                  <a:lumMod val="100000"/>
                  <a:alpha val="24000"/>
                </a:srgbClr>
              </a:gs>
              <a:gs pos="100000">
                <a:srgbClr val="FF8953">
                  <a:alpha val="80000"/>
                </a:srgbClr>
              </a:gs>
            </a:gsLst>
            <a:lin ang="16200000" scaled="1"/>
            <a:tileRect/>
          </a:gradFill>
          <a:ln w="3175">
            <a:gradFill flip="none" rotWithShape="1">
              <a:gsLst>
                <a:gs pos="0">
                  <a:srgbClr val="FFA824">
                    <a:alpha val="10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r>
              <a:rPr kumimoji="1" lang="zh-CN" altLang="en-US" sz="3200" b="0" kern="1200" noProof="0">
                <a:solidFill>
                  <a:prstClr val="white"/>
                </a:solidFill>
                <a:uLnTx/>
                <a:latin typeface="方正兰亭黑简体" panose="02000000000000000000" charset="-122"/>
                <a:ea typeface="方正兰亭黑简体" panose="02000000000000000000" charset="-122"/>
                <a:sym typeface="+mn-ea"/>
              </a:rPr>
              <a:t>网约车服务阶段</a:t>
            </a:r>
            <a:endParaRPr kumimoji="1" lang="zh-CN" altLang="en-US" sz="3200" b="0" kern="1200" noProof="0">
              <a:solidFill>
                <a:prstClr val="white"/>
              </a:solidFill>
              <a:uLnTx/>
              <a:latin typeface="方正兰亭黑简体" panose="02000000000000000000" charset="-122"/>
              <a:ea typeface="方正兰亭黑简体" panose="02000000000000000000" charset="-122"/>
              <a:sym typeface="+mn-ea"/>
            </a:endParaRPr>
          </a:p>
        </p:txBody>
      </p:sp>
      <p:sp>
        <p:nvSpPr>
          <p:cNvPr id="14" name="矩形 13"/>
          <p:cNvSpPr/>
          <p:nvPr/>
        </p:nvSpPr>
        <p:spPr>
          <a:xfrm>
            <a:off x="16436340" y="3444875"/>
            <a:ext cx="5247640" cy="1128395"/>
          </a:xfrm>
          <a:prstGeom prst="rect">
            <a:avLst/>
          </a:prstGeom>
          <a:gradFill>
            <a:gsLst>
              <a:gs pos="0">
                <a:srgbClr val="FF3D3D">
                  <a:alpha val="0"/>
                </a:srgbClr>
              </a:gs>
              <a:gs pos="100000">
                <a:srgbClr val="FF3D3D"/>
              </a:gs>
            </a:gsLst>
            <a:lin ang="13500000" scaled="0"/>
          </a:gradFill>
          <a:ln w="3175">
            <a:gradFill>
              <a:gsLst>
                <a:gs pos="0">
                  <a:srgbClr val="FF7777"/>
                </a:gs>
                <a:gs pos="100000">
                  <a:srgbClr val="FF7777"/>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06" tIns="192002" rIns="384006" bIns="192002" numCol="1" spcCol="0" rtlCol="0" fromWordArt="0" anchor="ctr" anchorCtr="0" forceAA="0" compatLnSpc="1">
            <a:noAutofit/>
          </a:bodyPr>
          <a:lstStyle/>
          <a:p>
            <a:pPr lvl="0" algn="ctr" defTabSz="3041015" hangingPunct="1">
              <a:defRPr/>
            </a:pPr>
            <a:r>
              <a:rPr kumimoji="1" lang="zh-CN" altLang="en-US" sz="3200" b="0" kern="1200" noProof="0">
                <a:solidFill>
                  <a:prstClr val="white"/>
                </a:solidFill>
                <a:uLnTx/>
                <a:latin typeface="方正兰亭黑简体" panose="02000000000000000000" charset="-122"/>
                <a:ea typeface="方正兰亭黑简体" panose="02000000000000000000" charset="-122"/>
                <a:sym typeface="+mn-ea"/>
              </a:rPr>
              <a:t>企业出行服务平台阶段</a:t>
            </a:r>
            <a:endParaRPr kumimoji="1" lang="zh-CN" altLang="en-US" sz="3200" b="0" kern="1200" noProof="0">
              <a:solidFill>
                <a:prstClr val="white"/>
              </a:solidFill>
              <a:uLnTx/>
              <a:latin typeface="方正兰亭黑简体" panose="02000000000000000000" charset="-122"/>
              <a:ea typeface="方正兰亭黑简体" panose="02000000000000000000" charset="-122"/>
              <a:sym typeface="+mn-ea"/>
            </a:endParaRPr>
          </a:p>
        </p:txBody>
      </p:sp>
      <p:sp>
        <p:nvSpPr>
          <p:cNvPr id="15" name="矩形 14"/>
          <p:cNvSpPr/>
          <p:nvPr/>
        </p:nvSpPr>
        <p:spPr>
          <a:xfrm>
            <a:off x="3910965" y="5621020"/>
            <a:ext cx="4806315" cy="1373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企业自有车辆</a:t>
            </a:r>
            <a:endParaRPr kumimoji="1"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长</a:t>
            </a:r>
            <a:r>
              <a:rPr kumimoji="1"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短期租车</a:t>
            </a:r>
            <a:r>
              <a:rPr kumimoji="1"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包车</a:t>
            </a:r>
            <a:endParaRPr kumimoji="1"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员工线下叫车</a:t>
            </a:r>
            <a:endPar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p:txBody>
      </p:sp>
      <p:sp>
        <p:nvSpPr>
          <p:cNvPr id="16" name="矩形 15"/>
          <p:cNvSpPr/>
          <p:nvPr/>
        </p:nvSpPr>
        <p:spPr>
          <a:xfrm>
            <a:off x="10261600" y="5584190"/>
            <a:ext cx="5379085" cy="1373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800" b="0" dirty="0">
                <a:solidFill>
                  <a:schemeClr val="bg1"/>
                </a:solidFill>
                <a:latin typeface="方正兰亭黑简体" panose="02000000000000000000" charset="-122"/>
                <a:ea typeface="方正兰亭黑简体" panose="02000000000000000000" charset="-122"/>
              </a:rPr>
              <a:t>员工使用网约车个人服务端叫车</a:t>
            </a:r>
            <a:endPar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7" name="矩形 16"/>
          <p:cNvSpPr/>
          <p:nvPr/>
        </p:nvSpPr>
        <p:spPr>
          <a:xfrm>
            <a:off x="16577310" y="5621020"/>
            <a:ext cx="5247005" cy="1373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800" b="0" dirty="0">
                <a:solidFill>
                  <a:schemeClr val="bg1"/>
                </a:solidFill>
                <a:latin typeface="方正兰亭黑简体" panose="02000000000000000000" charset="-122"/>
                <a:ea typeface="方正兰亭黑简体" panose="02000000000000000000" charset="-122"/>
              </a:rPr>
              <a:t>员工使用网约车企业服务端叫车</a:t>
            </a:r>
            <a:endPar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8" name="矩形 17"/>
          <p:cNvSpPr/>
          <p:nvPr/>
        </p:nvSpPr>
        <p:spPr>
          <a:xfrm>
            <a:off x="3910965" y="7604760"/>
            <a:ext cx="4806315" cy="1029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企业先行支付成本</a:t>
            </a:r>
            <a:endParaRPr kumimoji="1"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员工先支付，后报销</a:t>
            </a:r>
            <a:endParaRPr kumimoji="1" lang="zh-CN" altLang="en-US"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19" name="矩形 18"/>
          <p:cNvSpPr/>
          <p:nvPr/>
        </p:nvSpPr>
        <p:spPr>
          <a:xfrm>
            <a:off x="10414000" y="7519670"/>
            <a:ext cx="4806315" cy="1029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800" b="0" dirty="0">
                <a:solidFill>
                  <a:schemeClr val="bg1"/>
                </a:solidFill>
                <a:latin typeface="方正兰亭黑简体" panose="02000000000000000000" charset="-122"/>
                <a:ea typeface="方正兰亭黑简体" panose="02000000000000000000" charset="-122"/>
              </a:rPr>
              <a:t>员工先支付，后报销</a:t>
            </a:r>
            <a:endParaRPr lang="zh-CN" altLang="en-US" sz="2800" b="0" dirty="0">
              <a:solidFill>
                <a:schemeClr val="bg1"/>
              </a:solidFill>
              <a:latin typeface="方正兰亭黑简体" panose="02000000000000000000" charset="-122"/>
              <a:ea typeface="方正兰亭黑简体" panose="02000000000000000000" charset="-122"/>
            </a:endParaRPr>
          </a:p>
        </p:txBody>
      </p:sp>
      <p:sp>
        <p:nvSpPr>
          <p:cNvPr id="20" name="矩形 19"/>
          <p:cNvSpPr/>
          <p:nvPr/>
        </p:nvSpPr>
        <p:spPr>
          <a:xfrm>
            <a:off x="16565880" y="7519670"/>
            <a:ext cx="4806315" cy="1029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800" b="0" dirty="0">
                <a:solidFill>
                  <a:schemeClr val="bg1"/>
                </a:solidFill>
                <a:latin typeface="方正兰亭黑简体" panose="02000000000000000000" charset="-122"/>
                <a:ea typeface="方正兰亭黑简体" panose="02000000000000000000" charset="-122"/>
              </a:rPr>
              <a:t>企业月度对公支付</a:t>
            </a:r>
            <a:endParaRPr lang="zh-CN" altLang="en-US" sz="2800" b="0" dirty="0">
              <a:solidFill>
                <a:schemeClr val="bg1"/>
              </a:solidFill>
              <a:latin typeface="方正兰亭黑简体" panose="02000000000000000000" charset="-122"/>
              <a:ea typeface="方正兰亭黑简体" panose="02000000000000000000" charset="-122"/>
            </a:endParaRPr>
          </a:p>
        </p:txBody>
      </p:sp>
      <p:cxnSp>
        <p:nvCxnSpPr>
          <p:cNvPr id="4" name="直接连接符 3"/>
          <p:cNvCxnSpPr/>
          <p:nvPr/>
        </p:nvCxnSpPr>
        <p:spPr>
          <a:xfrm>
            <a:off x="9531985" y="4616450"/>
            <a:ext cx="0" cy="4806315"/>
          </a:xfrm>
          <a:prstGeom prst="line">
            <a:avLst/>
          </a:prstGeom>
        </p:spPr>
        <p:style>
          <a:lnRef idx="2">
            <a:schemeClr val="accent5"/>
          </a:lnRef>
          <a:fillRef idx="0">
            <a:schemeClr val="accent5"/>
          </a:fillRef>
          <a:effectRef idx="1">
            <a:schemeClr val="accent5"/>
          </a:effectRef>
          <a:fontRef idx="minor">
            <a:schemeClr val="tx1"/>
          </a:fontRef>
        </p:style>
      </p:cxnSp>
      <p:cxnSp>
        <p:nvCxnSpPr>
          <p:cNvPr id="5" name="直接连接符 4"/>
          <p:cNvCxnSpPr/>
          <p:nvPr/>
        </p:nvCxnSpPr>
        <p:spPr>
          <a:xfrm>
            <a:off x="16122015" y="4575175"/>
            <a:ext cx="0" cy="4806315"/>
          </a:xfrm>
          <a:prstGeom prst="line">
            <a:avLst/>
          </a:prstGeom>
          <a:ln>
            <a:solidFill>
              <a:srgbClr val="FF8953"/>
            </a:solidFill>
          </a:ln>
        </p:spPr>
        <p:style>
          <a:lnRef idx="2">
            <a:schemeClr val="accent1"/>
          </a:lnRef>
          <a:fillRef idx="0">
            <a:schemeClr val="accent1"/>
          </a:fillRef>
          <a:effectRef idx="1">
            <a:schemeClr val="accent1"/>
          </a:effectRef>
          <a:fontRef idx="minor">
            <a:schemeClr val="tx1"/>
          </a:fontRef>
        </p:style>
      </p:cxnSp>
      <p:sp>
        <p:nvSpPr>
          <p:cNvPr id="6" name="箭头: 五边形 33"/>
          <p:cNvSpPr/>
          <p:nvPr/>
        </p:nvSpPr>
        <p:spPr>
          <a:xfrm>
            <a:off x="1570355" y="5132705"/>
            <a:ext cx="1587500" cy="1586230"/>
          </a:xfrm>
          <a:prstGeom prst="homePlate">
            <a:avLst>
              <a:gd name="adj" fmla="val 30609"/>
            </a:avLst>
          </a:prstGeom>
          <a:gradFill>
            <a:gsLst>
              <a:gs pos="0">
                <a:schemeClr val="accent1">
                  <a:lumMod val="5000"/>
                  <a:lumOff val="95000"/>
                  <a:alpha val="100000"/>
                </a:schemeClr>
              </a:gs>
              <a:gs pos="100000">
                <a:schemeClr val="accent1">
                  <a:lumMod val="45000"/>
                  <a:lumOff val="55000"/>
                  <a:alpha val="60000"/>
                </a:schemeClr>
              </a:gs>
            </a:gsLst>
            <a:lin ang="14040000" scaled="0"/>
          </a:gradFill>
          <a:ln w="12700" cap="flat">
            <a:noFill/>
            <a:miter lim="400000"/>
          </a:ln>
          <a:effectLst/>
        </p:spPr>
        <p:txBody>
          <a:bodyPr wrap="square" lIns="25400" tIns="25400" rIns="25400" bIns="25400" numCol="1" rtlCol="0" anchor="ctr">
            <a:noAutofit/>
          </a:bodyPr>
          <a:lstStyle/>
          <a:p>
            <a:pPr lvl="0" algn="ctr">
              <a:defRPr sz="3200">
                <a:solidFill>
                  <a:srgbClr val="FFFFFF"/>
                </a:solidFill>
              </a:defRPr>
            </a:pPr>
            <a:r>
              <a:rPr lang="zh-CN" altLang="en-US"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Helvetica Light"/>
              </a:rPr>
              <a:t>用车</a:t>
            </a:r>
            <a:endParaRPr lang="zh-CN" altLang="en-US"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Helvetica Light"/>
            </a:endParaRPr>
          </a:p>
          <a:p>
            <a:pPr lvl="0" algn="ctr">
              <a:defRPr sz="3200">
                <a:solidFill>
                  <a:srgbClr val="FFFFFF"/>
                </a:solidFill>
              </a:defRPr>
            </a:pPr>
            <a:r>
              <a:rPr lang="zh-CN" altLang="en-US"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Helvetica Light"/>
              </a:rPr>
              <a:t>方式</a:t>
            </a:r>
            <a:endParaRPr lang="zh-CN" altLang="en-US"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Helvetica Light"/>
            </a:endParaRPr>
          </a:p>
        </p:txBody>
      </p:sp>
      <p:sp>
        <p:nvSpPr>
          <p:cNvPr id="7" name="箭头: 五边形 37"/>
          <p:cNvSpPr/>
          <p:nvPr/>
        </p:nvSpPr>
        <p:spPr>
          <a:xfrm>
            <a:off x="1570355" y="7305040"/>
            <a:ext cx="1587500" cy="1370965"/>
          </a:xfrm>
          <a:prstGeom prst="homePlate">
            <a:avLst>
              <a:gd name="adj" fmla="val 30609"/>
            </a:avLst>
          </a:prstGeom>
          <a:gradFill>
            <a:gsLst>
              <a:gs pos="0">
                <a:schemeClr val="accent1">
                  <a:lumMod val="5000"/>
                  <a:lumOff val="95000"/>
                  <a:alpha val="100000"/>
                </a:schemeClr>
              </a:gs>
              <a:gs pos="100000">
                <a:schemeClr val="accent1">
                  <a:lumMod val="45000"/>
                  <a:lumOff val="55000"/>
                  <a:alpha val="60000"/>
                </a:schemeClr>
              </a:gs>
            </a:gsLst>
            <a:lin ang="14040000" scaled="0"/>
          </a:gradFill>
          <a:ln w="12700" cap="flat">
            <a:noFill/>
            <a:miter lim="400000"/>
          </a:ln>
          <a:effectLst/>
        </p:spPr>
        <p:txBody>
          <a:bodyPr wrap="square" lIns="25400" tIns="25400" rIns="25400" bIns="25400" numCol="1" rtlCol="0" anchor="ctr">
            <a:noAutofit/>
          </a:bodyPr>
          <a:lstStyle/>
          <a:p>
            <a:pPr lvl="0" algn="ctr">
              <a:buNone/>
              <a:defRPr sz="3200">
                <a:solidFill>
                  <a:srgbClr val="FFFFFF"/>
                </a:solidFill>
              </a:defRPr>
            </a:pPr>
            <a:r>
              <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rPr>
              <a:t>支付</a:t>
            </a:r>
            <a:endPar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endParaRPr>
          </a:p>
          <a:p>
            <a:pPr lvl="0" algn="ctr">
              <a:buNone/>
              <a:defRPr sz="3200">
                <a:solidFill>
                  <a:srgbClr val="FFFFFF"/>
                </a:solidFill>
              </a:defRPr>
            </a:pPr>
            <a:r>
              <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rPr>
              <a:t>报销</a:t>
            </a:r>
            <a:endPar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endParaRPr>
          </a:p>
        </p:txBody>
      </p:sp>
      <p:sp>
        <p:nvSpPr>
          <p:cNvPr id="26" name="箭头: 五边形 39"/>
          <p:cNvSpPr/>
          <p:nvPr/>
        </p:nvSpPr>
        <p:spPr>
          <a:xfrm>
            <a:off x="1570355" y="9096375"/>
            <a:ext cx="1587500" cy="1348105"/>
          </a:xfrm>
          <a:prstGeom prst="homePlate">
            <a:avLst>
              <a:gd name="adj" fmla="val 30609"/>
            </a:avLst>
          </a:prstGeom>
          <a:gradFill>
            <a:gsLst>
              <a:gs pos="0">
                <a:schemeClr val="accent1">
                  <a:lumMod val="5000"/>
                  <a:lumOff val="95000"/>
                  <a:alpha val="100000"/>
                </a:schemeClr>
              </a:gs>
              <a:gs pos="100000">
                <a:schemeClr val="accent1">
                  <a:lumMod val="45000"/>
                  <a:lumOff val="55000"/>
                  <a:alpha val="60000"/>
                </a:schemeClr>
              </a:gs>
            </a:gsLst>
            <a:lin ang="14040000" scaled="0"/>
          </a:gradFill>
          <a:ln w="12700" cap="flat">
            <a:noFill/>
            <a:miter lim="400000"/>
          </a:ln>
          <a:effectLst/>
        </p:spPr>
        <p:txBody>
          <a:bodyPr wrap="square" lIns="25400" tIns="25400" rIns="25400" bIns="25400" numCol="1" rtlCol="0" anchor="ctr">
            <a:noAutofit/>
          </a:bodyPr>
          <a:lstStyle/>
          <a:p>
            <a:pPr lvl="0" algn="ctr">
              <a:buNone/>
              <a:defRPr sz="3200">
                <a:solidFill>
                  <a:srgbClr val="FFFFFF"/>
                </a:solidFill>
              </a:defRPr>
            </a:pPr>
            <a:r>
              <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rPr>
              <a:t>特点</a:t>
            </a:r>
            <a:endParaRPr lang="zh-CN" altLang="en-US" sz="3200" noProof="0" dirty="0">
              <a:solidFill>
                <a:srgbClr val="1573FF"/>
              </a:solidFill>
              <a:uLnTx/>
              <a:latin typeface="方正兰亭黑简体" panose="02000000000000000000" charset="-122"/>
              <a:ea typeface="方正兰亭黑简体" panose="02000000000000000000" charset="-122"/>
              <a:cs typeface="FZLanTingHeiS-B-GB" panose="02000000000000000000" charset="-122"/>
              <a:sym typeface="+mn-ea"/>
            </a:endParaRPr>
          </a:p>
        </p:txBody>
      </p:sp>
      <p:sp>
        <p:nvSpPr>
          <p:cNvPr id="48" name="右箭头 47"/>
          <p:cNvSpPr/>
          <p:nvPr/>
        </p:nvSpPr>
        <p:spPr>
          <a:xfrm>
            <a:off x="1846580" y="2263775"/>
            <a:ext cx="20252690" cy="699770"/>
          </a:xfrm>
          <a:prstGeom prst="rightArrow">
            <a:avLst/>
          </a:prstGeom>
          <a:gradFill>
            <a:gsLst>
              <a:gs pos="38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cs typeface="+mn-cs"/>
              <a:sym typeface="+mn-ea"/>
            </a:endParaRPr>
          </a:p>
        </p:txBody>
      </p:sp>
      <p:sp>
        <p:nvSpPr>
          <p:cNvPr id="198" name="矩形: 圆角 11"/>
          <p:cNvSpPr/>
          <p:nvPr/>
        </p:nvSpPr>
        <p:spPr>
          <a:xfrm>
            <a:off x="3806190" y="9234805"/>
            <a:ext cx="5416550" cy="1228090"/>
          </a:xfrm>
          <a:prstGeom prst="roundRect">
            <a:avLst>
              <a:gd name="adj" fmla="val 8943"/>
            </a:avLst>
          </a:prstGeom>
          <a:gradFill flip="none" rotWithShape="1">
            <a:gsLst>
              <a:gs pos="7000">
                <a:schemeClr val="tx1">
                  <a:alpha val="0"/>
                </a:schemeClr>
              </a:gs>
              <a:gs pos="99000">
                <a:schemeClr val="bg1">
                  <a:lumMod val="95000"/>
                  <a:alpha val="30000"/>
                </a:schemeClr>
              </a:gs>
            </a:gsLst>
            <a:lin ang="16200000" scaled="1"/>
            <a:tileRect/>
          </a:gradFill>
          <a:ln w="3175">
            <a:gradFill flip="none" rotWithShape="1">
              <a:gsLst>
                <a:gs pos="0">
                  <a:schemeClr val="tx1">
                    <a:alpha val="0"/>
                  </a:schemeClr>
                </a:gs>
                <a:gs pos="100000">
                  <a:schemeClr val="bg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a:defRPr/>
            </a:pPr>
            <a:r>
              <a:rPr lang="zh-CN" altLang="en-US" sz="3200" dirty="0">
                <a:solidFill>
                  <a:schemeClr val="bg1"/>
                </a:solidFill>
                <a:latin typeface="方正兰亭黑简体" panose="02000000000000000000" charset="-122"/>
                <a:ea typeface="方正兰亭黑简体" panose="02000000000000000000" charset="-122"/>
                <a:sym typeface="+mn-ea"/>
              </a:rPr>
              <a:t>用车灵活性差</a:t>
            </a:r>
            <a:endParaRPr lang="en-US" altLang="zh-CN" sz="3200" dirty="0">
              <a:solidFill>
                <a:schemeClr val="bg1"/>
              </a:solidFill>
              <a:latin typeface="方正兰亭黑简体" panose="02000000000000000000" charset="-122"/>
              <a:ea typeface="方正兰亭黑简体" panose="02000000000000000000" charset="-122"/>
            </a:endParaRPr>
          </a:p>
          <a:p>
            <a:pPr lvl="0" algn="ctr">
              <a:defRPr/>
            </a:pPr>
            <a:r>
              <a:rPr lang="zh-CN" altLang="en-US" sz="3200" dirty="0">
                <a:solidFill>
                  <a:schemeClr val="bg1"/>
                </a:solidFill>
                <a:latin typeface="方正兰亭黑简体" panose="02000000000000000000" charset="-122"/>
                <a:ea typeface="方正兰亭黑简体" panose="02000000000000000000" charset="-122"/>
                <a:sym typeface="+mn-ea"/>
              </a:rPr>
              <a:t>员工报销麻烦</a:t>
            </a:r>
            <a:endParaRPr kumimoji="1" lang="zh-CN" altLang="en-US" sz="3200" dirty="0">
              <a:solidFill>
                <a:schemeClr val="bg1"/>
              </a:solidFill>
              <a:latin typeface="方正兰亭黑简体" panose="02000000000000000000" charset="-122"/>
              <a:ea typeface="方正兰亭黑简体" panose="02000000000000000000" charset="-122"/>
              <a:sym typeface="+mn-ea"/>
            </a:endParaRPr>
          </a:p>
        </p:txBody>
      </p:sp>
      <p:sp>
        <p:nvSpPr>
          <p:cNvPr id="68" name="矩形: 圆角 11"/>
          <p:cNvSpPr/>
          <p:nvPr/>
        </p:nvSpPr>
        <p:spPr>
          <a:xfrm>
            <a:off x="9816465" y="9234805"/>
            <a:ext cx="6040120" cy="1228090"/>
          </a:xfrm>
          <a:prstGeom prst="roundRect">
            <a:avLst>
              <a:gd name="adj" fmla="val 8943"/>
            </a:avLst>
          </a:prstGeom>
          <a:gradFill flip="none" rotWithShape="1">
            <a:gsLst>
              <a:gs pos="7000">
                <a:schemeClr val="tx1">
                  <a:alpha val="0"/>
                </a:schemeClr>
              </a:gs>
              <a:gs pos="99000">
                <a:schemeClr val="bg1">
                  <a:lumMod val="95000"/>
                  <a:alpha val="30000"/>
                </a:schemeClr>
              </a:gs>
            </a:gsLst>
            <a:lin ang="16200000" scaled="1"/>
            <a:tileRect/>
          </a:gradFill>
          <a:ln w="3175">
            <a:gradFill flip="none" rotWithShape="1">
              <a:gsLst>
                <a:gs pos="0">
                  <a:schemeClr val="tx1">
                    <a:alpha val="0"/>
                  </a:schemeClr>
                </a:gs>
                <a:gs pos="100000">
                  <a:schemeClr val="bg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a:defRPr/>
            </a:pPr>
            <a:r>
              <a:rPr lang="zh-CN" altLang="en-US" sz="3200" dirty="0">
                <a:solidFill>
                  <a:schemeClr val="bg1"/>
                </a:solidFill>
                <a:latin typeface="方正兰亭黑简体" panose="02000000000000000000" charset="-122"/>
                <a:ea typeface="方正兰亭黑简体" panose="02000000000000000000" charset="-122"/>
                <a:sym typeface="+mn-ea"/>
              </a:rPr>
              <a:t>用车灵活性提高</a:t>
            </a:r>
            <a:endParaRPr lang="zh-CN" altLang="en-US" sz="3200" dirty="0">
              <a:solidFill>
                <a:schemeClr val="bg1"/>
              </a:solidFill>
              <a:latin typeface="方正兰亭黑简体" panose="02000000000000000000" charset="-122"/>
              <a:ea typeface="方正兰亭黑简体" panose="02000000000000000000" charset="-122"/>
              <a:sym typeface="+mn-ea"/>
            </a:endParaRPr>
          </a:p>
        </p:txBody>
      </p:sp>
      <p:sp>
        <p:nvSpPr>
          <p:cNvPr id="72" name="矩形: 圆角 11"/>
          <p:cNvSpPr/>
          <p:nvPr/>
        </p:nvSpPr>
        <p:spPr>
          <a:xfrm>
            <a:off x="16418560" y="9234805"/>
            <a:ext cx="5416550" cy="1228090"/>
          </a:xfrm>
          <a:prstGeom prst="roundRect">
            <a:avLst>
              <a:gd name="adj" fmla="val 8943"/>
            </a:avLst>
          </a:prstGeom>
          <a:gradFill flip="none" rotWithShape="1">
            <a:gsLst>
              <a:gs pos="7000">
                <a:schemeClr val="tx1">
                  <a:alpha val="0"/>
                </a:schemeClr>
              </a:gs>
              <a:gs pos="99000">
                <a:schemeClr val="bg1">
                  <a:lumMod val="95000"/>
                  <a:alpha val="30000"/>
                </a:schemeClr>
              </a:gs>
            </a:gsLst>
            <a:lin ang="16200000" scaled="1"/>
            <a:tileRect/>
          </a:gradFill>
          <a:ln w="3175">
            <a:gradFill flip="none" rotWithShape="1">
              <a:gsLst>
                <a:gs pos="0">
                  <a:schemeClr val="tx1">
                    <a:alpha val="0"/>
                  </a:schemeClr>
                </a:gs>
                <a:gs pos="100000">
                  <a:schemeClr val="bg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a:defRPr/>
            </a:pPr>
            <a:r>
              <a:rPr lang="zh-CN" altLang="en-US" sz="3200" dirty="0">
                <a:solidFill>
                  <a:schemeClr val="bg1"/>
                </a:solidFill>
                <a:latin typeface="方正兰亭黑简体" panose="02000000000000000000" charset="-122"/>
                <a:ea typeface="方正兰亭黑简体" panose="02000000000000000000" charset="-122"/>
                <a:sym typeface="+mn-ea"/>
              </a:rPr>
              <a:t>员工无需垫资和报销</a:t>
            </a:r>
            <a:endParaRPr lang="zh-CN" altLang="en-US" sz="3200" dirty="0">
              <a:solidFill>
                <a:schemeClr val="bg1"/>
              </a:solidFill>
              <a:latin typeface="方正兰亭黑简体" panose="02000000000000000000" charset="-122"/>
              <a:ea typeface="方正兰亭黑简体" panose="02000000000000000000" charset="-122"/>
              <a:sym typeface="+mn-ea"/>
            </a:endParaRPr>
          </a:p>
        </p:txBody>
      </p:sp>
      <p:pic>
        <p:nvPicPr>
          <p:cNvPr id="185" name="图像" descr="图像"/>
          <p:cNvPicPr>
            <a:picLocks noChangeAspect="1"/>
          </p:cNvPicPr>
          <p:nvPr/>
        </p:nvPicPr>
        <p:blipFill>
          <a:blip r:embed="rId2"/>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圆角矩形 89"/>
          <p:cNvSpPr/>
          <p:nvPr/>
        </p:nvSpPr>
        <p:spPr>
          <a:xfrm>
            <a:off x="10194290" y="9739630"/>
            <a:ext cx="12910820" cy="3371850"/>
          </a:xfrm>
          <a:prstGeom prst="roundRect">
            <a:avLst>
              <a:gd name="adj" fmla="val 4802"/>
            </a:avLst>
          </a:prstGeom>
          <a:gradFill>
            <a:gsLst>
              <a:gs pos="0">
                <a:srgbClr val="0058D5">
                  <a:alpha val="0"/>
                </a:srgbClr>
              </a:gs>
              <a:gs pos="100000">
                <a:srgbClr val="0058D5">
                  <a:alpha val="43000"/>
                </a:srgbClr>
              </a:gs>
            </a:gsLst>
            <a:lin ang="5400000" scaled="0"/>
          </a:gra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lvl="0" algn="ctr">
              <a:lnSpc>
                <a:spcPct val="200000"/>
              </a:lnSpc>
              <a:spcBef>
                <a:spcPts val="0"/>
              </a:spcBef>
              <a:spcAft>
                <a:spcPts val="0"/>
              </a:spcAft>
              <a:buClrTx/>
              <a:buSzTx/>
              <a:buFontTx/>
              <a:defRPr/>
            </a:pPr>
            <a:endParaRPr kumimoji="1" lang="zh-CN" altLang="en-US" sz="2000" b="1"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mn-ea"/>
            </a:endParaRPr>
          </a:p>
        </p:txBody>
      </p:sp>
      <p:sp>
        <p:nvSpPr>
          <p:cNvPr id="86" name="圆角矩形 3"/>
          <p:cNvSpPr/>
          <p:nvPr>
            <p:custDataLst>
              <p:tags r:id="rId1"/>
            </p:custDataLst>
          </p:nvPr>
        </p:nvSpPr>
        <p:spPr>
          <a:xfrm>
            <a:off x="10194290" y="2261870"/>
            <a:ext cx="12910820" cy="7118350"/>
          </a:xfrm>
          <a:prstGeom prst="roundRect">
            <a:avLst>
              <a:gd name="adj" fmla="val 1992"/>
            </a:avLst>
          </a:prstGeom>
          <a:gradFill>
            <a:gsLst>
              <a:gs pos="15000">
                <a:srgbClr val="00B0F0">
                  <a:alpha val="0"/>
                </a:srgbClr>
              </a:gs>
              <a:gs pos="100000">
                <a:srgbClr val="00B0F0">
                  <a:alpha val="9000"/>
                </a:srgbClr>
              </a:gs>
            </a:gsLst>
            <a:lin ang="5400000" scaled="0"/>
          </a:gradFill>
          <a:ln w="6350">
            <a:gradFill>
              <a:gsLst>
                <a:gs pos="0">
                  <a:srgbClr val="00B0F0"/>
                </a:gs>
                <a:gs pos="100000">
                  <a:srgbClr val="00BBCC"/>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51202" tIns="151202" rIns="151202" bIns="151202" numCol="1" spcCol="0" rtlCol="0" fromWordArt="0" anchor="t" anchorCtr="0" forceAA="0" compatLnSpc="1">
            <a:noAutofit/>
          </a:bodyPr>
          <a:lstStyle/>
          <a:p>
            <a:pPr marL="0" marR="0" lvl="0" indent="0" algn="ctr" defTabSz="3041015" rtl="0" eaLnBrk="1" fontAlgn="auto" latinLnBrk="0" hangingPunct="1">
              <a:lnSpc>
                <a:spcPct val="90000"/>
              </a:lnSpc>
              <a:spcBef>
                <a:spcPts val="0"/>
              </a:spcBef>
              <a:spcAft>
                <a:spcPts val="0"/>
              </a:spcAft>
              <a:buClrTx/>
              <a:buSzTx/>
              <a:buFontTx/>
              <a:buNone/>
              <a:defRPr/>
            </a:pPr>
            <a:endParaRPr kumimoji="1" lang="en-US" altLang="zh-CN" sz="2400" b="1" i="0" u="none" strike="noStrike" kern="1200" cap="none" spc="0" normalizeH="0" baseline="0" noProof="0" dirty="0">
              <a:ln>
                <a:noFill/>
              </a:ln>
              <a:solidFill>
                <a:prstClr val="white"/>
              </a:solidFill>
              <a:effectLst/>
              <a:uLnTx/>
              <a:uFillTx/>
              <a:latin typeface="华康金刚黑" panose="020B0400000000000000" charset="-122"/>
              <a:ea typeface="华康金刚黑" panose="020B0400000000000000" charset="-122"/>
              <a:cs typeface="+mn-cs"/>
            </a:endParaRPr>
          </a:p>
        </p:txBody>
      </p:sp>
      <p:sp>
        <p:nvSpPr>
          <p:cNvPr id="87" name="矩形: 圆角 26"/>
          <p:cNvSpPr/>
          <p:nvPr>
            <p:custDataLst>
              <p:tags r:id="rId2"/>
            </p:custDataLst>
          </p:nvPr>
        </p:nvSpPr>
        <p:spPr>
          <a:xfrm>
            <a:off x="10194290" y="2261870"/>
            <a:ext cx="12910185" cy="1223645"/>
          </a:xfrm>
          <a:prstGeom prst="roundRect">
            <a:avLst>
              <a:gd name="adj" fmla="val 9855"/>
            </a:avLst>
          </a:prstGeom>
          <a:gradFill>
            <a:gsLst>
              <a:gs pos="10000">
                <a:srgbClr val="004BCA"/>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3" tIns="96001" rIns="192003" bIns="96001"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outerShdw blurRad="88900" dist="38100" dir="2700000" algn="tl" rotWithShape="0">
                  <a:prstClr val="black">
                    <a:alpha val="14000"/>
                  </a:prstClr>
                </a:outerShdw>
              </a:effectLst>
              <a:uLnTx/>
              <a:uFillTx/>
              <a:latin typeface="方正兰亭黑简体" panose="02000000000000000000" charset="-122"/>
              <a:ea typeface="方正兰亭黑简体" panose="02000000000000000000" charset="-122"/>
              <a:sym typeface="+mn-ea"/>
            </a:endParaRPr>
          </a:p>
        </p:txBody>
      </p:sp>
      <p:sp>
        <p:nvSpPr>
          <p:cNvPr id="26" name="矩形: 圆角 11"/>
          <p:cNvSpPr/>
          <p:nvPr>
            <p:custDataLst>
              <p:tags r:id="rId3"/>
            </p:custDataLst>
          </p:nvPr>
        </p:nvSpPr>
        <p:spPr>
          <a:xfrm>
            <a:off x="1614805" y="9973310"/>
            <a:ext cx="8033385" cy="2221230"/>
          </a:xfrm>
          <a:prstGeom prst="roundRect">
            <a:avLst>
              <a:gd name="adj" fmla="val 8943"/>
            </a:avLst>
          </a:prstGeom>
          <a:gradFill>
            <a:gsLst>
              <a:gs pos="0">
                <a:srgbClr val="7030A0">
                  <a:alpha val="24000"/>
                </a:srgbClr>
              </a:gs>
              <a:gs pos="100000">
                <a:srgbClr val="7030A0">
                  <a:alpha val="80000"/>
                </a:srgbClr>
              </a:gs>
            </a:gsLst>
            <a:lin ang="16200000" scaled="0"/>
          </a:gradFill>
          <a:ln w="3175">
            <a:gradFill>
              <a:gsLst>
                <a:gs pos="0">
                  <a:srgbClr val="7030A0">
                    <a:alpha val="100000"/>
                  </a:srgbClr>
                </a:gs>
                <a:gs pos="100000">
                  <a:srgbClr val="B955FF"/>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lvl="0" algn="ctr" defTabSz="3041015">
              <a:spcBef>
                <a:spcPts val="0"/>
              </a:spcBef>
              <a:spcAft>
                <a:spcPts val="0"/>
              </a:spcAft>
              <a:buClrTx/>
              <a:buSzTx/>
              <a:buFontTx/>
              <a:defRPr/>
            </a:pPr>
            <a:endParaRPr kumimoji="1" lang="zh-CN" altLang="en-US" sz="2600" noProof="0">
              <a:ln>
                <a:noFill/>
              </a:ln>
              <a:solidFill>
                <a:prstClr val="white"/>
              </a:solidFill>
              <a:effectLst/>
              <a:uLnTx/>
              <a:uFillTx/>
              <a:latin typeface="方正兰亭黑简体" panose="02000000000000000000" charset="-122"/>
              <a:ea typeface="方正兰亭黑简体" panose="02000000000000000000" charset="-122"/>
              <a:sym typeface="+mn-ea"/>
            </a:endParaRPr>
          </a:p>
        </p:txBody>
      </p:sp>
      <p:sp>
        <p:nvSpPr>
          <p:cNvPr id="9" name="领先的一站式移动出行平台"/>
          <p:cNvSpPr txBox="1"/>
          <p:nvPr>
            <p:custDataLst>
              <p:tags r:id="rId4"/>
            </p:custDataLst>
          </p:nvPr>
        </p:nvSpPr>
        <p:spPr>
          <a:xfrm>
            <a:off x="814228" y="1094993"/>
            <a:ext cx="14680565" cy="802640"/>
          </a:xfrm>
          <a:prstGeom prst="rect">
            <a:avLst/>
          </a:prstGeom>
          <a:ln w="12700">
            <a:miter lim="400000"/>
          </a:ln>
        </p:spPr>
        <p:txBody>
          <a:bodyPr wrap="none" lIns="71430" tIns="71430" rIns="71430" bIns="71430" anchor="ctr">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defTabSz="228600" hangingPunct="0">
              <a:lnSpc>
                <a:spcPts val="5150"/>
              </a:lnSpc>
              <a:defRPr/>
            </a:pPr>
            <a:r>
              <a:rPr lang="zh-CN"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rPr>
              <a:t>更多数据表明，企业用车管理升级迫在眉睫</a:t>
            </a:r>
            <a:endParaRPr lang="zh-CN" altLang="en-US" sz="6000" kern="0" dirty="0">
              <a:solidFill>
                <a:srgbClr val="FF7D41"/>
              </a:solidFill>
              <a:latin typeface="方正兰亭粗黑简体" panose="02000000000000000000" charset="-122"/>
              <a:ea typeface="方正兰亭粗黑简体" panose="02000000000000000000" charset="-122"/>
              <a:cs typeface="方正兰亭粗黑简体" panose="02000000000000000000" charset="-122"/>
            </a:endParaRPr>
          </a:p>
        </p:txBody>
      </p:sp>
      <p:sp>
        <p:nvSpPr>
          <p:cNvPr id="21" name="矩形: 圆角 11"/>
          <p:cNvSpPr/>
          <p:nvPr>
            <p:custDataLst>
              <p:tags r:id="rId5"/>
            </p:custDataLst>
          </p:nvPr>
        </p:nvSpPr>
        <p:spPr>
          <a:xfrm>
            <a:off x="1613535" y="2261870"/>
            <a:ext cx="8033385" cy="2221230"/>
          </a:xfrm>
          <a:prstGeom prst="roundRect">
            <a:avLst>
              <a:gd name="adj" fmla="val 8943"/>
            </a:avLst>
          </a:prstGeom>
          <a:gradFill flip="none" rotWithShape="1">
            <a:gsLst>
              <a:gs pos="0">
                <a:srgbClr val="0058D5">
                  <a:alpha val="24000"/>
                  <a:lumMod val="98000"/>
                </a:srgbClr>
              </a:gs>
              <a:gs pos="100000">
                <a:srgbClr val="0058D5">
                  <a:alpha val="100000"/>
                </a:srgbClr>
              </a:gs>
            </a:gsLst>
            <a:lin ang="16200000" scaled="1"/>
            <a:tileRect/>
          </a:gradFill>
          <a:ln w="3175">
            <a:gradFill flip="none" rotWithShape="1">
              <a:gsLst>
                <a:gs pos="0">
                  <a:srgbClr val="00B0F0">
                    <a:alpha val="10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schemeClr val="bg1"/>
              </a:solidFill>
              <a:latin typeface="华康金刚黑" panose="020B0400000000000000" charset="-122"/>
              <a:ea typeface="华康金刚黑" panose="020B0400000000000000" charset="-122"/>
              <a:sym typeface="+mn-ea"/>
            </a:endParaRPr>
          </a:p>
        </p:txBody>
      </p:sp>
      <p:sp>
        <p:nvSpPr>
          <p:cNvPr id="41" name="矩形 40"/>
          <p:cNvSpPr/>
          <p:nvPr>
            <p:custDataLst>
              <p:tags r:id="rId6"/>
            </p:custDataLst>
          </p:nvPr>
        </p:nvSpPr>
        <p:spPr>
          <a:xfrm>
            <a:off x="1726565" y="2804160"/>
            <a:ext cx="7752080" cy="1137285"/>
          </a:xfrm>
          <a:prstGeom prst="rect">
            <a:avLst/>
          </a:prstGeom>
        </p:spPr>
        <p:txBody>
          <a:bodyPr wrap="square">
            <a:spAutoFit/>
          </a:bodyPr>
          <a:lstStyle/>
          <a:p>
            <a:pPr algn="l" defTabSz="412750" hangingPunct="0"/>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“47.4%</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的员工每月有</a:t>
            </a:r>
            <a:r>
              <a:rPr lang="zh-CN" altLang="en-US" sz="3400" dirty="0">
                <a:solidFill>
                  <a:srgbClr val="FFFF00"/>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8-15次加班/出</a:t>
            </a:r>
            <a:r>
              <a:rPr lang="en-US" altLang="zh-CN" sz="3400" dirty="0">
                <a:solidFill>
                  <a:srgbClr val="FFFF00"/>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a:t>
            </a:r>
            <a:endParaRPr lang="en-US" altLang="zh-CN" sz="3400" dirty="0">
              <a:solidFill>
                <a:srgbClr val="FFFF00"/>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endParaRPr>
          </a:p>
          <a:p>
            <a:pPr algn="l" defTabSz="412750" hangingPunct="0"/>
            <a:r>
              <a:rPr lang="en-US" altLang="zh-CN" sz="3400" dirty="0">
                <a:solidFill>
                  <a:srgbClr val="FFFF00"/>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   </a:t>
            </a:r>
            <a:r>
              <a:rPr lang="zh-CN" altLang="en-US" sz="3400" dirty="0">
                <a:solidFill>
                  <a:srgbClr val="FFFF00"/>
                </a:solidFill>
                <a:latin typeface="方正兰亭黑简体" panose="02000000000000000000" charset="-122"/>
                <a:ea typeface="方正兰亭黑简体" panose="02000000000000000000" charset="-122"/>
                <a:cs typeface="方正兰亭黑简体" panose="02000000000000000000" charset="-122"/>
                <a:sym typeface="微软雅黑" panose="020B0503020204020204" charset="-122"/>
              </a:rPr>
              <a:t>差</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等因公出行需求。</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endPar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p:txBody>
      </p:sp>
      <p:sp>
        <p:nvSpPr>
          <p:cNvPr id="3" name="矩形: 圆角 11"/>
          <p:cNvSpPr/>
          <p:nvPr>
            <p:custDataLst>
              <p:tags r:id="rId7"/>
            </p:custDataLst>
          </p:nvPr>
        </p:nvSpPr>
        <p:spPr>
          <a:xfrm>
            <a:off x="1612265" y="4832350"/>
            <a:ext cx="8033385" cy="2221230"/>
          </a:xfrm>
          <a:prstGeom prst="roundRect">
            <a:avLst>
              <a:gd name="adj" fmla="val 8943"/>
            </a:avLst>
          </a:prstGeom>
          <a:gradFill flip="none" rotWithShape="1">
            <a:gsLst>
              <a:gs pos="0">
                <a:srgbClr val="0EF8ED">
                  <a:alpha val="24000"/>
                </a:srgbClr>
              </a:gs>
              <a:gs pos="100000">
                <a:srgbClr val="00B7CC">
                  <a:alpha val="80000"/>
                </a:srgbClr>
              </a:gs>
            </a:gsLst>
            <a:lin ang="16200000" scaled="1"/>
            <a:tileRect/>
          </a:gradFill>
          <a:ln w="3175">
            <a:gradFill flip="none" rotWithShape="1">
              <a:gsLst>
                <a:gs pos="0">
                  <a:srgbClr val="00FFFF">
                    <a:alpha val="100000"/>
                  </a:srgbClr>
                </a:gs>
                <a:gs pos="100000">
                  <a:srgbClr val="00FFFF">
                    <a:alpha val="85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schemeClr val="bg1"/>
              </a:solidFill>
              <a:latin typeface="华康金刚黑" panose="020B0400000000000000" charset="-122"/>
              <a:ea typeface="华康金刚黑" panose="020B0400000000000000" charset="-122"/>
              <a:sym typeface="+mn-ea"/>
            </a:endParaRPr>
          </a:p>
        </p:txBody>
      </p:sp>
      <p:sp>
        <p:nvSpPr>
          <p:cNvPr id="13" name="矩形: 圆角 11"/>
          <p:cNvSpPr/>
          <p:nvPr>
            <p:custDataLst>
              <p:tags r:id="rId8"/>
            </p:custDataLst>
          </p:nvPr>
        </p:nvSpPr>
        <p:spPr>
          <a:xfrm>
            <a:off x="1610995" y="7402830"/>
            <a:ext cx="8033385" cy="2221230"/>
          </a:xfrm>
          <a:prstGeom prst="roundRect">
            <a:avLst>
              <a:gd name="adj" fmla="val 8943"/>
            </a:avLst>
          </a:prstGeom>
          <a:gradFill flip="none" rotWithShape="1">
            <a:gsLst>
              <a:gs pos="0">
                <a:srgbClr val="FFA824">
                  <a:lumMod val="100000"/>
                  <a:alpha val="24000"/>
                </a:srgbClr>
              </a:gs>
              <a:gs pos="100000">
                <a:srgbClr val="FF8953">
                  <a:alpha val="80000"/>
                </a:srgbClr>
              </a:gs>
            </a:gsLst>
            <a:lin ang="16200000" scaled="1"/>
            <a:tileRect/>
          </a:gradFill>
          <a:ln w="3175">
            <a:gradFill flip="none" rotWithShape="1">
              <a:gsLst>
                <a:gs pos="0">
                  <a:srgbClr val="FFA824">
                    <a:alpha val="100000"/>
                  </a:srgbClr>
                </a:gs>
                <a:gs pos="100000">
                  <a:srgbClr val="FF8953"/>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schemeClr val="bg1"/>
              </a:solidFill>
              <a:latin typeface="华康金刚黑" panose="020B0400000000000000" charset="-122"/>
              <a:ea typeface="华康金刚黑" panose="020B0400000000000000" charset="-122"/>
              <a:sym typeface="+mn-ea"/>
            </a:endParaRPr>
          </a:p>
        </p:txBody>
      </p:sp>
      <p:sp>
        <p:nvSpPr>
          <p:cNvPr id="27" name="矩形 26"/>
          <p:cNvSpPr/>
          <p:nvPr>
            <p:custDataLst>
              <p:tags r:id="rId9"/>
            </p:custDataLst>
          </p:nvPr>
        </p:nvSpPr>
        <p:spPr>
          <a:xfrm>
            <a:off x="1726565" y="5374640"/>
            <a:ext cx="7752080" cy="1137285"/>
          </a:xfrm>
          <a:prstGeom prst="rect">
            <a:avLst/>
          </a:prstGeom>
          <a:noFill/>
        </p:spPr>
        <p:txBody>
          <a:bodyPr wrap="square">
            <a:spAutoFit/>
          </a:bodyPr>
          <a:lstStyle/>
          <a:p>
            <a:pPr algn="l" defTabSz="412750" hangingPunct="0"/>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r>
              <a:rPr 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2020</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年当下，</a:t>
            </a:r>
            <a:r>
              <a:rPr lang="en-US" altLang="zh-CN" sz="3400" dirty="0">
                <a:solidFill>
                  <a:srgbClr val="FFFF00"/>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40.6%</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员工期待公司</a:t>
            </a:r>
            <a:endPar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a:p>
            <a:pPr algn="l" defTabSz="412750" hangingPunct="0"/>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提供安全保障的通勤方式。</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endPar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p:txBody>
      </p:sp>
      <p:sp>
        <p:nvSpPr>
          <p:cNvPr id="28" name="矩形 27"/>
          <p:cNvSpPr/>
          <p:nvPr>
            <p:custDataLst>
              <p:tags r:id="rId10"/>
            </p:custDataLst>
          </p:nvPr>
        </p:nvSpPr>
        <p:spPr>
          <a:xfrm>
            <a:off x="1726565" y="7944485"/>
            <a:ext cx="7752080" cy="1137285"/>
          </a:xfrm>
          <a:prstGeom prst="rect">
            <a:avLst/>
          </a:prstGeom>
        </p:spPr>
        <p:txBody>
          <a:bodyPr wrap="square">
            <a:spAutoFit/>
          </a:bodyPr>
          <a:lstStyle/>
          <a:p>
            <a:pPr algn="l" defTabSz="412750" hangingPunct="0"/>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r>
              <a:rPr lang="en-US" sz="3400" dirty="0">
                <a:solidFill>
                  <a:srgbClr val="FFFF00"/>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45.9%</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的员工认为</a:t>
            </a:r>
            <a:r>
              <a:rPr lang="zh-CN" altLang="en-US" sz="3400" dirty="0">
                <a:solidFill>
                  <a:srgbClr val="FFFF00"/>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网约车</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是目前最为</a:t>
            </a:r>
            <a:endPar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a:p>
            <a:pPr algn="l" defTabSz="412750" hangingPunct="0"/>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值得信赖的出行方式之一。</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endPar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p:txBody>
      </p:sp>
      <p:sp>
        <p:nvSpPr>
          <p:cNvPr id="29" name="矩形 28"/>
          <p:cNvSpPr/>
          <p:nvPr>
            <p:custDataLst>
              <p:tags r:id="rId11"/>
            </p:custDataLst>
          </p:nvPr>
        </p:nvSpPr>
        <p:spPr>
          <a:xfrm>
            <a:off x="1726565" y="10514965"/>
            <a:ext cx="7752080" cy="1137285"/>
          </a:xfrm>
          <a:prstGeom prst="rect">
            <a:avLst/>
          </a:prstGeom>
        </p:spPr>
        <p:txBody>
          <a:bodyPr wrap="square">
            <a:spAutoFit/>
          </a:bodyPr>
          <a:lstStyle/>
          <a:p>
            <a:pPr algn="l" defTabSz="412750" hangingPunct="0"/>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r>
              <a:rPr lang="en-US" sz="3400" dirty="0">
                <a:solidFill>
                  <a:srgbClr val="FFFF00"/>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51.9%</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的员工认为用车需要预先付，</a:t>
            </a:r>
            <a:endPar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a:p>
            <a:pPr algn="l" defTabSz="412750" hangingPunct="0"/>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  </a:t>
            </a:r>
            <a:r>
              <a:rPr lang="zh-CN" altLang="en-US" sz="3400" dirty="0">
                <a:solidFill>
                  <a:srgbClr val="FFFF00"/>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幸福感不强</a:t>
            </a:r>
            <a:r>
              <a:rPr lang="zh-CN" altLang="en-US"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r>
              <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rPr>
              <a:t>”</a:t>
            </a:r>
            <a:endParaRPr lang="en-US" altLang="zh-CN" sz="3400" dirty="0">
              <a:solidFill>
                <a:prstClr val="white"/>
              </a:solidFill>
              <a:effectLst>
                <a:outerShdw blurRad="38100" dist="38100" dir="2700000" algn="tl">
                  <a:srgbClr val="000000">
                    <a:alpha val="43137"/>
                  </a:srgbClr>
                </a:outerShdw>
              </a:effectLst>
              <a:latin typeface="方正兰亭黑简体" panose="02000000000000000000" charset="-122"/>
              <a:ea typeface="方正兰亭黑简体" panose="02000000000000000000" charset="-122"/>
              <a:cs typeface="方正兰亭粗黑简体" panose="02000000000000000000" charset="-122"/>
              <a:sym typeface="微软雅黑" panose="020B0503020204020204" charset="-122"/>
            </a:endParaRPr>
          </a:p>
        </p:txBody>
      </p:sp>
      <p:graphicFrame>
        <p:nvGraphicFramePr>
          <p:cNvPr id="64" name="表格 63"/>
          <p:cNvGraphicFramePr>
            <a:graphicFrameLocks noGrp="1"/>
          </p:cNvGraphicFramePr>
          <p:nvPr>
            <p:custDataLst>
              <p:tags r:id="rId12"/>
            </p:custDataLst>
          </p:nvPr>
        </p:nvGraphicFramePr>
        <p:xfrm>
          <a:off x="10360420" y="3637919"/>
          <a:ext cx="6407785" cy="5607847"/>
        </p:xfrm>
        <a:graphic>
          <a:graphicData uri="http://schemas.openxmlformats.org/drawingml/2006/table">
            <a:tbl>
              <a:tblPr/>
              <a:tblGrid>
                <a:gridCol w="5108575"/>
                <a:gridCol w="1299210"/>
              </a:tblGrid>
              <a:tr h="622935">
                <a:tc>
                  <a:txBody>
                    <a:bodyPr/>
                    <a:lstStyle/>
                    <a:p>
                      <a:pPr algn="r" fontAlgn="ctr"/>
                      <a:r>
                        <a:rPr lang="zh-CN" altLang="en-US" sz="2300" b="0" i="0" u="none" strike="noStrike" dirty="0">
                          <a:solidFill>
                            <a:schemeClr val="bg1"/>
                          </a:solidFill>
                          <a:effectLst/>
                          <a:latin typeface="方正兰亭黑简体" panose="02000000000000000000" charset="-122"/>
                          <a:ea typeface="方正兰亭黑简体" panose="02000000000000000000" charset="-122"/>
                        </a:rPr>
                        <a:t>员工需预先垫付，幸福感不强</a:t>
                      </a:r>
                      <a:endParaRPr lang="zh-CN" altLang="en-US"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51.9%</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dirty="0">
                          <a:solidFill>
                            <a:schemeClr val="bg1"/>
                          </a:solidFill>
                          <a:effectLst/>
                          <a:latin typeface="方正兰亭黑简体" panose="02000000000000000000" charset="-122"/>
                          <a:ea typeface="方正兰亭黑简体" panose="02000000000000000000" charset="-122"/>
                        </a:rPr>
                        <a:t>用车灵活性低，不能随时随地用车</a:t>
                      </a:r>
                      <a:endParaRPr lang="zh-CN" altLang="en-US"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38.5%</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dirty="0">
                          <a:solidFill>
                            <a:schemeClr val="bg1"/>
                          </a:solidFill>
                          <a:effectLst/>
                          <a:latin typeface="方正兰亭黑简体" panose="02000000000000000000" charset="-122"/>
                          <a:ea typeface="方正兰亭黑简体" panose="02000000000000000000" charset="-122"/>
                        </a:rPr>
                        <a:t>出行成本太高</a:t>
                      </a:r>
                      <a:endParaRPr lang="zh-CN" altLang="en-US"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37.2%</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rPr>
                        <a:t>员工每月消耗工时用于贴票报销</a:t>
                      </a:r>
                      <a:endParaRPr lang="zh-CN" altLang="en-US" sz="2300" b="0" i="0" u="none" strike="noStrike">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36.5%</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rPr>
                        <a:t>用车费用不透明，存在违规用车费用</a:t>
                      </a:r>
                      <a:endParaRPr lang="zh-CN" altLang="en-US" sz="2300" b="0" i="0" u="none" strike="noStrike">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31.7%</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rPr>
                        <a:t>财务人员报销审核效率太低</a:t>
                      </a:r>
                      <a:endParaRPr lang="zh-CN" altLang="en-US" sz="2300" b="0" i="0" u="none" strike="noStrike">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31.7%</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rPr>
                        <a:t>难以满足多种用车场景</a:t>
                      </a:r>
                      <a:endParaRPr lang="zh-CN" altLang="en-US" sz="2300" b="0" i="0" u="none" strike="noStrike">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31.7%</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cs typeface="方正兰亭黑简体" panose="02000000000000000000" charset="-122"/>
                        </a:rPr>
                        <a:t> 缺乏对用车合规性进行管理的系统工具</a:t>
                      </a:r>
                      <a:endParaRPr lang="zh-CN" altLang="en-US" sz="2300" b="0" i="0" u="none" strike="noStrike">
                        <a:solidFill>
                          <a:schemeClr val="bg1"/>
                        </a:solidFill>
                        <a:effectLst/>
                        <a:latin typeface="方正兰亭黑简体" panose="02000000000000000000" charset="-122"/>
                        <a:ea typeface="方正兰亭黑简体" panose="02000000000000000000" charset="-122"/>
                        <a:cs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27.9%</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3114">
                <a:tc>
                  <a:txBody>
                    <a:bodyPr/>
                    <a:lstStyle/>
                    <a:p>
                      <a:pPr algn="r" fontAlgn="ctr"/>
                      <a:r>
                        <a:rPr lang="zh-CN" altLang="en-US" sz="2300" b="0" i="0" u="none" strike="noStrike">
                          <a:solidFill>
                            <a:schemeClr val="bg1"/>
                          </a:solidFill>
                          <a:effectLst/>
                          <a:latin typeface="方正兰亭黑简体" panose="02000000000000000000" charset="-122"/>
                          <a:ea typeface="方正兰亭黑简体" panose="02000000000000000000" charset="-122"/>
                        </a:rPr>
                        <a:t>出行数据难以查询管理</a:t>
                      </a:r>
                      <a:endParaRPr lang="zh-CN" altLang="en-US" sz="2300" b="0" i="0" u="none" strike="noStrike">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altLang="zh-CN" sz="2300" b="0" i="0" u="none" strike="noStrike" dirty="0">
                          <a:solidFill>
                            <a:schemeClr val="bg1"/>
                          </a:solidFill>
                          <a:effectLst/>
                          <a:latin typeface="方正兰亭黑简体" panose="02000000000000000000" charset="-122"/>
                          <a:ea typeface="方正兰亭黑简体" panose="02000000000000000000" charset="-122"/>
                        </a:rPr>
                        <a:t>27.9%</a:t>
                      </a:r>
                      <a:endParaRPr lang="en-US" altLang="zh-CN" sz="2300" b="0" i="0" u="none" strike="noStrike" dirty="0">
                        <a:solidFill>
                          <a:schemeClr val="bg1"/>
                        </a:solidFill>
                        <a:effectLst/>
                        <a:latin typeface="方正兰亭黑简体" panose="02000000000000000000" charset="-122"/>
                        <a:ea typeface="方正兰亭黑简体" panose="02000000000000000000" charset="-122"/>
                      </a:endParaRPr>
                    </a:p>
                  </a:txBody>
                  <a:tcPr marL="12700" marR="12700" marT="1270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sp>
        <p:nvSpPr>
          <p:cNvPr id="67" name="文本框 66"/>
          <p:cNvSpPr txBox="1"/>
          <p:nvPr>
            <p:custDataLst>
              <p:tags r:id="rId13"/>
            </p:custDataLst>
          </p:nvPr>
        </p:nvSpPr>
        <p:spPr>
          <a:xfrm>
            <a:off x="11915457" y="2527618"/>
            <a:ext cx="9467852" cy="768350"/>
          </a:xfrm>
          <a:prstGeom prst="rect">
            <a:avLst/>
          </a:prstGeom>
          <a:noFill/>
        </p:spPr>
        <p:txBody>
          <a:bodyPr wrap="square" rtlCol="0">
            <a:spAutoFit/>
          </a:bodyPr>
          <a:lstStyle/>
          <a:p>
            <a:pPr marL="0" marR="0" lvl="0" algn="ctr" defTabSz="914400" rtl="0" eaLnBrk="1" latinLnBrk="0" hangingPunct="1">
              <a:lnSpc>
                <a:spcPct val="100000"/>
              </a:lnSpc>
              <a:spcAft>
                <a:spcPts val="0"/>
              </a:spcAft>
              <a:buClrTx/>
              <a:buSzTx/>
              <a:buFontTx/>
              <a:buNone/>
              <a:defRPr/>
            </a:pPr>
            <a:r>
              <a:rPr lang="zh-CN" altLang="en-US" sz="4400" i="0" u="none" strike="noStrike" kern="120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Helvetica Light"/>
              </a:rPr>
              <a:t>贴票报销用车方式存在的问题</a:t>
            </a:r>
            <a:endParaRPr lang="zh-CN" altLang="en-US" sz="4400" i="0" u="none" strike="noStrike" kern="1200" cap="none" spc="0" normalizeH="0" baseline="0" noProof="0" dirty="0">
              <a:ln>
                <a:noFill/>
              </a:ln>
              <a:solidFill>
                <a:schemeClr val="bg1"/>
              </a:solidFill>
              <a:effectLst/>
              <a:uLnTx/>
              <a:uFillTx/>
              <a:latin typeface="方正兰亭粗黑简体" panose="02000000000000000000" charset="-122"/>
              <a:ea typeface="方正兰亭粗黑简体" panose="02000000000000000000" charset="-122"/>
              <a:cs typeface="方正兰亭粗黑简体" panose="02000000000000000000" charset="-122"/>
              <a:sym typeface="Helvetica Light"/>
            </a:endParaRPr>
          </a:p>
        </p:txBody>
      </p:sp>
      <p:grpSp>
        <p:nvGrpSpPr>
          <p:cNvPr id="71" name="组合 70"/>
          <p:cNvGrpSpPr/>
          <p:nvPr/>
        </p:nvGrpSpPr>
        <p:grpSpPr>
          <a:xfrm>
            <a:off x="16794787" y="3965864"/>
            <a:ext cx="5909219" cy="5009444"/>
            <a:chOff x="4088522" y="3250323"/>
            <a:chExt cx="3736800" cy="2366920"/>
          </a:xfrm>
        </p:grpSpPr>
        <p:cxnSp>
          <p:nvCxnSpPr>
            <p:cNvPr id="72" name="直接箭头连接符 71"/>
            <p:cNvCxnSpPr/>
            <p:nvPr>
              <p:custDataLst>
                <p:tags r:id="rId14"/>
              </p:custDataLst>
            </p:nvPr>
          </p:nvCxnSpPr>
          <p:spPr>
            <a:xfrm>
              <a:off x="4088522" y="3250323"/>
              <a:ext cx="3736800" cy="0"/>
            </a:xfrm>
            <a:prstGeom prst="straightConnector1">
              <a:avLst/>
            </a:prstGeom>
            <a:ln w="63500">
              <a:solidFill>
                <a:srgbClr val="0A91E6"/>
              </a:solidFill>
              <a:tailEnd type="oval" w="sm" len="sm"/>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custDataLst>
                <p:tags r:id="rId15"/>
              </p:custDataLst>
            </p:nvPr>
          </p:nvCxnSpPr>
          <p:spPr>
            <a:xfrm>
              <a:off x="4088522" y="3546188"/>
              <a:ext cx="27720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custDataLst>
                <p:tags r:id="rId16"/>
              </p:custDataLst>
            </p:nvPr>
          </p:nvCxnSpPr>
          <p:spPr>
            <a:xfrm>
              <a:off x="4088522" y="3842053"/>
              <a:ext cx="26280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custDataLst>
                <p:tags r:id="rId17"/>
              </p:custDataLst>
            </p:nvPr>
          </p:nvCxnSpPr>
          <p:spPr>
            <a:xfrm>
              <a:off x="4088522" y="4137918"/>
              <a:ext cx="26280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custDataLst>
                <p:tags r:id="rId18"/>
              </p:custDataLst>
            </p:nvPr>
          </p:nvCxnSpPr>
          <p:spPr>
            <a:xfrm>
              <a:off x="4088522" y="4433783"/>
              <a:ext cx="22824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19"/>
              </p:custDataLst>
            </p:nvPr>
          </p:nvCxnSpPr>
          <p:spPr>
            <a:xfrm>
              <a:off x="4088522" y="4729648"/>
              <a:ext cx="22824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custDataLst>
                <p:tags r:id="rId20"/>
              </p:custDataLst>
            </p:nvPr>
          </p:nvCxnSpPr>
          <p:spPr>
            <a:xfrm>
              <a:off x="4088522" y="5025513"/>
              <a:ext cx="2282400" cy="0"/>
            </a:xfrm>
            <a:prstGeom prst="straightConnector1">
              <a:avLst/>
            </a:prstGeom>
            <a:ln w="63500">
              <a:solidFill>
                <a:srgbClr val="00CACC"/>
              </a:solidFill>
              <a:tailEnd type="oval" w="sm" len="sm"/>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custDataLst>
                <p:tags r:id="rId21"/>
              </p:custDataLst>
            </p:nvPr>
          </p:nvCxnSpPr>
          <p:spPr>
            <a:xfrm>
              <a:off x="4088522" y="5321378"/>
              <a:ext cx="2008800" cy="0"/>
            </a:xfrm>
            <a:prstGeom prst="straightConnector1">
              <a:avLst/>
            </a:prstGeom>
            <a:ln w="63500">
              <a:solidFill>
                <a:srgbClr val="FF7D4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custDataLst>
                <p:tags r:id="rId22"/>
              </p:custDataLst>
            </p:nvPr>
          </p:nvCxnSpPr>
          <p:spPr>
            <a:xfrm>
              <a:off x="4088522" y="5617243"/>
              <a:ext cx="2008800" cy="0"/>
            </a:xfrm>
            <a:prstGeom prst="straightConnector1">
              <a:avLst/>
            </a:prstGeom>
            <a:ln w="63500">
              <a:solidFill>
                <a:srgbClr val="FF7D4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89" name="文本框 88"/>
          <p:cNvSpPr txBox="1"/>
          <p:nvPr/>
        </p:nvSpPr>
        <p:spPr>
          <a:xfrm>
            <a:off x="10420985" y="9549765"/>
            <a:ext cx="12664440" cy="3272155"/>
          </a:xfrm>
          <a:prstGeom prst="rect">
            <a:avLst/>
          </a:prstGeom>
          <a:noFill/>
        </p:spPr>
        <p:txBody>
          <a:bodyPr wrap="square" rtlCol="0">
            <a:no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1" lang="zh-CN" altLang="en-US" sz="3600" b="1"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客户心声</a:t>
            </a:r>
            <a:endParaRPr kumimoji="0" lang="en-US" altLang="zh-TW" sz="36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a:p>
            <a:pPr marL="0" marR="0" lvl="0" indent="0" algn="l" defTabSz="914400" rtl="0" eaLnBrk="1" fontAlgn="auto" latinLnBrk="0" hangingPunct="1">
              <a:lnSpc>
                <a:spcPct val="140000"/>
              </a:lnSpc>
              <a:spcBef>
                <a:spcPts val="0"/>
              </a:spcBef>
              <a:spcAft>
                <a:spcPts val="0"/>
              </a:spcAft>
              <a:buClrTx/>
              <a:buSzTx/>
              <a:buFontTx/>
              <a:buNone/>
              <a:defRPr/>
            </a:pPr>
            <a:r>
              <a:rPr kumimoji="1" lang="zh-CN" altLang="en-US" sz="230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我们单位有车辆，但要先申请后用车，因为申请的人多，用车经常冲突，难以满足所有员工的出行需求，所以员工也经常自己打车，垫付车费而后报销，而我们工厂位置较远，打车花费一般都较高，公司的财务报销流程多、周期长，给员工造成的资金压力很大。</a:t>
            </a:r>
            <a:endParaRPr kumimoji="1" lang="zh-CN" altLang="en-US" sz="230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a:p>
            <a:pPr marL="0" marR="0" lvl="0" indent="0" algn="l" defTabSz="914400" rtl="0" eaLnBrk="1" fontAlgn="auto" latinLnBrk="0" hangingPunct="1">
              <a:lnSpc>
                <a:spcPct val="140000"/>
              </a:lnSpc>
              <a:spcBef>
                <a:spcPts val="0"/>
              </a:spcBef>
              <a:spcAft>
                <a:spcPts val="0"/>
              </a:spcAft>
              <a:buClrTx/>
              <a:buSzTx/>
              <a:buFontTx/>
              <a:buNone/>
              <a:defRPr/>
            </a:pPr>
            <a:r>
              <a:rPr kumimoji="1" lang="zh-CN" altLang="en-US" sz="230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 </a:t>
            </a:r>
            <a:r>
              <a:rPr kumimoji="1" lang="en-US" altLang="zh-CN" sz="230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                                                                                                                 </a:t>
            </a:r>
            <a:r>
              <a:rPr kumimoji="1" lang="en-US" altLang="zh-TW" sz="1800" b="1"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a:t>
            </a:r>
            <a:r>
              <a:rPr kumimoji="1" lang="zh-CN" altLang="en-US" sz="1800" b="1"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rPr>
              <a:t>某乳制品生产企业财务经理</a:t>
            </a:r>
            <a:endParaRPr kumimoji="1" lang="zh-CN" altLang="en-US" sz="1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a:p>
            <a:endParaRPr kumimoji="1" lang="zh-CN" altLang="en-US" sz="1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sym typeface="Helvetica Light"/>
            </a:endParaRPr>
          </a:p>
        </p:txBody>
      </p:sp>
      <p:sp>
        <p:nvSpPr>
          <p:cNvPr id="19" name="矩形 18"/>
          <p:cNvSpPr/>
          <p:nvPr/>
        </p:nvSpPr>
        <p:spPr>
          <a:xfrm>
            <a:off x="1513756" y="12488570"/>
            <a:ext cx="17984131" cy="368300"/>
          </a:xfrm>
          <a:prstGeom prst="rect">
            <a:avLst/>
          </a:prstGeom>
        </p:spPr>
        <p:txBody>
          <a:bodyPr wrap="square">
            <a:spAutoFit/>
          </a:bodyPr>
          <a:lstStyle/>
          <a:p>
            <a:pPr indent="0" algn="l">
              <a:buFont typeface="Arial" panose="020B0604020202090204" pitchFamily="34" charset="0"/>
              <a:buNone/>
              <a:defRPr/>
            </a:pPr>
            <a:r>
              <a:rPr lang="en-US" altLang="zh-CN" sz="1800" b="0" dirty="0">
                <a:solidFill>
                  <a:schemeClr val="bg1">
                    <a:lumMod val="85000"/>
                  </a:schemeClr>
                </a:solidFill>
                <a:latin typeface="微软雅黑" panose="020B0503020204020204" charset="-122"/>
                <a:ea typeface="微软雅黑" panose="020B0503020204020204" charset="-122"/>
              </a:rPr>
              <a:t>*</a:t>
            </a:r>
            <a:r>
              <a:rPr lang="zh-CN" altLang="en-US" sz="1800" b="0" dirty="0">
                <a:solidFill>
                  <a:schemeClr val="bg1">
                    <a:lumMod val="85000"/>
                  </a:schemeClr>
                </a:solidFill>
                <a:latin typeface="微软雅黑" panose="020B0503020204020204" charset="-122"/>
                <a:ea typeface="微软雅黑" panose="020B0503020204020204" charset="-122"/>
              </a:rPr>
              <a:t>数据来自艾瑞咨询公开报告</a:t>
            </a:r>
            <a:endParaRPr lang="zh-CN" altLang="en-US" sz="1800" b="0" dirty="0">
              <a:solidFill>
                <a:schemeClr val="bg1">
                  <a:lumMod val="85000"/>
                </a:schemeClr>
              </a:solidFill>
              <a:latin typeface="微软雅黑" panose="020B0503020204020204" charset="-122"/>
              <a:ea typeface="微软雅黑" panose="020B0503020204020204" charset="-122"/>
            </a:endParaRPr>
          </a:p>
        </p:txBody>
      </p:sp>
      <p:pic>
        <p:nvPicPr>
          <p:cNvPr id="185" name="图像" descr="图像"/>
          <p:cNvPicPr>
            <a:picLocks noChangeAspect="1"/>
          </p:cNvPicPr>
          <p:nvPr/>
        </p:nvPicPr>
        <p:blipFill>
          <a:blip r:embed="rId23"/>
          <a:stretch>
            <a:fillRect/>
          </a:stretch>
        </p:blipFill>
        <p:spPr>
          <a:xfrm>
            <a:off x="19680091" y="869115"/>
            <a:ext cx="3581400" cy="609600"/>
          </a:xfrm>
          <a:prstGeom prst="rect">
            <a:avLst/>
          </a:prstGeom>
          <a:ln w="3175">
            <a:miter lim="4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圆角矩形 60"/>
          <p:cNvSpPr/>
          <p:nvPr>
            <p:custDataLst>
              <p:tags r:id="rId1"/>
            </p:custDataLst>
          </p:nvPr>
        </p:nvSpPr>
        <p:spPr>
          <a:xfrm>
            <a:off x="742950" y="7655560"/>
            <a:ext cx="6399530" cy="4615815"/>
          </a:xfrm>
          <a:prstGeom prst="roundRect">
            <a:avLst>
              <a:gd name="adj" fmla="val 3708"/>
            </a:avLst>
          </a:prstGeom>
          <a:gradFill flip="none" rotWithShape="1">
            <a:gsLst>
              <a:gs pos="0">
                <a:srgbClr val="0058D5">
                  <a:alpha val="0"/>
                  <a:lumMod val="98000"/>
                </a:srgbClr>
              </a:gs>
              <a:gs pos="100000">
                <a:srgbClr val="0058D5">
                  <a:alpha val="30000"/>
                </a:srgbClr>
              </a:gs>
            </a:gsLst>
            <a:lin ang="16200000" scaled="1"/>
            <a:tileRect/>
          </a:gradFill>
          <a:ln w="3175">
            <a:gradFill flip="none" rotWithShape="1">
              <a:gsLst>
                <a:gs pos="0">
                  <a:srgbClr val="00B0F0">
                    <a:alpha val="0"/>
                  </a:srgbClr>
                </a:gs>
                <a:gs pos="100000">
                  <a:srgbClr val="00B0F0">
                    <a:alpha val="49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prstClr val="white"/>
              </a:solidFill>
              <a:latin typeface="方正兰亭黑简体" panose="02000000000000000000" charset="-122"/>
              <a:ea typeface="方正兰亭黑简体" panose="02000000000000000000" charset="-122"/>
            </a:endParaRPr>
          </a:p>
        </p:txBody>
      </p:sp>
      <p:sp>
        <p:nvSpPr>
          <p:cNvPr id="61" name="圆角矩形 60"/>
          <p:cNvSpPr/>
          <p:nvPr>
            <p:custDataLst>
              <p:tags r:id="rId2"/>
            </p:custDataLst>
          </p:nvPr>
        </p:nvSpPr>
        <p:spPr>
          <a:xfrm>
            <a:off x="7538720" y="7655560"/>
            <a:ext cx="6399530" cy="4615815"/>
          </a:xfrm>
          <a:prstGeom prst="roundRect">
            <a:avLst>
              <a:gd name="adj" fmla="val 3708"/>
            </a:avLst>
          </a:prstGeom>
          <a:gradFill flip="none" rotWithShape="1">
            <a:gsLst>
              <a:gs pos="0">
                <a:srgbClr val="0058D5">
                  <a:alpha val="0"/>
                  <a:lumMod val="98000"/>
                </a:srgbClr>
              </a:gs>
              <a:gs pos="100000">
                <a:srgbClr val="0058D5">
                  <a:alpha val="30000"/>
                </a:srgbClr>
              </a:gs>
            </a:gsLst>
            <a:lin ang="16200000" scaled="1"/>
            <a:tileRect/>
          </a:gradFill>
          <a:ln w="3175">
            <a:gradFill flip="none" rotWithShape="1">
              <a:gsLst>
                <a:gs pos="0">
                  <a:srgbClr val="00B0F0">
                    <a:alpha val="0"/>
                  </a:srgbClr>
                </a:gs>
                <a:gs pos="100000">
                  <a:srgbClr val="00B0F0">
                    <a:alpha val="49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prstClr val="white"/>
              </a:solidFill>
              <a:latin typeface="方正兰亭黑简体" panose="02000000000000000000" charset="-122"/>
              <a:ea typeface="方正兰亭黑简体" panose="02000000000000000000" charset="-122"/>
            </a:endParaRPr>
          </a:p>
        </p:txBody>
      </p:sp>
      <p:sp>
        <p:nvSpPr>
          <p:cNvPr id="58" name="圆角矩形 60"/>
          <p:cNvSpPr/>
          <p:nvPr>
            <p:custDataLst>
              <p:tags r:id="rId3"/>
            </p:custDataLst>
          </p:nvPr>
        </p:nvSpPr>
        <p:spPr>
          <a:xfrm>
            <a:off x="742950" y="2674620"/>
            <a:ext cx="6399530" cy="4615815"/>
          </a:xfrm>
          <a:prstGeom prst="roundRect">
            <a:avLst>
              <a:gd name="adj" fmla="val 3708"/>
            </a:avLst>
          </a:prstGeom>
          <a:gradFill flip="none" rotWithShape="1">
            <a:gsLst>
              <a:gs pos="0">
                <a:srgbClr val="0058D5">
                  <a:alpha val="0"/>
                  <a:lumMod val="98000"/>
                </a:srgbClr>
              </a:gs>
              <a:gs pos="100000">
                <a:srgbClr val="0058D5">
                  <a:alpha val="30000"/>
                </a:srgbClr>
              </a:gs>
            </a:gsLst>
            <a:lin ang="16200000" scaled="1"/>
            <a:tileRect/>
          </a:gradFill>
          <a:ln w="3175">
            <a:gradFill flip="none" rotWithShape="1">
              <a:gsLst>
                <a:gs pos="0">
                  <a:srgbClr val="00B0F0">
                    <a:alpha val="0"/>
                  </a:srgbClr>
                </a:gs>
                <a:gs pos="100000">
                  <a:srgbClr val="00B0F0">
                    <a:alpha val="49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prstClr val="white"/>
              </a:solidFill>
              <a:latin typeface="方正兰亭黑简体" panose="02000000000000000000" charset="-122"/>
              <a:ea typeface="方正兰亭黑简体" panose="02000000000000000000" charset="-122"/>
            </a:endParaRPr>
          </a:p>
        </p:txBody>
      </p:sp>
      <p:sp>
        <p:nvSpPr>
          <p:cNvPr id="59" name="圆角矩形 60"/>
          <p:cNvSpPr/>
          <p:nvPr>
            <p:custDataLst>
              <p:tags r:id="rId4"/>
            </p:custDataLst>
          </p:nvPr>
        </p:nvSpPr>
        <p:spPr>
          <a:xfrm>
            <a:off x="7538720" y="2674620"/>
            <a:ext cx="6399530" cy="4615815"/>
          </a:xfrm>
          <a:prstGeom prst="roundRect">
            <a:avLst>
              <a:gd name="adj" fmla="val 3708"/>
            </a:avLst>
          </a:prstGeom>
          <a:gradFill flip="none" rotWithShape="1">
            <a:gsLst>
              <a:gs pos="0">
                <a:srgbClr val="0058D5">
                  <a:alpha val="0"/>
                  <a:lumMod val="98000"/>
                </a:srgbClr>
              </a:gs>
              <a:gs pos="100000">
                <a:srgbClr val="0058D5">
                  <a:alpha val="30000"/>
                </a:srgbClr>
              </a:gs>
            </a:gsLst>
            <a:lin ang="16200000" scaled="1"/>
            <a:tileRect/>
          </a:gradFill>
          <a:ln w="3175">
            <a:gradFill flip="none" rotWithShape="1">
              <a:gsLst>
                <a:gs pos="0">
                  <a:srgbClr val="00B0F0">
                    <a:alpha val="0"/>
                  </a:srgbClr>
                </a:gs>
                <a:gs pos="100000">
                  <a:srgbClr val="00B0F0">
                    <a:alpha val="49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algn="ctr" defTabSz="3041015"/>
            <a:endParaRPr kumimoji="1" lang="zh-CN" altLang="en-US" sz="1800">
              <a:solidFill>
                <a:prstClr val="white"/>
              </a:solidFill>
              <a:latin typeface="方正兰亭黑简体" panose="02000000000000000000" charset="-122"/>
              <a:ea typeface="方正兰亭黑简体" panose="02000000000000000000" charset="-122"/>
            </a:endParaRPr>
          </a:p>
        </p:txBody>
      </p:sp>
      <p:sp>
        <p:nvSpPr>
          <p:cNvPr id="176" name="圆角矩形 60"/>
          <p:cNvSpPr/>
          <p:nvPr>
            <p:custDataLst>
              <p:tags r:id="rId5"/>
            </p:custDataLst>
          </p:nvPr>
        </p:nvSpPr>
        <p:spPr>
          <a:xfrm>
            <a:off x="15855950" y="2106930"/>
            <a:ext cx="7446645" cy="10826750"/>
          </a:xfrm>
          <a:prstGeom prst="rect">
            <a:avLst/>
          </a:prstGeom>
          <a:noFill/>
          <a:ln w="3175">
            <a:gradFill flip="none" rotWithShape="1">
              <a:gsLst>
                <a:gs pos="0">
                  <a:srgbClr val="00B0F0">
                    <a:alpha val="70000"/>
                  </a:srgbClr>
                </a:gs>
                <a:gs pos="100000">
                  <a:srgbClr val="00B0F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3987" tIns="191992" rIns="383987" bIns="191992" numCol="1" spcCol="0" rtlCol="0" fromWordArt="0" anchor="ctr" anchorCtr="0" forceAA="0" compatLnSpc="1">
            <a:noAutofit/>
          </a:bodyPr>
          <a:lstStyle/>
          <a:p>
            <a:pPr marL="0" marR="0" lvl="0" indent="0" algn="ctr" defTabSz="3041015"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华康金刚黑" panose="020B0400000000000000" charset="-122"/>
              <a:ea typeface="华康金刚黑" panose="020B0400000000000000" charset="-122"/>
              <a:cs typeface="+mn-cs"/>
            </a:endParaRPr>
          </a:p>
        </p:txBody>
      </p:sp>
      <p:grpSp>
        <p:nvGrpSpPr>
          <p:cNvPr id="7" name="组合 6"/>
          <p:cNvGrpSpPr/>
          <p:nvPr/>
        </p:nvGrpSpPr>
        <p:grpSpPr>
          <a:xfrm>
            <a:off x="761365" y="732790"/>
            <a:ext cx="8599805" cy="891540"/>
            <a:chOff x="1198" y="1154"/>
            <a:chExt cx="13543" cy="1404"/>
          </a:xfrm>
        </p:grpSpPr>
        <p:pic>
          <p:nvPicPr>
            <p:cNvPr id="178" name="图片 177"/>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198" y="1154"/>
              <a:ext cx="1404" cy="1404"/>
            </a:xfrm>
            <a:prstGeom prst="rect">
              <a:avLst/>
            </a:prstGeom>
          </p:spPr>
        </p:pic>
        <p:sp>
          <p:nvSpPr>
            <p:cNvPr id="9" name="领先的一站式移动出行平台"/>
            <p:cNvSpPr txBox="1"/>
            <p:nvPr>
              <p:custDataLst>
                <p:tags r:id="rId8"/>
              </p:custDataLst>
            </p:nvPr>
          </p:nvSpPr>
          <p:spPr>
            <a:xfrm>
              <a:off x="2901" y="1274"/>
              <a:ext cx="11840" cy="1184"/>
            </a:xfrm>
            <a:prstGeom prst="rect">
              <a:avLst/>
            </a:prstGeom>
            <a:noFill/>
          </p:spPr>
          <p:txBody>
            <a:bodyPr wrap="square" lIns="91440" tIns="45720" rIns="91440" bIns="45720" rtlCol="0" anchor="t">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algn="ctr" defTabSz="825500">
                <a:lnSpc>
                  <a:spcPct val="100000"/>
                </a:lnSpc>
              </a:pP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企业出行-管理痛点</a:t>
              </a:r>
              <a:endPar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endParaRPr>
            </a:p>
          </p:txBody>
        </p:sp>
      </p:grpSp>
      <p:grpSp>
        <p:nvGrpSpPr>
          <p:cNvPr id="6" name="组合 5"/>
          <p:cNvGrpSpPr/>
          <p:nvPr/>
        </p:nvGrpSpPr>
        <p:grpSpPr>
          <a:xfrm>
            <a:off x="14959330" y="732790"/>
            <a:ext cx="8599805" cy="891540"/>
            <a:chOff x="20631" y="1154"/>
            <a:chExt cx="13543" cy="1404"/>
          </a:xfrm>
        </p:grpSpPr>
        <p:pic>
          <p:nvPicPr>
            <p:cNvPr id="2" name="图片 1"/>
            <p:cNvPicPr>
              <a:picLocks noChangeAspect="1"/>
            </p:cNvPicPr>
            <p:nvPr>
              <p:custDataLst>
                <p:tags r:id="rId9"/>
              </p:custDataLst>
            </p:nvPr>
          </p:nvPicPr>
          <p:blipFill>
            <a:blip r:embed="rId7" cstate="print">
              <a:extLst>
                <a:ext uri="{28A0092B-C50C-407E-A947-70E740481C1C}">
                  <a14:useLocalDpi xmlns:a14="http://schemas.microsoft.com/office/drawing/2010/main" val="0"/>
                </a:ext>
              </a:extLst>
            </a:blip>
            <a:stretch>
              <a:fillRect/>
            </a:stretch>
          </p:blipFill>
          <p:spPr>
            <a:xfrm>
              <a:off x="20631" y="1154"/>
              <a:ext cx="1404" cy="1404"/>
            </a:xfrm>
            <a:prstGeom prst="rect">
              <a:avLst/>
            </a:prstGeom>
          </p:spPr>
        </p:pic>
        <p:sp>
          <p:nvSpPr>
            <p:cNvPr id="4" name="领先的一站式移动出行平台"/>
            <p:cNvSpPr txBox="1"/>
            <p:nvPr>
              <p:custDataLst>
                <p:tags r:id="rId10"/>
              </p:custDataLst>
            </p:nvPr>
          </p:nvSpPr>
          <p:spPr>
            <a:xfrm>
              <a:off x="22334" y="1214"/>
              <a:ext cx="11840" cy="1184"/>
            </a:xfrm>
            <a:prstGeom prst="rect">
              <a:avLst/>
            </a:prstGeom>
            <a:noFill/>
          </p:spPr>
          <p:txBody>
            <a:bodyPr wrap="square" lIns="91440" tIns="45720" rIns="91440" bIns="45720" rtlCol="0" anchor="t">
              <a:spAutoFit/>
            </a:bodyPr>
            <a:lstStyle>
              <a:lvl1pPr algn="l" defTabSz="457200">
                <a:lnSpc>
                  <a:spcPts val="10300"/>
                </a:lnSpc>
                <a:defRPr sz="5500">
                  <a:solidFill>
                    <a:srgbClr val="404040"/>
                  </a:solidFill>
                  <a:latin typeface="Lantinghei SC Extralight" panose="02000000000000000000" charset="-122"/>
                  <a:ea typeface="Lantinghei SC Extralight" panose="02000000000000000000" charset="-122"/>
                  <a:cs typeface="Lantinghei SC Extralight" panose="02000000000000000000" charset="-122"/>
                  <a:sym typeface="Lantinghei SC Extralight" panose="02000000000000000000" charset="-122"/>
                </a:defRPr>
              </a:lvl1pPr>
            </a:lstStyle>
            <a:p>
              <a:pPr lvl="0" algn="ctr" defTabSz="825500">
                <a:lnSpc>
                  <a:spcPct val="100000"/>
                </a:lnSpc>
              </a:pPr>
              <a:r>
                <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rPr>
                <a:t>企业出行-员工痛点</a:t>
              </a:r>
              <a:endParaRPr lang="zh-CN" altLang="en-US" sz="6000" noProof="0" dirty="0">
                <a:solidFill>
                  <a:srgbClr val="1573FF"/>
                </a:solidFill>
                <a:uLnTx/>
                <a:latin typeface="方正兰亭粗黑简体" panose="02000000000000000000" charset="-122"/>
                <a:ea typeface="方正兰亭粗黑简体" panose="02000000000000000000" charset="-122"/>
                <a:cs typeface="FZLanTingHeiS-B-GB" panose="02000000000000000000" charset="-122"/>
                <a:sym typeface="+mn-ea"/>
              </a:endParaRPr>
            </a:p>
          </p:txBody>
        </p:sp>
      </p:grpSp>
      <p:cxnSp>
        <p:nvCxnSpPr>
          <p:cNvPr id="8" name="直接连接符 7"/>
          <p:cNvCxnSpPr/>
          <p:nvPr>
            <p:custDataLst>
              <p:tags r:id="rId11"/>
            </p:custDataLst>
          </p:nvPr>
        </p:nvCxnSpPr>
        <p:spPr>
          <a:xfrm>
            <a:off x="14794920" y="2445088"/>
            <a:ext cx="73152" cy="10488592"/>
          </a:xfrm>
          <a:prstGeom prst="line">
            <a:avLst/>
          </a:prstGeom>
          <a:noFill/>
          <a:ln w="25400" cap="flat">
            <a:solidFill>
              <a:schemeClr val="bg1">
                <a:lumMod val="65000"/>
              </a:schemeClr>
            </a:solidFill>
            <a:prstDash val="solid"/>
            <a:miter lim="400000"/>
          </a:ln>
        </p:spPr>
        <p:style>
          <a:lnRef idx="0">
            <a:scrgbClr r="0" g="0" b="0"/>
          </a:lnRef>
          <a:fillRef idx="0">
            <a:scrgbClr r="0" g="0" b="0"/>
          </a:fillRef>
          <a:effectRef idx="0">
            <a:scrgbClr r="0" g="0" b="0"/>
          </a:effectRef>
          <a:fontRef idx="none"/>
        </p:style>
      </p:cxnSp>
      <p:pic>
        <p:nvPicPr>
          <p:cNvPr id="36" name="在线媒体 1" descr="职场人必经之路 (1)">
            <a:hlinkClick r:id="" action="ppaction://media"/>
          </p:cNvPr>
          <p:cNvPicPr>
            <a:picLocks noChangeAspect="1"/>
          </p:cNvPicPr>
          <p:nvPr>
            <a:videoFile r:link="rId12"/>
            <p:extLst>
              <p:ext uri="{DAA4B4D4-6D71-4841-9C94-3DE7FCFB9230}">
                <p14:media xmlns:p14="http://schemas.microsoft.com/office/powerpoint/2010/main" r:embed="rId13"/>
              </p:ext>
            </p:extLst>
          </p:nvPr>
        </p:nvPicPr>
        <p:blipFill>
          <a:blip r:embed="rId14"/>
          <a:stretch>
            <a:fillRect/>
          </a:stretch>
        </p:blipFill>
        <p:spPr>
          <a:xfrm>
            <a:off x="15869285" y="2106930"/>
            <a:ext cx="7427595" cy="10807700"/>
          </a:xfrm>
          <a:prstGeom prst="rect">
            <a:avLst/>
          </a:prstGeom>
        </p:spPr>
      </p:pic>
      <p:pic>
        <p:nvPicPr>
          <p:cNvPr id="26" name="图片 25"/>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8096250" y="8352790"/>
            <a:ext cx="3143885" cy="1167130"/>
          </a:xfrm>
          <a:prstGeom prst="rect">
            <a:avLst/>
          </a:prstGeom>
        </p:spPr>
      </p:pic>
      <p:pic>
        <p:nvPicPr>
          <p:cNvPr id="28" name="图片 27"/>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8096250" y="3455670"/>
            <a:ext cx="3143885" cy="1167130"/>
          </a:xfrm>
          <a:prstGeom prst="rect">
            <a:avLst/>
          </a:prstGeom>
        </p:spPr>
      </p:pic>
      <p:pic>
        <p:nvPicPr>
          <p:cNvPr id="30" name="图片 29"/>
          <p:cNvPicPr>
            <a:picLocks noChangeAspect="1"/>
          </p:cNvPicPr>
          <p:nvPr>
            <p:custDataLst>
              <p:tags r:id="rId18"/>
            </p:custDataLst>
          </p:nvPr>
        </p:nvPicPr>
        <p:blipFill>
          <a:blip r:embed="rId16">
            <a:extLst>
              <a:ext uri="{28A0092B-C50C-407E-A947-70E740481C1C}">
                <a14:useLocalDpi xmlns:a14="http://schemas.microsoft.com/office/drawing/2010/main" val="0"/>
              </a:ext>
            </a:extLst>
          </a:blip>
          <a:stretch>
            <a:fillRect/>
          </a:stretch>
        </p:blipFill>
        <p:spPr>
          <a:xfrm>
            <a:off x="1052830" y="8417560"/>
            <a:ext cx="3143885" cy="1167130"/>
          </a:xfrm>
          <a:prstGeom prst="rect">
            <a:avLst/>
          </a:prstGeom>
        </p:spPr>
      </p:pic>
      <p:sp>
        <p:nvSpPr>
          <p:cNvPr id="31" name="矩形 30"/>
          <p:cNvSpPr/>
          <p:nvPr>
            <p:custDataLst>
              <p:tags r:id="rId19"/>
            </p:custDataLst>
          </p:nvPr>
        </p:nvSpPr>
        <p:spPr>
          <a:xfrm>
            <a:off x="8012430" y="4770120"/>
            <a:ext cx="5603875" cy="2242820"/>
          </a:xfrm>
          <a:prstGeom prst="rect">
            <a:avLst/>
          </a:prstGeom>
        </p:spPr>
        <p:txBody>
          <a:bodyPr wrap="square">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财务风险</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大</a:t>
            </a:r>
            <a:r>
              <a:rPr kumimoji="0" lang="en-US" altLang="zh-CN"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不合规</a:t>
            </a:r>
            <a:endParaRPr kumimoji="0"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费用分析</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难</a:t>
            </a:r>
            <a:endParaRPr lang="en-US" altLang="zh-CN" sz="2800" b="0" kern="1200" spc="46" dirty="0">
              <a:solidFill>
                <a:schemeClr val="bg1"/>
              </a:solidFill>
              <a:latin typeface="方正兰亭黑简体" panose="02000000000000000000" charset="-122"/>
              <a:ea typeface="方正兰亭黑简体" panose="02000000000000000000" charset="-122"/>
              <a:cs typeface="方正兰亭黑简体" panose="02000000000000000000" charset="-122"/>
            </a:endParaRPr>
          </a:p>
          <a:p>
            <a:pPr marL="171450" lvl="0" indent="-171450" algn="l" defTabSz="914400" hangingPunct="1">
              <a:lnSpc>
                <a:spcPct val="150000"/>
              </a:lnSpc>
              <a:buFont typeface="Arial" panose="020B0604020202090204" pitchFamily="34" charset="0"/>
              <a:buChar char="•"/>
              <a:defRPr/>
            </a:pPr>
            <a:r>
              <a:rPr lang="zh-CN" altLang="en-US" sz="2800" kern="1200" dirty="0" smtClean="0">
                <a:solidFill>
                  <a:schemeClr val="bg1"/>
                </a:solidFill>
                <a:latin typeface="方正兰亭黑简体" panose="02000000000000000000" charset="-122"/>
                <a:ea typeface="方正兰亭黑简体" panose="02000000000000000000" charset="-122"/>
                <a:cs typeface="方正兰亭黑简体" panose="02000000000000000000" charset="-122"/>
              </a:rPr>
              <a:t>审核发票人效低</a:t>
            </a:r>
            <a:endParaRPr lang="zh-CN" altLang="en-US" sz="2800" kern="1200" dirty="0" smtClean="0">
              <a:solidFill>
                <a:schemeClr val="bg1"/>
              </a:solidFill>
              <a:latin typeface="方正兰亭黑简体" panose="02000000000000000000" charset="-122"/>
              <a:ea typeface="方正兰亭黑简体" panose="02000000000000000000" charset="-122"/>
              <a:cs typeface="方正兰亭黑简体" panose="02000000000000000000" charset="-122"/>
            </a:endParaRPr>
          </a:p>
        </p:txBody>
      </p:sp>
      <p:sp>
        <p:nvSpPr>
          <p:cNvPr id="32" name="矩形 31"/>
          <p:cNvSpPr/>
          <p:nvPr>
            <p:custDataLst>
              <p:tags r:id="rId20"/>
            </p:custDataLst>
          </p:nvPr>
        </p:nvSpPr>
        <p:spPr>
          <a:xfrm>
            <a:off x="979805" y="9639300"/>
            <a:ext cx="5602605" cy="1528445"/>
          </a:xfrm>
          <a:prstGeom prst="rect">
            <a:avLst/>
          </a:prstGeom>
        </p:spPr>
        <p:txBody>
          <a:bodyPr wrap="square">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出行成本</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高</a:t>
            </a:r>
            <a:endParaRPr kumimoji="0" lang="en-US" altLang="zh-CN"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员工抱怨</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多</a:t>
            </a:r>
            <a:r>
              <a:rPr kumimoji="0" lang="en-US" altLang="zh-CN"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体验差</a:t>
            </a:r>
            <a:endPar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合</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rPr>
              <a:t>规</a:t>
            </a:r>
            <a:endParaRPr kumimoji="0" lang="en-US" altLang="zh-CN"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lang="zh-CN" altLang="en-US" sz="2800" kern="1200" dirty="0">
                <a:solidFill>
                  <a:schemeClr val="bg1"/>
                </a:solidFill>
                <a:latin typeface="方正兰亭黑简体" panose="02000000000000000000" charset="-122"/>
                <a:ea typeface="方正兰亭黑简体" panose="02000000000000000000" charset="-122"/>
                <a:cs typeface="方正兰亭黑简体" panose="02000000000000000000" charset="-122"/>
              </a:rPr>
              <a:t>供应</a:t>
            </a:r>
            <a:r>
              <a:rPr lang="zh-CN" altLang="en-US" sz="2800" kern="1200" dirty="0" smtClean="0">
                <a:solidFill>
                  <a:schemeClr val="bg1"/>
                </a:solidFill>
                <a:latin typeface="方正兰亭黑简体" panose="02000000000000000000" charset="-122"/>
                <a:ea typeface="方正兰亭黑简体" panose="02000000000000000000" charset="-122"/>
                <a:cs typeface="方正兰亭黑简体" panose="02000000000000000000" charset="-122"/>
              </a:rPr>
              <a:t>商不可控</a:t>
            </a:r>
            <a:endPar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方正兰亭黑简体" panose="02000000000000000000" charset="-122"/>
            </a:endParaRPr>
          </a:p>
        </p:txBody>
      </p:sp>
      <p:sp>
        <p:nvSpPr>
          <p:cNvPr id="33" name="矩形 32"/>
          <p:cNvSpPr/>
          <p:nvPr>
            <p:custDataLst>
              <p:tags r:id="rId21"/>
            </p:custDataLst>
          </p:nvPr>
        </p:nvSpPr>
        <p:spPr>
          <a:xfrm>
            <a:off x="8012430" y="9584690"/>
            <a:ext cx="5602605" cy="1528445"/>
          </a:xfrm>
          <a:prstGeom prst="rect">
            <a:avLst/>
          </a:prstGeom>
        </p:spPr>
        <p:txBody>
          <a:bodyPr wrap="square">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数字化程度</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rPr>
              <a:t>低</a:t>
            </a:r>
            <a:endParaRPr kumimoji="0" lang="en-US" altLang="zh-CN" sz="2800" b="0"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自建成本</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rPr>
              <a:t>高</a:t>
            </a:r>
            <a:endPar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endParaRPr>
          </a:p>
        </p:txBody>
      </p:sp>
      <p:sp>
        <p:nvSpPr>
          <p:cNvPr id="48" name="矩形 47"/>
          <p:cNvSpPr/>
          <p:nvPr>
            <p:custDataLst>
              <p:tags r:id="rId22"/>
            </p:custDataLst>
          </p:nvPr>
        </p:nvSpPr>
        <p:spPr>
          <a:xfrm>
            <a:off x="1382078" y="8681085"/>
            <a:ext cx="2485390" cy="686435"/>
          </a:xfrm>
          <a:prstGeom prst="rect">
            <a:avLst/>
          </a:prstGeom>
        </p:spPr>
        <p:txBody>
          <a:bodyPr wrap="square">
            <a:noAutofit/>
          </a:bodyPr>
          <a:lstStyle/>
          <a:p>
            <a:pPr marL="0" marR="0" lvl="0" indent="0" algn="ctr" defTabSz="412750" rtl="0" eaLnBrk="1" fontAlgn="auto" latinLnBrk="0" hangingPunct="0">
              <a:lnSpc>
                <a:spcPct val="100000"/>
              </a:lnSpc>
              <a:spcBef>
                <a:spcPts val="0"/>
              </a:spcBef>
              <a:spcAft>
                <a:spcPts val="0"/>
              </a:spcAft>
              <a:buClrTx/>
              <a:buSzTx/>
              <a:buFontTx/>
              <a:buNone/>
              <a:defRPr/>
            </a:pPr>
            <a:r>
              <a:rPr kumimoji="0" lang="zh-CN" altLang="en-US" sz="3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方正兰亭粗黑简体" panose="02000000000000000000" charset="-122"/>
              </a:rPr>
              <a:t>行政</a:t>
            </a:r>
            <a:r>
              <a:rPr lang="en-US" altLang="zh-CN" sz="3400" dirty="0" smtClean="0">
                <a:solidFill>
                  <a:prstClr val="white"/>
                </a:solidFill>
                <a:effectLst>
                  <a:outerShdw blurRad="38100" dist="38100" dir="2700000" algn="tl">
                    <a:srgbClr val="000000">
                      <a:alpha val="43137"/>
                    </a:srgbClr>
                  </a:outerShdw>
                </a:effectLst>
                <a:latin typeface="方正兰亭粗黑简体" panose="02000000000000000000" charset="-122"/>
                <a:ea typeface="方正兰亭粗黑简体" panose="02000000000000000000" charset="-122"/>
                <a:cs typeface="方正兰亭粗黑简体" panose="02000000000000000000" charset="-122"/>
              </a:rPr>
              <a:t>/</a:t>
            </a:r>
            <a:r>
              <a:rPr lang="zh-CN" altLang="en-US" sz="3400" dirty="0" smtClean="0">
                <a:solidFill>
                  <a:prstClr val="white"/>
                </a:solidFill>
                <a:effectLst>
                  <a:outerShdw blurRad="38100" dist="38100" dir="2700000" algn="tl">
                    <a:srgbClr val="000000">
                      <a:alpha val="43137"/>
                    </a:srgbClr>
                  </a:outerShdw>
                </a:effectLst>
                <a:latin typeface="方正兰亭粗黑简体" panose="02000000000000000000" charset="-122"/>
                <a:ea typeface="方正兰亭粗黑简体" panose="02000000000000000000" charset="-122"/>
                <a:cs typeface="方正兰亭粗黑简体" panose="02000000000000000000" charset="-122"/>
              </a:rPr>
              <a:t>采购</a:t>
            </a:r>
            <a:endParaRPr kumimoji="0" lang="zh-CN" altLang="en-US" sz="3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方正兰亭粗黑简体" panose="02000000000000000000" charset="-122"/>
            </a:endParaRPr>
          </a:p>
        </p:txBody>
      </p:sp>
      <p:sp>
        <p:nvSpPr>
          <p:cNvPr id="34" name="矩形 33"/>
          <p:cNvSpPr/>
          <p:nvPr>
            <p:custDataLst>
              <p:tags r:id="rId23"/>
            </p:custDataLst>
          </p:nvPr>
        </p:nvSpPr>
        <p:spPr>
          <a:xfrm>
            <a:off x="8462328" y="8649335"/>
            <a:ext cx="2411730" cy="686435"/>
          </a:xfrm>
          <a:prstGeom prst="rect">
            <a:avLst/>
          </a:prstGeom>
        </p:spPr>
        <p:txBody>
          <a:bodyPr wrap="square">
            <a:noAutofit/>
          </a:bodyPr>
          <a:lstStyle/>
          <a:p>
            <a:pPr marL="0" marR="0" lvl="0" indent="0" algn="ctr" defTabSz="412750" rtl="0" eaLnBrk="1" fontAlgn="auto" latinLnBrk="0" hangingPunct="0">
              <a:lnSpc>
                <a:spcPct val="100000"/>
              </a:lnSpc>
              <a:spcBef>
                <a:spcPts val="0"/>
              </a:spcBef>
              <a:spcAft>
                <a:spcPts val="0"/>
              </a:spcAft>
              <a:buClrTx/>
              <a:buSzTx/>
              <a:buFontTx/>
              <a:buNone/>
              <a:defRPr/>
            </a:pPr>
            <a:r>
              <a:rPr kumimoji="0" lang="zh-CN" alt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rPr>
              <a:t>信息中心</a:t>
            </a:r>
            <a:endParaRPr kumimoji="0" lang="zh-CN" alt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endParaRPr>
          </a:p>
        </p:txBody>
      </p:sp>
      <p:pic>
        <p:nvPicPr>
          <p:cNvPr id="35" name="图片 34"/>
          <p:cNvPicPr>
            <a:picLocks noChangeAspect="1"/>
          </p:cNvPicPr>
          <p:nvPr>
            <p:custDataLst>
              <p:tags r:id="rId24"/>
            </p:custDataLst>
          </p:nvPr>
        </p:nvPicPr>
        <p:blipFill>
          <a:blip r:embed="rId16">
            <a:extLst>
              <a:ext uri="{28A0092B-C50C-407E-A947-70E740481C1C}">
                <a14:useLocalDpi xmlns:a14="http://schemas.microsoft.com/office/drawing/2010/main" val="0"/>
              </a:ext>
            </a:extLst>
          </a:blip>
          <a:stretch>
            <a:fillRect/>
          </a:stretch>
        </p:blipFill>
        <p:spPr>
          <a:xfrm>
            <a:off x="1052830" y="3455670"/>
            <a:ext cx="3143885" cy="1167130"/>
          </a:xfrm>
          <a:prstGeom prst="rect">
            <a:avLst/>
          </a:prstGeom>
        </p:spPr>
      </p:pic>
      <p:sp>
        <p:nvSpPr>
          <p:cNvPr id="40" name="矩形 39"/>
          <p:cNvSpPr/>
          <p:nvPr>
            <p:custDataLst>
              <p:tags r:id="rId25"/>
            </p:custDataLst>
          </p:nvPr>
        </p:nvSpPr>
        <p:spPr>
          <a:xfrm>
            <a:off x="1236980" y="3721100"/>
            <a:ext cx="2775585" cy="686435"/>
          </a:xfrm>
          <a:prstGeom prst="rect">
            <a:avLst/>
          </a:prstGeom>
        </p:spPr>
        <p:txBody>
          <a:bodyPr wrap="square">
            <a:noAutofit/>
          </a:bodyPr>
          <a:lstStyle/>
          <a:p>
            <a:pPr marL="0" marR="0" lvl="0" indent="0" algn="ctr" defTabSz="412750" rtl="0" eaLnBrk="1" fontAlgn="auto" latinLnBrk="0" hangingPunct="0">
              <a:lnSpc>
                <a:spcPct val="100000"/>
              </a:lnSpc>
              <a:spcBef>
                <a:spcPts val="0"/>
              </a:spcBef>
              <a:spcAft>
                <a:spcPts val="0"/>
              </a:spcAft>
              <a:buClrTx/>
              <a:buSzTx/>
              <a:buFontTx/>
              <a:buNone/>
              <a:defRPr/>
            </a:pPr>
            <a:r>
              <a:rPr kumimoji="0" lang="zh-CN" alt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rPr>
              <a:t>企业管理者</a:t>
            </a:r>
            <a:endParaRPr kumimoji="0" lang="zh-CN" alt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endParaRPr>
          </a:p>
        </p:txBody>
      </p:sp>
      <p:sp>
        <p:nvSpPr>
          <p:cNvPr id="42" name="矩形 41"/>
          <p:cNvSpPr/>
          <p:nvPr>
            <p:custDataLst>
              <p:tags r:id="rId26"/>
            </p:custDataLst>
          </p:nvPr>
        </p:nvSpPr>
        <p:spPr>
          <a:xfrm>
            <a:off x="8825230" y="3721100"/>
            <a:ext cx="1685925" cy="686435"/>
          </a:xfrm>
          <a:prstGeom prst="rect">
            <a:avLst/>
          </a:prstGeom>
        </p:spPr>
        <p:txBody>
          <a:bodyPr wrap="square">
            <a:noAutofit/>
          </a:bodyPr>
          <a:lstStyle/>
          <a:p>
            <a:pPr marL="0" marR="0" lvl="0" indent="0" algn="ctr" defTabSz="412750" rtl="0" eaLnBrk="1" fontAlgn="auto" latinLnBrk="0" hangingPunct="0">
              <a:lnSpc>
                <a:spcPct val="100000"/>
              </a:lnSpc>
              <a:spcBef>
                <a:spcPts val="0"/>
              </a:spcBef>
              <a:spcAft>
                <a:spcPts val="0"/>
              </a:spcAft>
              <a:buClrTx/>
              <a:buSzTx/>
              <a:buFontTx/>
              <a:buNone/>
              <a:defRPr/>
            </a:pPr>
            <a:r>
              <a:rPr kumimoji="0" lang="zh-CN" altLang="en-US" sz="3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rPr>
              <a:t>财务</a:t>
            </a:r>
            <a:endParaRPr kumimoji="0" lang="zh-CN" altLang="en-US" sz="3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方正兰亭粗黑简体" panose="02000000000000000000" charset="-122"/>
              <a:ea typeface="方正兰亭粗黑简体" panose="02000000000000000000" charset="-122"/>
              <a:cs typeface="+mn-cs"/>
              <a:sym typeface="微软雅黑" panose="020B0503020204020204" charset="-122"/>
            </a:endParaRPr>
          </a:p>
        </p:txBody>
      </p:sp>
      <p:pic>
        <p:nvPicPr>
          <p:cNvPr id="44" name="image 13032"/>
          <p:cNvPicPr>
            <a:picLocks noChangeAspect="1"/>
          </p:cNvPicPr>
          <p:nvPr>
            <p:custDataLst>
              <p:tags r:id="rId27"/>
            </p:custDataLst>
          </p:nvPr>
        </p:nvPicPr>
        <p:blipFill>
          <a:blip r:embed="rId28"/>
          <a:srcRect/>
          <a:stretch>
            <a:fillRect/>
          </a:stretch>
        </p:blipFill>
        <p:spPr>
          <a:xfrm>
            <a:off x="4421505" y="8062595"/>
            <a:ext cx="2563495" cy="2563495"/>
          </a:xfrm>
          <a:prstGeom prst="rect">
            <a:avLst/>
          </a:prstGeom>
        </p:spPr>
      </p:pic>
      <p:pic>
        <p:nvPicPr>
          <p:cNvPr id="46" name="image 14065"/>
          <p:cNvPicPr>
            <a:picLocks noChangeAspect="1"/>
          </p:cNvPicPr>
          <p:nvPr>
            <p:custDataLst>
              <p:tags r:id="rId29"/>
            </p:custDataLst>
          </p:nvPr>
        </p:nvPicPr>
        <p:blipFill>
          <a:blip r:embed="rId30"/>
          <a:srcRect/>
          <a:stretch>
            <a:fillRect/>
          </a:stretch>
        </p:blipFill>
        <p:spPr>
          <a:xfrm>
            <a:off x="11531600" y="3161665"/>
            <a:ext cx="2231390" cy="2231390"/>
          </a:xfrm>
          <a:prstGeom prst="rect">
            <a:avLst/>
          </a:prstGeom>
        </p:spPr>
      </p:pic>
      <p:pic>
        <p:nvPicPr>
          <p:cNvPr id="51" name="image 1809"/>
          <p:cNvPicPr>
            <a:picLocks noChangeAspect="1"/>
          </p:cNvPicPr>
          <p:nvPr>
            <p:custDataLst>
              <p:tags r:id="rId31"/>
            </p:custDataLst>
          </p:nvPr>
        </p:nvPicPr>
        <p:blipFill>
          <a:blip r:embed="rId32"/>
          <a:srcRect/>
          <a:stretch>
            <a:fillRect/>
          </a:stretch>
        </p:blipFill>
        <p:spPr>
          <a:xfrm rot="10800000" flipV="1">
            <a:off x="4343400" y="3206750"/>
            <a:ext cx="2432050" cy="2432050"/>
          </a:xfrm>
          <a:prstGeom prst="rect">
            <a:avLst/>
          </a:prstGeom>
        </p:spPr>
      </p:pic>
      <p:pic>
        <p:nvPicPr>
          <p:cNvPr id="56" name="image 16037"/>
          <p:cNvPicPr>
            <a:picLocks noChangeAspect="1"/>
          </p:cNvPicPr>
          <p:nvPr>
            <p:custDataLst>
              <p:tags r:id="rId33"/>
            </p:custDataLst>
          </p:nvPr>
        </p:nvPicPr>
        <p:blipFill>
          <a:blip r:embed="rId34"/>
          <a:srcRect/>
          <a:stretch>
            <a:fillRect/>
          </a:stretch>
        </p:blipFill>
        <p:spPr>
          <a:xfrm>
            <a:off x="11190605" y="8017510"/>
            <a:ext cx="2626360" cy="2397760"/>
          </a:xfrm>
          <a:prstGeom prst="rect">
            <a:avLst/>
          </a:prstGeom>
        </p:spPr>
      </p:pic>
      <p:sp>
        <p:nvSpPr>
          <p:cNvPr id="57" name="矩形 56"/>
          <p:cNvSpPr/>
          <p:nvPr>
            <p:custDataLst>
              <p:tags r:id="rId35"/>
            </p:custDataLst>
          </p:nvPr>
        </p:nvSpPr>
        <p:spPr>
          <a:xfrm>
            <a:off x="979805" y="4770120"/>
            <a:ext cx="5602605" cy="1528445"/>
          </a:xfrm>
          <a:prstGeom prst="rect">
            <a:avLst/>
          </a:prstGeom>
        </p:spPr>
        <p:txBody>
          <a:bodyPr wrap="square">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支出</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rPr>
              <a:t>看不清</a:t>
            </a:r>
            <a:endPar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90204" pitchFamily="34" charset="0"/>
              <a:buChar char="•"/>
              <a:defRPr/>
            </a:pPr>
            <a:r>
              <a:rPr kumimoji="0" lang="zh-CN" altLang="en-US" sz="2800" b="1" i="0" u="none" strike="noStrike" kern="1200" cap="none" spc="0" normalizeH="0" baseline="0" noProof="0" dirty="0">
                <a:ln>
                  <a:noFill/>
                </a:ln>
                <a:solidFill>
                  <a:schemeClr val="bg1"/>
                </a:solidFill>
                <a:effectLst/>
                <a:uLnTx/>
                <a:uFillTx/>
                <a:latin typeface="方正兰亭黑简体" panose="02000000000000000000" charset="-122"/>
                <a:ea typeface="方正兰亭黑简体" panose="02000000000000000000" charset="-122"/>
                <a:cs typeface="+mn-cs"/>
              </a:rPr>
              <a:t>数据无</a:t>
            </a:r>
            <a:r>
              <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rPr>
              <a:t>驱动</a:t>
            </a:r>
            <a:endParaRPr kumimoji="0" lang="zh-CN" altLang="en-US" sz="2800" b="1" i="0" u="none" strike="noStrike" kern="1200" cap="none" spc="0" normalizeH="0" baseline="0" noProof="0" dirty="0" smtClean="0">
              <a:ln>
                <a:noFill/>
              </a:ln>
              <a:solidFill>
                <a:schemeClr val="bg1"/>
              </a:solidFill>
              <a:effectLst/>
              <a:uLnTx/>
              <a:uFillTx/>
              <a:latin typeface="方正兰亭黑简体" panose="02000000000000000000" charset="-122"/>
              <a:ea typeface="方正兰亭黑简体" panose="02000000000000000000" charset="-122"/>
              <a:cs typeface="+mn-cs"/>
            </a:endParaRPr>
          </a:p>
        </p:txBody>
      </p:sp>
      <p:pic>
        <p:nvPicPr>
          <p:cNvPr id="185" name="图像" descr="图像"/>
          <p:cNvPicPr>
            <a:picLocks noChangeAspect="1"/>
          </p:cNvPicPr>
          <p:nvPr/>
        </p:nvPicPr>
        <p:blipFill>
          <a:blip r:embed="rId36"/>
          <a:stretch>
            <a:fillRect/>
          </a:stretch>
        </p:blipFill>
        <p:spPr>
          <a:xfrm>
            <a:off x="615486" y="12636300"/>
            <a:ext cx="3581400" cy="609600"/>
          </a:xfrm>
          <a:prstGeom prst="rect">
            <a:avLst/>
          </a:prstGeom>
          <a:ln w="3175">
            <a:miter lim="4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100000">
                <p:cTn id="12" fill="hold" display="0">
                  <p:stCondLst>
                    <p:cond delay="indefinite"/>
                  </p:stCondLst>
                </p:cTn>
                <p:tgtEl>
                  <p:spTgt spid="36"/>
                </p:tgtEl>
              </p:cMediaNode>
            </p:video>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07_6*l_h_i*1_1_1"/>
  <p:tag name="KSO_WM_TEMPLATE_CATEGORY" val="diagram"/>
  <p:tag name="KSO_WM_TEMPLATE_INDEX" val="307"/>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TABLE_BEAUTIFY" val="smartTable{b15cf549-7e50-40a6-949d-b996429651a1}"/>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0F1"/>
        </a:solidFill>
        <a:ln w="12700" cap="flat">
          <a:noFill/>
          <a:miter lim="400000"/>
        </a:ln>
      </a:spPr>
      <a:bodyPr rot="0" spcFirstLastPara="1" vertOverflow="overflow" horzOverflow="overflow" vert="horz" wrap="square" lIns="50800" tIns="50800" rIns="50800" bIns="50800" numCol="1" spcCol="38100" rtlCol="0" anchor="ctr">
        <a:spAutoFit/>
      </a:bodyPr>
      <a:lstStyle>
        <a:defPPr algn="l">
          <a:defRPr sz="3200" dirty="0">
            <a:solidFill>
              <a:srgbClr val="FFFFFF"/>
            </a:solidFill>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6389</Words>
  <Application>WPS 表格</Application>
  <PresentationFormat>自定义</PresentationFormat>
  <Paragraphs>1135</Paragraphs>
  <Slides>29</Slides>
  <Notes>20</Notes>
  <HiddenSlides>0</HiddenSlides>
  <MMClips>1</MMClips>
  <ScaleCrop>false</ScaleCrop>
  <HeadingPairs>
    <vt:vector size="6" baseType="variant">
      <vt:variant>
        <vt:lpstr>已用的字体</vt:lpstr>
      </vt:variant>
      <vt:variant>
        <vt:i4>52</vt:i4>
      </vt:variant>
      <vt:variant>
        <vt:lpstr>主题</vt:lpstr>
      </vt:variant>
      <vt:variant>
        <vt:i4>4</vt:i4>
      </vt:variant>
      <vt:variant>
        <vt:lpstr>幻灯片标题</vt:lpstr>
      </vt:variant>
      <vt:variant>
        <vt:i4>29</vt:i4>
      </vt:variant>
    </vt:vector>
  </HeadingPairs>
  <TitlesOfParts>
    <vt:vector size="85" baseType="lpstr">
      <vt:lpstr>Arial</vt:lpstr>
      <vt:lpstr>宋体</vt:lpstr>
      <vt:lpstr>Wingdings</vt:lpstr>
      <vt:lpstr>Helvetica Neue</vt:lpstr>
      <vt:lpstr>Helvetica</vt:lpstr>
      <vt:lpstr>Helvetica Light</vt:lpstr>
      <vt:lpstr>Helvetica Neue Thin</vt:lpstr>
      <vt:lpstr>Helvetica Neue Medium</vt:lpstr>
      <vt:lpstr>方正兰亭粗黑简体</vt:lpstr>
      <vt:lpstr>汉仪中黑KW</vt:lpstr>
      <vt:lpstr>微软雅黑</vt:lpstr>
      <vt:lpstr>华康金刚黑</vt:lpstr>
      <vt:lpstr>方正兰亭黑简体</vt:lpstr>
      <vt:lpstr>Lantinghei SC Extralight</vt:lpstr>
      <vt:lpstr>FZLanTingHeiS-B-GB</vt:lpstr>
      <vt:lpstr>京东朗正体 正道</vt:lpstr>
      <vt:lpstr>华康金刚黑 Semibold</vt:lpstr>
      <vt:lpstr>华康金刚黑 Medium</vt:lpstr>
      <vt:lpstr>DIN-Black</vt:lpstr>
      <vt:lpstr>DFP King Gothic GB Semibold</vt:lpstr>
      <vt:lpstr>DFP King Gothic GB Medium</vt:lpstr>
      <vt:lpstr>Calibri</vt:lpstr>
      <vt:lpstr>FZLanTingHeiS-M-GB</vt:lpstr>
      <vt:lpstr>FZLanTingHeiS-R-GB</vt:lpstr>
      <vt:lpstr>Helvetica Neue</vt:lpstr>
      <vt:lpstr>汉仪旗黑</vt:lpstr>
      <vt:lpstr>宋体</vt:lpstr>
      <vt:lpstr>Arial Unicode MS</vt:lpstr>
      <vt:lpstr>汉仪书宋二KW</vt:lpstr>
      <vt:lpstr>Helvetica</vt:lpstr>
      <vt:lpstr>Lantinghei SC Demibold</vt:lpstr>
      <vt:lpstr>微软雅黑</vt:lpstr>
      <vt:lpstr>Microsoft YaHei Light</vt:lpstr>
      <vt:lpstr>苹方-简</vt:lpstr>
      <vt:lpstr>苹方 常规</vt:lpstr>
      <vt:lpstr>等线</vt:lpstr>
      <vt:lpstr>微软雅黑</vt:lpstr>
      <vt:lpstr>PingFang HK Regular</vt:lpstr>
      <vt:lpstr>等线</vt:lpstr>
      <vt:lpstr>微软雅黑 Light</vt:lpstr>
      <vt:lpstr>DFP King Gothic GB Light</vt:lpstr>
      <vt:lpstr>DFP King Gothic GB</vt:lpstr>
      <vt:lpstr>黑体</vt:lpstr>
      <vt:lpstr>Calibri</vt:lpstr>
      <vt:lpstr>DIN-Bold</vt:lpstr>
      <vt:lpstr>方正兰亭纤黑简体</vt:lpstr>
      <vt:lpstr>DIN-Light</vt:lpstr>
      <vt:lpstr>华文宋体</vt:lpstr>
      <vt:lpstr>等线 Light</vt:lpstr>
      <vt:lpstr>汉仪中等线KW</vt:lpstr>
      <vt:lpstr>冬青黑体简体中文</vt:lpstr>
      <vt:lpstr>Thonburi</vt:lpstr>
      <vt:lpstr>14_自定义设计方案</vt:lpstr>
      <vt:lpstr>4_Office 主题​​</vt:lpstr>
      <vt:lpstr>2_Office 主题​​</vt:lpstr>
      <vt:lpstr>2_White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鲁佳</dc:creator>
  <cp:lastModifiedBy>飞天小女警</cp:lastModifiedBy>
  <cp:revision>242</cp:revision>
  <dcterms:created xsi:type="dcterms:W3CDTF">2023-12-11T08:30:40Z</dcterms:created>
  <dcterms:modified xsi:type="dcterms:W3CDTF">2023-12-11T08:30:40Z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9241729D2DB0481D9D0E5365DD79E5AB_43</vt:lpwstr>
  </property>
  <property fmtid="{D5CDD505-2E9C-101B-9397-08002B2CF9AE}" pid="3" name="KSOProductBuildVer">
    <vt:lpwstr>2052-6.2.2.8394</vt:lpwstr>
  </property>
</Properties>
</file>