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3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C1764-1C36-4198-9D40-6D26F5671717}" type="datetimeFigureOut">
              <a:rPr lang="en-GB" smtClean="0"/>
              <a:t>11/12/2023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A6E12-D2E9-43A9-8122-9D4ADF56D5EB}" type="slidenum">
              <a:rPr lang="en-GB" smtClean="0"/>
              <a:t>‹#›</a:t>
            </a:fld>
            <a:endParaRPr lang="en-GB"/>
          </a:p>
        </p:txBody>
      </p:sp>
    </p:spTree>
    <p:extLst>
      <p:ext uri="{BB962C8B-B14F-4D97-AF65-F5344CB8AC3E}">
        <p14:creationId xmlns:p14="http://schemas.microsoft.com/office/powerpoint/2010/main" val="429072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athaypacific.com/cx/en_HK/inspiration/cathay-stories/a-pilots-10-favourite-features-of-the-airbus-a350.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a:t>
            </a:fld>
            <a:endParaRPr lang="zh-HK" altLang="en-US"/>
          </a:p>
        </p:txBody>
      </p:sp>
    </p:spTree>
    <p:extLst>
      <p:ext uri="{BB962C8B-B14F-4D97-AF65-F5344CB8AC3E}">
        <p14:creationId xmlns:p14="http://schemas.microsoft.com/office/powerpoint/2010/main" val="3860337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https://www.cathaypacific.com/cx/en_HK/about-us/environment/fly-carbon-neutral-fly-greener/about-fly-greener.html</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12</a:t>
            </a:fld>
            <a:endParaRPr lang="zh-HK" altLang="en-US"/>
          </a:p>
        </p:txBody>
      </p:sp>
    </p:spTree>
    <p:extLst>
      <p:ext uri="{BB962C8B-B14F-4D97-AF65-F5344CB8AC3E}">
        <p14:creationId xmlns:p14="http://schemas.microsoft.com/office/powerpoint/2010/main" val="1605626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https://sustainability.cathaypacific.com/wp-content/uploads/2022/05/Cathay-Pacific-SD-Report-2021_One-pager_EN.pdf</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13</a:t>
            </a:fld>
            <a:endParaRPr lang="zh-HK" altLang="en-US"/>
          </a:p>
        </p:txBody>
      </p:sp>
    </p:spTree>
    <p:extLst>
      <p:ext uri="{BB962C8B-B14F-4D97-AF65-F5344CB8AC3E}">
        <p14:creationId xmlns:p14="http://schemas.microsoft.com/office/powerpoint/2010/main" val="2954844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https://www.cathaypacific.com/cx/en_HK/inspiration/cathay-stories/a-pilots-10-favourite-features-of-the-airbus-a350.html</a:t>
            </a:r>
            <a:endParaRPr lang="en-GB"/>
          </a:p>
          <a:p>
            <a:r>
              <a:rPr lang="en-GB">
                <a:cs typeface="Calibri"/>
              </a:rPr>
              <a:t>2022 annual report</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14</a:t>
            </a:fld>
            <a:endParaRPr lang="zh-HK" altLang="en-US"/>
          </a:p>
        </p:txBody>
      </p:sp>
    </p:spTree>
    <p:extLst>
      <p:ext uri="{BB962C8B-B14F-4D97-AF65-F5344CB8AC3E}">
        <p14:creationId xmlns:p14="http://schemas.microsoft.com/office/powerpoint/2010/main" val="575972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https://www.cathaypacific.com/cx/en_HK/flying-with-us/aircraft-and-fleet/a350-experience/introduction.html</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15</a:t>
            </a:fld>
            <a:endParaRPr lang="zh-HK" altLang="en-US"/>
          </a:p>
        </p:txBody>
      </p:sp>
    </p:spTree>
    <p:extLst>
      <p:ext uri="{BB962C8B-B14F-4D97-AF65-F5344CB8AC3E}">
        <p14:creationId xmlns:p14="http://schemas.microsoft.com/office/powerpoint/2010/main" val="3888741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16</a:t>
            </a:fld>
            <a:endParaRPr lang="zh-HK" altLang="en-US"/>
          </a:p>
        </p:txBody>
      </p:sp>
    </p:spTree>
    <p:extLst>
      <p:ext uri="{BB962C8B-B14F-4D97-AF65-F5344CB8AC3E}">
        <p14:creationId xmlns:p14="http://schemas.microsoft.com/office/powerpoint/2010/main" val="166971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17</a:t>
            </a:fld>
            <a:endParaRPr lang="zh-HK" altLang="en-US"/>
          </a:p>
        </p:txBody>
      </p:sp>
    </p:spTree>
    <p:extLst>
      <p:ext uri="{BB962C8B-B14F-4D97-AF65-F5344CB8AC3E}">
        <p14:creationId xmlns:p14="http://schemas.microsoft.com/office/powerpoint/2010/main" val="2343403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https://www.cathaypacific.com/cx/en_US/flying-with-us/flight-classes/first-class.html</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18</a:t>
            </a:fld>
            <a:endParaRPr lang="zh-HK" altLang="en-US"/>
          </a:p>
        </p:txBody>
      </p:sp>
    </p:spTree>
    <p:extLst>
      <p:ext uri="{BB962C8B-B14F-4D97-AF65-F5344CB8AC3E}">
        <p14:creationId xmlns:p14="http://schemas.microsoft.com/office/powerpoint/2010/main" val="4288880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https://www.cathaypacific.com/cx/en_HK/flying-with-us/flight-classes/business-class.html</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19</a:t>
            </a:fld>
            <a:endParaRPr lang="zh-HK" altLang="en-US"/>
          </a:p>
        </p:txBody>
      </p:sp>
    </p:spTree>
    <p:extLst>
      <p:ext uri="{BB962C8B-B14F-4D97-AF65-F5344CB8AC3E}">
        <p14:creationId xmlns:p14="http://schemas.microsoft.com/office/powerpoint/2010/main" val="153856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https://flights.cathaypacific.com/en_HK/flying-with-us/inflight-dining/wellness-and-sustainability.html</a:t>
            </a:r>
          </a:p>
          <a:p>
            <a:r>
              <a:rPr lang="en-GB"/>
              <a:t>https://flights.cathaypacific.com/en_HK/flying-with-us/inflight-dining/choose-my-meal.html</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20</a:t>
            </a:fld>
            <a:endParaRPr lang="zh-HK" altLang="en-US"/>
          </a:p>
        </p:txBody>
      </p:sp>
    </p:spTree>
    <p:extLst>
      <p:ext uri="{BB962C8B-B14F-4D97-AF65-F5344CB8AC3E}">
        <p14:creationId xmlns:p14="http://schemas.microsoft.com/office/powerpoint/2010/main" val="2008831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BC817F-AEB0-4C6A-A2C3-269EB9D0FEBB}" type="slidenum">
              <a:rPr lang="en-GB" smtClean="0"/>
              <a:t>22</a:t>
            </a:fld>
            <a:endParaRPr lang="en-GB"/>
          </a:p>
        </p:txBody>
      </p:sp>
    </p:spTree>
    <p:extLst>
      <p:ext uri="{BB962C8B-B14F-4D97-AF65-F5344CB8AC3E}">
        <p14:creationId xmlns:p14="http://schemas.microsoft.com/office/powerpoint/2010/main" val="222413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https://sustainability.cathaypacific.com/net-zero-co2-by-2050/</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3</a:t>
            </a:fld>
            <a:endParaRPr lang="zh-HK" altLang="en-US"/>
          </a:p>
        </p:txBody>
      </p:sp>
    </p:spTree>
    <p:extLst>
      <p:ext uri="{BB962C8B-B14F-4D97-AF65-F5344CB8AC3E}">
        <p14:creationId xmlns:p14="http://schemas.microsoft.com/office/powerpoint/2010/main" val="3519956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https://flights.cathaypacific.com/en_HK/flying-with-us/inflight-dining/wellness-and-sustainability.html</a:t>
            </a:r>
          </a:p>
          <a:p>
            <a:r>
              <a:rPr lang="en-GB"/>
              <a:t>https://flights.cathaypacific.com/en_HK/flying-with-us/inflight-dining/choose-my-meal.html</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23</a:t>
            </a:fld>
            <a:endParaRPr lang="zh-HK" altLang="en-US"/>
          </a:p>
        </p:txBody>
      </p:sp>
    </p:spTree>
    <p:extLst>
      <p:ext uri="{BB962C8B-B14F-4D97-AF65-F5344CB8AC3E}">
        <p14:creationId xmlns:p14="http://schemas.microsoft.com/office/powerpoint/2010/main" val="1874253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https://flights.cathaypacific.com/en_HK/flying-with-us/inflight-dining/wellness-and-sustainability.html</a:t>
            </a:r>
          </a:p>
          <a:p>
            <a:r>
              <a:rPr lang="en-GB"/>
              <a:t>https://flights.cathaypacific.com/en_HK/flying-with-us/inflight-dining/choose-my-meal.html</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24</a:t>
            </a:fld>
            <a:endParaRPr lang="zh-HK" altLang="en-US"/>
          </a:p>
        </p:txBody>
      </p:sp>
    </p:spTree>
    <p:extLst>
      <p:ext uri="{BB962C8B-B14F-4D97-AF65-F5344CB8AC3E}">
        <p14:creationId xmlns:p14="http://schemas.microsoft.com/office/powerpoint/2010/main" val="1059483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https://flights.cathaypacific.com/en_HK/flying-with-us/inflight-dining/wellness-and-sustainability.html</a:t>
            </a:r>
          </a:p>
          <a:p>
            <a:r>
              <a:rPr lang="en-GB"/>
              <a:t>https://flights.cathaypacific.com/en_HK/flying-with-us/inflight-dining/choose-my-meal.html</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25</a:t>
            </a:fld>
            <a:endParaRPr lang="zh-HK" altLang="en-US"/>
          </a:p>
        </p:txBody>
      </p:sp>
    </p:spTree>
    <p:extLst>
      <p:ext uri="{BB962C8B-B14F-4D97-AF65-F5344CB8AC3E}">
        <p14:creationId xmlns:p14="http://schemas.microsoft.com/office/powerpoint/2010/main" val="898000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27</a:t>
            </a:fld>
            <a:endParaRPr lang="zh-HK" altLang="en-US"/>
          </a:p>
        </p:txBody>
      </p:sp>
    </p:spTree>
    <p:extLst>
      <p:ext uri="{BB962C8B-B14F-4D97-AF65-F5344CB8AC3E}">
        <p14:creationId xmlns:p14="http://schemas.microsoft.com/office/powerpoint/2010/main" val="216073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https://sustainability.cathaypacific.com/net-zero-co2-by-2050/</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4</a:t>
            </a:fld>
            <a:endParaRPr lang="zh-HK" altLang="en-US"/>
          </a:p>
        </p:txBody>
      </p:sp>
    </p:spTree>
    <p:extLst>
      <p:ext uri="{BB962C8B-B14F-4D97-AF65-F5344CB8AC3E}">
        <p14:creationId xmlns:p14="http://schemas.microsoft.com/office/powerpoint/2010/main" val="1158925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https://www.cathaypacific.com/cx/en_HK/about-us/sustainability.html</a:t>
            </a:r>
          </a:p>
          <a:p>
            <a:endParaRPr lang="en-US"/>
          </a:p>
          <a:p>
            <a:r>
              <a:rPr lang="zh-CN" altLang="en-US"/>
              <a:t>我们决心推动进步 </a:t>
            </a:r>
          </a:p>
          <a:p>
            <a:r>
              <a:rPr lang="zh-CN" altLang="en-US"/>
              <a:t>迈向可持续发展的未来 </a:t>
            </a:r>
          </a:p>
          <a:p>
            <a:r>
              <a:rPr lang="zh-CN" altLang="en-US"/>
              <a:t>强大的合作伙伴关系和集体行动</a:t>
            </a:r>
            <a:endParaRPr lang="en-GB"/>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5</a:t>
            </a:fld>
            <a:endParaRPr lang="zh-HK" altLang="en-US"/>
          </a:p>
        </p:txBody>
      </p:sp>
    </p:spTree>
    <p:extLst>
      <p:ext uri="{BB962C8B-B14F-4D97-AF65-F5344CB8AC3E}">
        <p14:creationId xmlns:p14="http://schemas.microsoft.com/office/powerpoint/2010/main" val="4267986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https://hub.cathaypacific.com/News/260561/greener-together-our-vision-of-sustainability-leadership</a:t>
            </a:r>
          </a:p>
          <a:p>
            <a:r>
              <a:rPr lang="en-GB"/>
              <a:t>https://hub.cathaypacific.com/sites/our-company/SitePageModern/254160/sustainability-1p-for-a-greener-future</a:t>
            </a:r>
          </a:p>
          <a:p>
            <a:r>
              <a:rPr lang="en-GB"/>
              <a:t>https://www.cathaypacific.com/cx/en_HK/about-us/sustainability.html</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6</a:t>
            </a:fld>
            <a:endParaRPr lang="zh-HK" altLang="en-US"/>
          </a:p>
        </p:txBody>
      </p:sp>
    </p:spTree>
    <p:extLst>
      <p:ext uri="{BB962C8B-B14F-4D97-AF65-F5344CB8AC3E}">
        <p14:creationId xmlns:p14="http://schemas.microsoft.com/office/powerpoint/2010/main" val="183020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https://sustainability.cathaypacific.com/net-zero-co2-by-2050/</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7</a:t>
            </a:fld>
            <a:endParaRPr lang="zh-HK" altLang="en-US"/>
          </a:p>
        </p:txBody>
      </p:sp>
    </p:spTree>
    <p:extLst>
      <p:ext uri="{BB962C8B-B14F-4D97-AF65-F5344CB8AC3E}">
        <p14:creationId xmlns:p14="http://schemas.microsoft.com/office/powerpoint/2010/main" val="162185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https://www.cathaypacific.com/cx/en_HK/about-us/sustainability/climate-action/corporate-sustainable-aviation-fuel-programme.html</a:t>
            </a:r>
          </a:p>
          <a:p>
            <a:r>
              <a:rPr lang="en-GB" sz="1200" b="0" i="0" kern="1200">
                <a:solidFill>
                  <a:schemeClr val="tx1"/>
                </a:solidFill>
                <a:effectLst/>
                <a:latin typeface="+mn-lt"/>
                <a:ea typeface="+mn-ea"/>
                <a:cs typeface="+mn-cs"/>
              </a:rPr>
              <a:t>https://www.cathaypacific.com/cx/en_HK/about-us/sustainability/climate-action.html?cxsource=TOP-NAV_FLIGHTS_5_2</a:t>
            </a:r>
          </a:p>
          <a:p>
            <a:r>
              <a:rPr lang="en-GB" sz="1200" b="0" i="0" kern="1200">
                <a:solidFill>
                  <a:schemeClr val="tx1"/>
                </a:solidFill>
                <a:effectLst/>
                <a:latin typeface="+mn-lt"/>
                <a:ea typeface="+mn-ea"/>
                <a:cs typeface="+mn-cs"/>
              </a:rPr>
              <a:t>reduce lifecycle carbon emissions by up to 100 per cent</a:t>
            </a:r>
          </a:p>
          <a:p>
            <a:r>
              <a:rPr lang="en-GB" sz="1200" b="0" i="0" kern="1200">
                <a:solidFill>
                  <a:schemeClr val="tx1"/>
                </a:solidFill>
                <a:effectLst/>
                <a:latin typeface="+mn-lt"/>
                <a:ea typeface="+mn-ea"/>
                <a:cs typeface="+mn-cs"/>
              </a:rPr>
              <a:t>reduce carbon emissions generated by business travel and air freight, and lead the transition to renewable energy in aviation.</a:t>
            </a:r>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8</a:t>
            </a:fld>
            <a:endParaRPr lang="zh-HK" altLang="en-US"/>
          </a:p>
        </p:txBody>
      </p:sp>
    </p:spTree>
    <p:extLst>
      <p:ext uri="{BB962C8B-B14F-4D97-AF65-F5344CB8AC3E}">
        <p14:creationId xmlns:p14="http://schemas.microsoft.com/office/powerpoint/2010/main" val="1509924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9</a:t>
            </a:fld>
            <a:endParaRPr lang="zh-HK" altLang="en-US"/>
          </a:p>
        </p:txBody>
      </p:sp>
    </p:spTree>
    <p:extLst>
      <p:ext uri="{BB962C8B-B14F-4D97-AF65-F5344CB8AC3E}">
        <p14:creationId xmlns:p14="http://schemas.microsoft.com/office/powerpoint/2010/main" val="45299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9A62594-049C-45A0-929B-004109C65FDF}" type="slidenum">
              <a:rPr lang="zh-HK" altLang="en-US" smtClean="0"/>
              <a:t>10</a:t>
            </a:fld>
            <a:endParaRPr lang="zh-HK" altLang="en-US"/>
          </a:p>
        </p:txBody>
      </p:sp>
    </p:spTree>
    <p:extLst>
      <p:ext uri="{BB962C8B-B14F-4D97-AF65-F5344CB8AC3E}">
        <p14:creationId xmlns:p14="http://schemas.microsoft.com/office/powerpoint/2010/main" val="1139319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3B1B03C-32F2-48D5-BF4E-817DE645240D}" type="datetimeFigureOut">
              <a:rPr lang="en-GB" smtClean="0"/>
              <a:t>11/12/2023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228417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B1B03C-32F2-48D5-BF4E-817DE645240D}" type="datetimeFigureOut">
              <a:rPr lang="en-GB" smtClean="0"/>
              <a:t>11/12/2023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331075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B1B03C-32F2-48D5-BF4E-817DE645240D}" type="datetimeFigureOut">
              <a:rPr lang="en-GB" smtClean="0"/>
              <a:t>11/12/2023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114699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Front - Cathay Pacific">
    <p:bg>
      <p:bgPr>
        <a:solidFill>
          <a:srgbClr val="005D63"/>
        </a:solidFill>
        <a:effectLst/>
      </p:bgPr>
    </p:bg>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3560" y="718178"/>
            <a:ext cx="3589515" cy="457200"/>
          </a:xfrm>
          <a:prstGeom prst="rect">
            <a:avLst/>
          </a:prstGeom>
        </p:spPr>
      </p:pic>
      <p:sp>
        <p:nvSpPr>
          <p:cNvPr id="7" name="Text Placeholder 2"/>
          <p:cNvSpPr>
            <a:spLocks noGrp="1"/>
          </p:cNvSpPr>
          <p:nvPr>
            <p:ph type="body" idx="1" hasCustomPrompt="1"/>
          </p:nvPr>
        </p:nvSpPr>
        <p:spPr>
          <a:xfrm>
            <a:off x="553559" y="3024908"/>
            <a:ext cx="11191011" cy="1500187"/>
          </a:xfrm>
          <a:prstGeom prst="rect">
            <a:avLst/>
          </a:prstGeo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Date Month Year</a:t>
            </a:r>
            <a:endParaRPr lang="zh-TW" altLang="en-US"/>
          </a:p>
        </p:txBody>
      </p:sp>
      <p:sp>
        <p:nvSpPr>
          <p:cNvPr id="9" name="Text Placeholder 18"/>
          <p:cNvSpPr>
            <a:spLocks noGrp="1"/>
          </p:cNvSpPr>
          <p:nvPr>
            <p:ph type="body" sz="quarter" idx="11" hasCustomPrompt="1"/>
          </p:nvPr>
        </p:nvSpPr>
        <p:spPr>
          <a:xfrm>
            <a:off x="7281333" y="6366589"/>
            <a:ext cx="4334667" cy="181812"/>
          </a:xfrm>
          <a:prstGeom prst="rect">
            <a:avLst/>
          </a:prstGeom>
        </p:spPr>
        <p:txBody>
          <a:bodyPr lIns="0" tIns="0" rIns="0" bIns="0" anchor="t" anchorCtr="0">
            <a:noAutofit/>
          </a:bodyPr>
          <a:lstStyle>
            <a:lvl1pPr algn="r">
              <a:buFontTx/>
              <a:buNone/>
              <a:defRPr sz="1400" spc="0" baseline="0">
                <a:solidFill>
                  <a:schemeClr val="bg1"/>
                </a:solidFill>
                <a:latin typeface="Arial" panose="020B0604020202020204" pitchFamily="34" charset="0"/>
                <a:cs typeface="Arial" panose="020B0604020202020204" pitchFamily="34" charset="0"/>
              </a:defRPr>
            </a:lvl1pPr>
          </a:lstStyle>
          <a:p>
            <a:pPr lvl="0"/>
            <a:r>
              <a:rPr lang="en-US"/>
              <a:t>Name, Project Name or Department</a:t>
            </a:r>
          </a:p>
        </p:txBody>
      </p:sp>
      <p:sp>
        <p:nvSpPr>
          <p:cNvPr id="12" name="Title 1"/>
          <p:cNvSpPr>
            <a:spLocks noGrp="1"/>
          </p:cNvSpPr>
          <p:nvPr>
            <p:ph type="title" hasCustomPrompt="1"/>
          </p:nvPr>
        </p:nvSpPr>
        <p:spPr>
          <a:xfrm>
            <a:off x="553559" y="1324708"/>
            <a:ext cx="11191011" cy="1572638"/>
          </a:xfrm>
          <a:prstGeom prst="rect">
            <a:avLst/>
          </a:prstGeom>
        </p:spPr>
        <p:txBody>
          <a:bodyPr anchor="b">
            <a:normAutofit/>
          </a:bodyPr>
          <a:lstStyle>
            <a:lvl1pPr>
              <a:defRPr sz="4000" baseline="0">
                <a:solidFill>
                  <a:schemeClr val="bg1"/>
                </a:solidFill>
                <a:latin typeface="+mj-lt"/>
                <a:cs typeface="Arial" panose="020B0604020202020204" pitchFamily="34" charset="0"/>
              </a:defRPr>
            </a:lvl1pPr>
          </a:lstStyle>
          <a:p>
            <a:r>
              <a:rPr lang="en-US" altLang="zh-TW"/>
              <a:t>Project Title</a:t>
            </a:r>
            <a:endParaRPr lang="en-US"/>
          </a:p>
        </p:txBody>
      </p:sp>
    </p:spTree>
    <p:extLst>
      <p:ext uri="{BB962C8B-B14F-4D97-AF65-F5344CB8AC3E}">
        <p14:creationId xmlns:p14="http://schemas.microsoft.com/office/powerpoint/2010/main" val="361610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Rectangle 6"/>
          <p:cNvSpPr/>
          <p:nvPr userDrawn="1"/>
        </p:nvSpPr>
        <p:spPr>
          <a:xfrm>
            <a:off x="0" y="0"/>
            <a:ext cx="767443" cy="6858000"/>
          </a:xfrm>
          <a:prstGeom prst="rect">
            <a:avLst/>
          </a:prstGeom>
          <a:solidFill>
            <a:srgbClr val="005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chemeClr val="bg1"/>
              </a:solidFill>
            </a:endParaRPr>
          </a:p>
        </p:txBody>
      </p:sp>
      <p:sp>
        <p:nvSpPr>
          <p:cNvPr id="3" name="投影片編號版面配置區 18"/>
          <p:cNvSpPr>
            <a:spLocks noGrp="1"/>
          </p:cNvSpPr>
          <p:nvPr>
            <p:ph type="sldNum" sz="quarter" idx="15"/>
          </p:nvPr>
        </p:nvSpPr>
        <p:spPr>
          <a:xfrm>
            <a:off x="171443" y="6105115"/>
            <a:ext cx="424543" cy="342900"/>
          </a:xfrm>
          <a:prstGeom prst="rect">
            <a:avLst/>
          </a:prstGeom>
        </p:spPr>
        <p:txBody>
          <a:bodyPr lIns="0" tIns="0" rIns="0" bIns="0"/>
          <a:lstStyle>
            <a:lvl1pPr algn="r">
              <a:defRPr sz="1500">
                <a:solidFill>
                  <a:schemeClr val="bg1"/>
                </a:solidFill>
                <a:latin typeface="+mn-lt"/>
              </a:defRPr>
            </a:lvl1pPr>
          </a:lstStyle>
          <a:p>
            <a:pPr algn="ctr"/>
            <a:fld id="{C7313C11-6B08-4EEB-B211-44B019B431C2}" type="slidenum">
              <a:rPr lang="zh-HK" altLang="en-US" smtClean="0"/>
              <a:pPr algn="ctr"/>
              <a:t>‹#›</a:t>
            </a:fld>
            <a:endParaRPr lang="zh-HK" altLang="en-US"/>
          </a:p>
        </p:txBody>
      </p:sp>
      <p:pic>
        <p:nvPicPr>
          <p:cNvPr id="8" name="圖片 3">
            <a:extLst>
              <a:ext uri="{FF2B5EF4-FFF2-40B4-BE49-F238E27FC236}">
                <a16:creationId xmlns:a16="http://schemas.microsoft.com/office/drawing/2014/main" id="{35475C6C-A6DF-4DE5-887B-46E8CE50B7A0}"/>
              </a:ext>
            </a:extLst>
          </p:cNvPr>
          <p:cNvPicPr>
            <a:picLocks noChangeAspect="1"/>
          </p:cNvPicPr>
          <p:nvPr userDrawn="1"/>
        </p:nvPicPr>
        <p:blipFill rotWithShape="1">
          <a:blip r:embed="rId2" cstate="print">
            <a:biLevel thresh="25000"/>
            <a:extLst>
              <a:ext uri="{28A0092B-C50C-407E-A947-70E740481C1C}">
                <a14:useLocalDpi xmlns:a14="http://schemas.microsoft.com/office/drawing/2010/main" val="0"/>
              </a:ext>
            </a:extLst>
          </a:blip>
          <a:srcRect l="32932" t="30875" r="41798" b="33715"/>
          <a:stretch/>
        </p:blipFill>
        <p:spPr>
          <a:xfrm>
            <a:off x="199188" y="608758"/>
            <a:ext cx="369055" cy="365760"/>
          </a:xfrm>
          <a:prstGeom prst="rect">
            <a:avLst/>
          </a:prstGeom>
        </p:spPr>
      </p:pic>
      <p:sp>
        <p:nvSpPr>
          <p:cNvPr id="9" name="Title 1"/>
          <p:cNvSpPr>
            <a:spLocks noGrp="1"/>
          </p:cNvSpPr>
          <p:nvPr>
            <p:ph type="title" hasCustomPrompt="1"/>
          </p:nvPr>
        </p:nvSpPr>
        <p:spPr>
          <a:xfrm>
            <a:off x="1226618" y="635825"/>
            <a:ext cx="10290753" cy="504385"/>
          </a:xfrm>
          <a:prstGeom prst="rect">
            <a:avLst/>
          </a:prstGeom>
        </p:spPr>
        <p:txBody>
          <a:bodyPr lIns="0" tIns="0" rIns="0" bIns="0" anchor="t" anchorCtr="0">
            <a:normAutofit/>
          </a:bodyPr>
          <a:lstStyle>
            <a:lvl1pPr>
              <a:defRPr sz="3200" b="1"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en-US"/>
              <a:t>Click to edit page header</a:t>
            </a:r>
          </a:p>
        </p:txBody>
      </p:sp>
    </p:spTree>
    <p:extLst>
      <p:ext uri="{BB962C8B-B14F-4D97-AF65-F5344CB8AC3E}">
        <p14:creationId xmlns:p14="http://schemas.microsoft.com/office/powerpoint/2010/main" val="90139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1"/>
          <p:cNvSpPr/>
          <p:nvPr userDrawn="1"/>
        </p:nvSpPr>
        <p:spPr>
          <a:xfrm>
            <a:off x="767443" y="0"/>
            <a:ext cx="1142455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D63"/>
              </a:solidFill>
            </a:endParaRPr>
          </a:p>
        </p:txBody>
      </p:sp>
      <p:sp>
        <p:nvSpPr>
          <p:cNvPr id="7" name="Rectangle 6"/>
          <p:cNvSpPr/>
          <p:nvPr userDrawn="1"/>
        </p:nvSpPr>
        <p:spPr>
          <a:xfrm>
            <a:off x="0" y="0"/>
            <a:ext cx="767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chemeClr val="tx1">
                  <a:lumMod val="60000"/>
                  <a:lumOff val="40000"/>
                </a:schemeClr>
              </a:solidFill>
            </a:endParaRPr>
          </a:p>
        </p:txBody>
      </p:sp>
      <p:sp>
        <p:nvSpPr>
          <p:cNvPr id="9" name="Title 1"/>
          <p:cNvSpPr>
            <a:spLocks noGrp="1"/>
          </p:cNvSpPr>
          <p:nvPr>
            <p:ph type="title" hasCustomPrompt="1"/>
          </p:nvPr>
        </p:nvSpPr>
        <p:spPr>
          <a:xfrm>
            <a:off x="1534885" y="5134513"/>
            <a:ext cx="10290753" cy="504385"/>
          </a:xfrm>
          <a:prstGeom prst="rect">
            <a:avLst/>
          </a:prstGeom>
        </p:spPr>
        <p:txBody>
          <a:bodyPr lIns="0" tIns="0" rIns="0" bIns="0" anchor="t" anchorCtr="0">
            <a:noAutofit/>
          </a:bodyPr>
          <a:lstStyle>
            <a:lvl1pPr>
              <a:defRPr sz="4400" b="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en-US"/>
              <a:t>Click to edit page header</a:t>
            </a:r>
          </a:p>
        </p:txBody>
      </p:sp>
      <p:pic>
        <p:nvPicPr>
          <p:cNvPr id="21" name="圖片 3">
            <a:extLst>
              <a:ext uri="{FF2B5EF4-FFF2-40B4-BE49-F238E27FC236}">
                <a16:creationId xmlns:a16="http://schemas.microsoft.com/office/drawing/2014/main" id="{35475C6C-A6DF-4DE5-887B-46E8CE50B7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932" t="30875" r="41798" b="33715"/>
          <a:stretch/>
        </p:blipFill>
        <p:spPr>
          <a:xfrm>
            <a:off x="199188" y="608758"/>
            <a:ext cx="369055" cy="365760"/>
          </a:xfrm>
          <a:prstGeom prst="rect">
            <a:avLst/>
          </a:prstGeom>
        </p:spPr>
      </p:pic>
      <p:sp>
        <p:nvSpPr>
          <p:cNvPr id="22" name="投影片編號版面配置區 18"/>
          <p:cNvSpPr>
            <a:spLocks noGrp="1"/>
          </p:cNvSpPr>
          <p:nvPr>
            <p:ph type="sldNum" sz="quarter" idx="15"/>
          </p:nvPr>
        </p:nvSpPr>
        <p:spPr>
          <a:xfrm>
            <a:off x="171443" y="6105115"/>
            <a:ext cx="424543" cy="342900"/>
          </a:xfrm>
          <a:prstGeom prst="rect">
            <a:avLst/>
          </a:prstGeom>
        </p:spPr>
        <p:txBody>
          <a:bodyPr lIns="0" tIns="0" rIns="0" bIns="0"/>
          <a:lstStyle>
            <a:lvl1pPr algn="r">
              <a:defRPr sz="1500">
                <a:solidFill>
                  <a:schemeClr val="tx1">
                    <a:lumMod val="75000"/>
                  </a:schemeClr>
                </a:solidFill>
                <a:latin typeface="+mn-lt"/>
              </a:defRPr>
            </a:lvl1pPr>
          </a:lstStyle>
          <a:p>
            <a:pPr algn="ctr"/>
            <a:fld id="{C7313C11-6B08-4EEB-B211-44B019B431C2}" type="slidenum">
              <a:rPr lang="zh-HK" altLang="en-US" smtClean="0"/>
              <a:pPr algn="ctr"/>
              <a:t>‹#›</a:t>
            </a:fld>
            <a:endParaRPr lang="zh-HK" altLang="en-US"/>
          </a:p>
        </p:txBody>
      </p:sp>
    </p:spTree>
    <p:extLst>
      <p:ext uri="{BB962C8B-B14F-4D97-AF65-F5344CB8AC3E}">
        <p14:creationId xmlns:p14="http://schemas.microsoft.com/office/powerpoint/2010/main" val="360752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sp>
        <p:nvSpPr>
          <p:cNvPr id="19" name="投影片編號版面配置區 18"/>
          <p:cNvSpPr>
            <a:spLocks noGrp="1"/>
          </p:cNvSpPr>
          <p:nvPr>
            <p:ph type="sldNum" sz="quarter" idx="15"/>
          </p:nvPr>
        </p:nvSpPr>
        <p:spPr>
          <a:xfrm>
            <a:off x="11010596" y="6471572"/>
            <a:ext cx="606777" cy="76829"/>
          </a:xfrm>
          <a:prstGeom prst="rect">
            <a:avLst/>
          </a:prstGeom>
        </p:spPr>
        <p:txBody>
          <a:bodyPr lIns="0" tIns="0" rIns="0" bIns="0"/>
          <a:lstStyle>
            <a:lvl1pPr algn="r">
              <a:defRPr sz="700">
                <a:latin typeface="+mn-lt"/>
              </a:defRPr>
            </a:lvl1pPr>
          </a:lstStyle>
          <a:p>
            <a:fld id="{E232B84E-1FAE-4ECD-A908-1B1D4AF81EB8}" type="slidenum">
              <a:rPr lang="en-GB" smtClean="0"/>
              <a:t>‹#›</a:t>
            </a:fld>
            <a:endParaRPr lang="en-GB"/>
          </a:p>
        </p:txBody>
      </p:sp>
      <p:pic>
        <p:nvPicPr>
          <p:cNvPr id="12" name="圖片 3">
            <a:extLst>
              <a:ext uri="{FF2B5EF4-FFF2-40B4-BE49-F238E27FC236}">
                <a16:creationId xmlns:a16="http://schemas.microsoft.com/office/drawing/2014/main" id="{EB330E14-01E5-4AA2-BB11-1E28838636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32" t="30875" r="41798" b="33715"/>
          <a:stretch/>
        </p:blipFill>
        <p:spPr>
          <a:xfrm>
            <a:off x="11246612" y="404819"/>
            <a:ext cx="369055" cy="365760"/>
          </a:xfrm>
          <a:prstGeom prst="rect">
            <a:avLst/>
          </a:prstGeom>
        </p:spPr>
      </p:pic>
    </p:spTree>
    <p:extLst>
      <p:ext uri="{BB962C8B-B14F-4D97-AF65-F5344CB8AC3E}">
        <p14:creationId xmlns:p14="http://schemas.microsoft.com/office/powerpoint/2010/main" val="378977208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B1B03C-32F2-48D5-BF4E-817DE645240D}" type="datetimeFigureOut">
              <a:rPr lang="en-GB" smtClean="0"/>
              <a:t>11/12/2023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4217119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B1B03C-32F2-48D5-BF4E-817DE645240D}" type="datetimeFigureOut">
              <a:rPr lang="en-GB" smtClean="0"/>
              <a:t>11/12/2023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1039895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3B1B03C-32F2-48D5-BF4E-817DE645240D}" type="datetimeFigureOut">
              <a:rPr lang="en-GB" smtClean="0"/>
              <a:t>11/12/2023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1655659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3B1B03C-32F2-48D5-BF4E-817DE645240D}" type="datetimeFigureOut">
              <a:rPr lang="en-GB" smtClean="0"/>
              <a:t>11/12/2023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240261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3B1B03C-32F2-48D5-BF4E-817DE645240D}" type="datetimeFigureOut">
              <a:rPr lang="en-GB" smtClean="0"/>
              <a:t>11/12/2023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352495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1B03C-32F2-48D5-BF4E-817DE645240D}" type="datetimeFigureOut">
              <a:rPr lang="en-GB" smtClean="0"/>
              <a:t>11/12/2023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2083229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B1B03C-32F2-48D5-BF4E-817DE645240D}" type="datetimeFigureOut">
              <a:rPr lang="en-GB" smtClean="0"/>
              <a:t>11/12/2023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387426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B1B03C-32F2-48D5-BF4E-817DE645240D}" type="datetimeFigureOut">
              <a:rPr lang="en-GB" smtClean="0"/>
              <a:t>11/12/2023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4E91CC-9147-46DD-8348-687EDDA83B94}" type="slidenum">
              <a:rPr lang="en-GB" smtClean="0"/>
              <a:t>‹#›</a:t>
            </a:fld>
            <a:endParaRPr lang="en-GB"/>
          </a:p>
        </p:txBody>
      </p:sp>
    </p:spTree>
    <p:extLst>
      <p:ext uri="{BB962C8B-B14F-4D97-AF65-F5344CB8AC3E}">
        <p14:creationId xmlns:p14="http://schemas.microsoft.com/office/powerpoint/2010/main" val="1907656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1B03C-32F2-48D5-BF4E-817DE645240D}" type="datetimeFigureOut">
              <a:rPr lang="en-GB" smtClean="0"/>
              <a:t>11/12/2023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E91CC-9147-46DD-8348-687EDDA83B94}" type="slidenum">
              <a:rPr lang="en-GB" smtClean="0"/>
              <a:t>‹#›</a:t>
            </a:fld>
            <a:endParaRPr lang="en-GB"/>
          </a:p>
        </p:txBody>
      </p:sp>
    </p:spTree>
    <p:extLst>
      <p:ext uri="{BB962C8B-B14F-4D97-AF65-F5344CB8AC3E}">
        <p14:creationId xmlns:p14="http://schemas.microsoft.com/office/powerpoint/2010/main" val="2652543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2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11" Type="http://schemas.openxmlformats.org/officeDocument/2006/relationships/image" Target="../media/image4.png"/><Relationship Id="rId10"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825" y="2179841"/>
            <a:ext cx="11191011" cy="1572638"/>
          </a:xfrm>
        </p:spPr>
        <p:txBody>
          <a:bodyPr/>
          <a:lstStyle/>
          <a:p>
            <a:r>
              <a:rPr lang="zh-CN" altLang="en-US" dirty="0">
                <a:latin typeface="Cathay Sans Medium" panose="020B0604020202020204" pitchFamily="34" charset="0"/>
                <a:ea typeface="Cathay Sans Medium" panose="020B0604020202020204" pitchFamily="34" charset="0"/>
                <a:cs typeface="Cathay Sans Medium" panose="020B0604020202020204" pitchFamily="34" charset="0"/>
              </a:rPr>
              <a:t>企</a:t>
            </a:r>
            <a:r>
              <a:rPr lang="zh-CN" altLang="en-US" dirty="0" smtClean="0">
                <a:latin typeface="Cathay Sans Medium" panose="020B0604020202020204" pitchFamily="34" charset="0"/>
                <a:ea typeface="Cathay Sans Medium" panose="020B0604020202020204" pitchFamily="34" charset="0"/>
                <a:cs typeface="Cathay Sans Medium" panose="020B0604020202020204" pitchFamily="34" charset="0"/>
              </a:rPr>
              <a:t>业绿色出行与可持续发展</a:t>
            </a:r>
            <a:endParaRPr lang="en-GB" dirty="0">
              <a:latin typeface="Cathay Sans Medium" panose="020B0604020202020204" pitchFamily="34" charset="0"/>
              <a:ea typeface="Cathay Sans Medium" panose="020B0604020202020204" pitchFamily="34" charset="0"/>
              <a:cs typeface="Cathay Sans Medium" panose="020B0604020202020204" pitchFamily="34" charset="0"/>
            </a:endParaRPr>
          </a:p>
        </p:txBody>
      </p:sp>
    </p:spTree>
    <p:extLst>
      <p:ext uri="{BB962C8B-B14F-4D97-AF65-F5344CB8AC3E}">
        <p14:creationId xmlns:p14="http://schemas.microsoft.com/office/powerpoint/2010/main" val="712330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0" y="6105525"/>
            <a:ext cx="423863" cy="342900"/>
          </a:xfrm>
          <a:prstGeom prst="rect">
            <a:avLst/>
          </a:prstGeom>
        </p:spPr>
        <p:txBody>
          <a:bodyPr/>
          <a:lstStyle/>
          <a:p>
            <a:pPr algn="ctr"/>
            <a:fld id="{C7313C11-6B08-4EEB-B211-44B019B431C2}" type="slidenum">
              <a:rPr lang="zh-HK" altLang="en-US" smtClean="0"/>
              <a:pPr algn="ctr"/>
              <a:t>10</a:t>
            </a:fld>
            <a:endParaRPr lang="zh-HK" alt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002" b="10415"/>
          <a:stretch/>
        </p:blipFill>
        <p:spPr>
          <a:xfrm>
            <a:off x="0" y="0"/>
            <a:ext cx="12192000" cy="6874933"/>
          </a:xfrm>
          <a:prstGeom prst="rect">
            <a:avLst/>
          </a:prstGeom>
        </p:spPr>
      </p:pic>
      <p:sp>
        <p:nvSpPr>
          <p:cNvPr id="5" name="Rectangle 4"/>
          <p:cNvSpPr/>
          <p:nvPr/>
        </p:nvSpPr>
        <p:spPr>
          <a:xfrm>
            <a:off x="0" y="-1"/>
            <a:ext cx="12192000" cy="6874933"/>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5804655" y="4759959"/>
            <a:ext cx="5758315" cy="1061938"/>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pPr algn="r"/>
            <a:r>
              <a:rPr lang="zh-CN" altLang="en-US" sz="36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减少高达 </a:t>
            </a:r>
            <a:r>
              <a:rPr lang="en-US" sz="5000" b="1">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100% </a:t>
            </a:r>
          </a:p>
          <a:p>
            <a:pPr algn="r"/>
            <a:r>
              <a:rPr lang="zh-CN" altLang="en-US" sz="36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的生命周期碳排放量</a:t>
            </a:r>
            <a:endParaRPr lang="en-GB" sz="3600">
              <a:solidFill>
                <a:schemeClr val="bg1"/>
              </a:solidFill>
              <a:latin typeface="Cathay Sans Light"/>
            </a:endParaRPr>
          </a:p>
        </p:txBody>
      </p:sp>
      <p:sp>
        <p:nvSpPr>
          <p:cNvPr id="7" name="TextBox 6"/>
          <p:cNvSpPr txBox="1"/>
          <p:nvPr/>
        </p:nvSpPr>
        <p:spPr>
          <a:xfrm>
            <a:off x="7428630" y="4364286"/>
            <a:ext cx="4134341" cy="230832"/>
          </a:xfrm>
          <a:prstGeom prst="rect">
            <a:avLst/>
          </a:prstGeom>
          <a:noFill/>
        </p:spPr>
        <p:txBody>
          <a:bodyPr wrap="square" lIns="0" tIns="0" rIns="0" bIns="0" rtlCol="0" anchor="t">
            <a:spAutoFit/>
          </a:bodyPr>
          <a:lstStyle/>
          <a:p>
            <a:pPr algn="r"/>
            <a:r>
              <a:rPr lang="zh-CN" altLang="en-US" sz="1500">
                <a:solidFill>
                  <a:schemeClr val="bg1"/>
                </a:solidFill>
                <a:latin typeface="Cathay Sans Light"/>
                <a:ea typeface="Cathay Sans Light" panose="020B0304020202020204" pitchFamily="34" charset="0"/>
                <a:cs typeface="Cathay Sans Light" panose="020B0304020202020204" pitchFamily="34" charset="0"/>
              </a:rPr>
              <a:t>可持续航空燃油</a:t>
            </a:r>
            <a:r>
              <a:rPr lang="en-US" altLang="zh-CN" sz="1500">
                <a:solidFill>
                  <a:schemeClr val="bg1"/>
                </a:solidFill>
                <a:latin typeface="Cathay Sans Light"/>
                <a:ea typeface="Cathay Sans Light" panose="020B0304020202020204" pitchFamily="34" charset="0"/>
                <a:cs typeface="Cathay Sans Light" panose="020B0304020202020204" pitchFamily="34" charset="0"/>
              </a:rPr>
              <a:t> (SAF)</a:t>
            </a:r>
            <a:endParaRPr lang="en-GB" sz="1500">
              <a:solidFill>
                <a:schemeClr val="bg1"/>
              </a:solidFill>
              <a:latin typeface="Cathay Sans Light"/>
              <a:ea typeface="Cathay Sans Light" panose="020B0304020202020204" pitchFamily="34" charset="0"/>
              <a:cs typeface="Cathay Sans Light" panose="020B0304020202020204" pitchFamily="34" charset="0"/>
            </a:endParaRPr>
          </a:p>
        </p:txBody>
      </p:sp>
      <p:pic>
        <p:nvPicPr>
          <p:cNvPr id="8" name="圖片 3">
            <a:extLst>
              <a:ext uri="{FF2B5EF4-FFF2-40B4-BE49-F238E27FC236}">
                <a16:creationId xmlns:a16="http://schemas.microsoft.com/office/drawing/2014/main" id="{35475C6C-A6DF-4DE5-887B-46E8CE50B7A0}"/>
              </a:ext>
            </a:extLst>
          </p:cNvPr>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32932" t="30875" r="41798" b="33715"/>
          <a:stretch/>
        </p:blipFill>
        <p:spPr>
          <a:xfrm>
            <a:off x="559782" y="515026"/>
            <a:ext cx="369055" cy="365760"/>
          </a:xfrm>
          <a:prstGeom prst="rect">
            <a:avLst/>
          </a:prstGeom>
        </p:spPr>
      </p:pic>
      <p:sp>
        <p:nvSpPr>
          <p:cNvPr id="9" name="TextBox 8"/>
          <p:cNvSpPr txBox="1"/>
          <p:nvPr/>
        </p:nvSpPr>
        <p:spPr>
          <a:xfrm>
            <a:off x="9115454" y="5973593"/>
            <a:ext cx="2447516" cy="230832"/>
          </a:xfrm>
          <a:prstGeom prst="rect">
            <a:avLst/>
          </a:prstGeom>
          <a:noFill/>
        </p:spPr>
        <p:txBody>
          <a:bodyPr wrap="square" lIns="0" tIns="0" rIns="0" bIns="0" rtlCol="0">
            <a:spAutoFit/>
          </a:bodyPr>
          <a:lstStyle/>
          <a:p>
            <a:pPr algn="r"/>
            <a:r>
              <a:rPr lang="en-US" altLang="zh-CN" sz="15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&gt;&gt;&gt;</a:t>
            </a:r>
            <a:endParaRPr lang="en-GB" sz="15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Tree>
    <p:extLst>
      <p:ext uri="{BB962C8B-B14F-4D97-AF65-F5344CB8AC3E}">
        <p14:creationId xmlns:p14="http://schemas.microsoft.com/office/powerpoint/2010/main" val="93717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461612" y="0"/>
            <a:ext cx="373038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11</a:t>
            </a:fld>
            <a:endParaRPr lang="zh-HK" altLang="en-US"/>
          </a:p>
        </p:txBody>
      </p:sp>
      <p:sp>
        <p:nvSpPr>
          <p:cNvPr id="4" name="TextBox 3"/>
          <p:cNvSpPr txBox="1"/>
          <p:nvPr/>
        </p:nvSpPr>
        <p:spPr>
          <a:xfrm>
            <a:off x="1420197" y="793228"/>
            <a:ext cx="3736003" cy="230832"/>
          </a:xfrm>
          <a:prstGeom prst="rect">
            <a:avLst/>
          </a:prstGeom>
          <a:noFill/>
        </p:spPr>
        <p:txBody>
          <a:bodyPr wrap="square" lIns="0" tIns="0" rIns="0" bIns="0" rtlCol="0">
            <a:spAutoFit/>
          </a:bodyPr>
          <a:lstStyle/>
          <a:p>
            <a:r>
              <a:rPr lang="zh-TW" altLang="en-US" sz="150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加入企業可持續航空燃油計劃</a:t>
            </a:r>
            <a:endParaRPr lang="en-GB" sz="150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5" name="Title 1"/>
          <p:cNvSpPr txBox="1">
            <a:spLocks/>
          </p:cNvSpPr>
          <p:nvPr/>
        </p:nvSpPr>
        <p:spPr>
          <a:xfrm>
            <a:off x="1420197" y="1296720"/>
            <a:ext cx="5503118" cy="129635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a:t>共同进行低碳旅行</a:t>
            </a:r>
            <a:endParaRPr lang="en-US">
              <a:latin typeface="Cathay Sans Light" panose="020B0304020202020204" pitchFamily="34" charset="0"/>
              <a:ea typeface="Cathay Sans Light" panose="020B0304020202020204" pitchFamily="34" charset="0"/>
              <a:cs typeface="Cathay Sans Light" panose="020B0304020202020204" pitchFamily="34" charset="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3721" y="3340703"/>
            <a:ext cx="1101693" cy="110169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920" y="3326935"/>
            <a:ext cx="1061357" cy="10613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3238" y="3326935"/>
            <a:ext cx="1109858" cy="1109858"/>
          </a:xfrm>
          <a:prstGeom prst="rect">
            <a:avLst/>
          </a:prstGeom>
        </p:spPr>
      </p:pic>
      <p:sp>
        <p:nvSpPr>
          <p:cNvPr id="22" name="Rectangle 21"/>
          <p:cNvSpPr/>
          <p:nvPr/>
        </p:nvSpPr>
        <p:spPr>
          <a:xfrm>
            <a:off x="1420197" y="4672751"/>
            <a:ext cx="1486289" cy="892552"/>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减少商务旅行的第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3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类排放，以实现科学减排目标倡议</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(SBTI)</a:t>
            </a:r>
            <a:endParaRPr lang="en-GB" sz="1300">
              <a:solidFill>
                <a:schemeClr val="tx1">
                  <a:lumMod val="75000"/>
                </a:schemeClr>
              </a:solidFill>
            </a:endParaRPr>
          </a:p>
        </p:txBody>
      </p:sp>
      <p:sp>
        <p:nvSpPr>
          <p:cNvPr id="23" name="Rectangle 22"/>
          <p:cNvSpPr/>
          <p:nvPr/>
        </p:nvSpPr>
        <p:spPr>
          <a:xfrm>
            <a:off x="3650102" y="4672751"/>
            <a:ext cx="1292013" cy="892552"/>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率先在你的商业领域加快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SAF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的使用，特别是在亚洲。</a:t>
            </a:r>
          </a:p>
        </p:txBody>
      </p:sp>
      <p:sp>
        <p:nvSpPr>
          <p:cNvPr id="24" name="Rectangle 23"/>
          <p:cNvSpPr/>
          <p:nvPr/>
        </p:nvSpPr>
        <p:spPr>
          <a:xfrm>
            <a:off x="5865298" y="4672751"/>
            <a:ext cx="1177798" cy="692497"/>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向公众展示你对可持续商务旅行的承诺</a:t>
            </a:r>
          </a:p>
        </p:txBody>
      </p:sp>
      <p:sp>
        <p:nvSpPr>
          <p:cNvPr id="21" name="TextBox 20"/>
          <p:cNvSpPr txBox="1"/>
          <p:nvPr/>
        </p:nvSpPr>
        <p:spPr>
          <a:xfrm>
            <a:off x="8989718" y="2044987"/>
            <a:ext cx="586740" cy="2769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01</a:t>
            </a:r>
            <a:endParaRPr lang="en-GB"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25" name="Rectangle 24"/>
          <p:cNvSpPr/>
          <p:nvPr/>
        </p:nvSpPr>
        <p:spPr>
          <a:xfrm>
            <a:off x="9324687" y="2044987"/>
            <a:ext cx="2252854" cy="1092607"/>
          </a:xfrm>
          <a:prstGeom prst="rect">
            <a:avLst/>
          </a:prstGeom>
        </p:spPr>
        <p:txBody>
          <a:bodyPr wrap="square" lIns="91440" tIns="45720" rIns="91440" bIns="45720" anchor="t">
            <a:spAutoFit/>
          </a:bodyPr>
          <a:lstStyle/>
          <a:p>
            <a:r>
              <a:rPr lang="zh-CN" altLang="en-US" sz="1300">
                <a:solidFill>
                  <a:schemeClr val="tx1">
                    <a:lumMod val="75000"/>
                  </a:schemeClr>
                </a:solidFill>
                <a:latin typeface="Cathay Sans Light"/>
                <a:ea typeface="Cathay Sans Light" panose="020B0304020202020204" pitchFamily="34" charset="0"/>
                <a:cs typeface="Cathay Sans Light" panose="020B0304020202020204" pitchFamily="34" charset="0"/>
              </a:rPr>
              <a:t>您将资助采购用于国泰航空和国泰货运航班的可持续航空燃料，而这些燃料均获国际认可的可持续发展标准认证.。</a:t>
            </a:r>
          </a:p>
        </p:txBody>
      </p:sp>
      <p:sp>
        <p:nvSpPr>
          <p:cNvPr id="26" name="TextBox 25"/>
          <p:cNvSpPr txBox="1"/>
          <p:nvPr/>
        </p:nvSpPr>
        <p:spPr>
          <a:xfrm>
            <a:off x="8989718" y="3655017"/>
            <a:ext cx="586740" cy="2769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02</a:t>
            </a:r>
            <a:endParaRPr lang="en-GB"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27" name="Rectangle 26"/>
          <p:cNvSpPr/>
          <p:nvPr/>
        </p:nvSpPr>
        <p:spPr>
          <a:xfrm>
            <a:off x="9330463" y="3656921"/>
            <a:ext cx="2247079" cy="706874"/>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国泰航空将采用可持续航空燃料营运航班，以取代传统的化石航空燃料。</a:t>
            </a:r>
          </a:p>
        </p:txBody>
      </p:sp>
      <p:sp>
        <p:nvSpPr>
          <p:cNvPr id="28" name="TextBox 27"/>
          <p:cNvSpPr txBox="1"/>
          <p:nvPr/>
        </p:nvSpPr>
        <p:spPr>
          <a:xfrm>
            <a:off x="8975341" y="4963129"/>
            <a:ext cx="586740" cy="2769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03</a:t>
            </a:r>
            <a:endParaRPr lang="en-GB"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29" name="Rectangle 28"/>
          <p:cNvSpPr/>
          <p:nvPr/>
        </p:nvSpPr>
        <p:spPr>
          <a:xfrm>
            <a:off x="9310310" y="4969406"/>
            <a:ext cx="2252854" cy="692497"/>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国泰航空会签发已核实碳排放量的减碳证书及可持续发展证书。</a:t>
            </a:r>
            <a:endParaRPr 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30" name="Rectangle 29"/>
          <p:cNvSpPr/>
          <p:nvPr/>
        </p:nvSpPr>
        <p:spPr>
          <a:xfrm>
            <a:off x="8626766" y="1002721"/>
            <a:ext cx="3407083" cy="369332"/>
          </a:xfrm>
          <a:prstGeom prst="rect">
            <a:avLst/>
          </a:prstGeom>
        </p:spPr>
        <p:txBody>
          <a:bodyPr wrap="square" lIns="91440" tIns="45720" rIns="91440" bIns="45720" anchor="t">
            <a:spAutoFit/>
          </a:bodyPr>
          <a:lstStyle/>
          <a:p>
            <a:pPr algn="ctr"/>
            <a:r>
              <a:rPr lang="zh-CN" altLang="en-US" b="0" i="0">
                <a:solidFill>
                  <a:srgbClr val="005D63"/>
                </a:solidFill>
                <a:effectLst/>
                <a:latin typeface="Cathay Sans Light"/>
                <a:ea typeface="Cathay Sans Light" panose="020B0304020202020204" pitchFamily="34" charset="0"/>
                <a:cs typeface="Cathay Sans Light" panose="020B0304020202020204" pitchFamily="34" charset="0"/>
              </a:rPr>
              <a:t>我们</a:t>
            </a:r>
            <a:r>
              <a:rPr lang="zh-CN">
                <a:solidFill>
                  <a:srgbClr val="005D63"/>
                </a:solidFill>
                <a:latin typeface="Cathay Sans Light"/>
                <a:ea typeface="Cathay Sans Light" panose="020B0304020202020204" pitchFamily="34" charset="0"/>
                <a:cs typeface="Cathay Sans Light" panose="020B0304020202020204" pitchFamily="34" charset="0"/>
              </a:rPr>
              <a:t>应对气候变化</a:t>
            </a:r>
            <a:r>
              <a:rPr lang="zh-CN" altLang="en-US" b="0" i="0">
                <a:solidFill>
                  <a:srgbClr val="005D63"/>
                </a:solidFill>
                <a:effectLst/>
                <a:latin typeface="Cathay Sans Light"/>
                <a:ea typeface="Cathay Sans Light" panose="020B0304020202020204" pitchFamily="34" charset="0"/>
                <a:cs typeface="Cathay Sans Light" panose="020B0304020202020204" pitchFamily="34" charset="0"/>
              </a:rPr>
              <a:t>的承诺</a:t>
            </a:r>
            <a:endParaRPr lang="en-GB" b="0" i="0">
              <a:solidFill>
                <a:srgbClr val="005D63"/>
              </a:solidFill>
              <a:effectLst/>
              <a:latin typeface="Cathay Sans Light"/>
              <a:ea typeface="Cathay Sans Light" panose="020B0304020202020204" pitchFamily="34" charset="0"/>
              <a:cs typeface="Cathay Sans Light" panose="020B0304020202020204" pitchFamily="34" charset="0"/>
            </a:endParaRPr>
          </a:p>
        </p:txBody>
      </p:sp>
    </p:spTree>
    <p:extLst>
      <p:ext uri="{BB962C8B-B14F-4D97-AF65-F5344CB8AC3E}">
        <p14:creationId xmlns:p14="http://schemas.microsoft.com/office/powerpoint/2010/main" val="2165042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5156200" y="601713"/>
            <a:ext cx="6345912" cy="5503402"/>
          </a:xfrm>
          <a:custGeom>
            <a:avLst/>
            <a:gdLst>
              <a:gd name="connsiteX0" fmla="*/ 0 w 4325580"/>
              <a:gd name="connsiteY0" fmla="*/ 2060812 h 4121624"/>
              <a:gd name="connsiteX1" fmla="*/ 2162790 w 4325580"/>
              <a:gd name="connsiteY1" fmla="*/ 0 h 4121624"/>
              <a:gd name="connsiteX2" fmla="*/ 4325580 w 4325580"/>
              <a:gd name="connsiteY2" fmla="*/ 2060812 h 4121624"/>
              <a:gd name="connsiteX3" fmla="*/ 2162790 w 4325580"/>
              <a:gd name="connsiteY3" fmla="*/ 4121624 h 4121624"/>
              <a:gd name="connsiteX4" fmla="*/ 0 w 4325580"/>
              <a:gd name="connsiteY4" fmla="*/ 2060812 h 4121624"/>
              <a:gd name="connsiteX0" fmla="*/ 2991 w 4328571"/>
              <a:gd name="connsiteY0" fmla="*/ 1719618 h 3780430"/>
              <a:gd name="connsiteX1" fmla="*/ 2561566 w 4328571"/>
              <a:gd name="connsiteY1" fmla="*/ 0 h 3780430"/>
              <a:gd name="connsiteX2" fmla="*/ 4328571 w 4328571"/>
              <a:gd name="connsiteY2" fmla="*/ 1719618 h 3780430"/>
              <a:gd name="connsiteX3" fmla="*/ 2165781 w 4328571"/>
              <a:gd name="connsiteY3" fmla="*/ 3780430 h 3780430"/>
              <a:gd name="connsiteX4" fmla="*/ 2991 w 4328571"/>
              <a:gd name="connsiteY4" fmla="*/ 1719618 h 3780430"/>
              <a:gd name="connsiteX0" fmla="*/ 67293 w 4392873"/>
              <a:gd name="connsiteY0" fmla="*/ 1748081 h 3808893"/>
              <a:gd name="connsiteX1" fmla="*/ 736034 w 4392873"/>
              <a:gd name="connsiteY1" fmla="*/ 751612 h 3808893"/>
              <a:gd name="connsiteX2" fmla="*/ 2625868 w 4392873"/>
              <a:gd name="connsiteY2" fmla="*/ 28463 h 3808893"/>
              <a:gd name="connsiteX3" fmla="*/ 4392873 w 4392873"/>
              <a:gd name="connsiteY3" fmla="*/ 1748081 h 3808893"/>
              <a:gd name="connsiteX4" fmla="*/ 2230083 w 4392873"/>
              <a:gd name="connsiteY4" fmla="*/ 3808893 h 3808893"/>
              <a:gd name="connsiteX5" fmla="*/ 67293 w 4392873"/>
              <a:gd name="connsiteY5" fmla="*/ 1748081 h 3808893"/>
              <a:gd name="connsiteX0" fmla="*/ 69425 w 4395005"/>
              <a:gd name="connsiteY0" fmla="*/ 1779264 h 3840076"/>
              <a:gd name="connsiteX1" fmla="*/ 724518 w 4395005"/>
              <a:gd name="connsiteY1" fmla="*/ 523488 h 3840076"/>
              <a:gd name="connsiteX2" fmla="*/ 2628000 w 4395005"/>
              <a:gd name="connsiteY2" fmla="*/ 59646 h 3840076"/>
              <a:gd name="connsiteX3" fmla="*/ 4395005 w 4395005"/>
              <a:gd name="connsiteY3" fmla="*/ 1779264 h 3840076"/>
              <a:gd name="connsiteX4" fmla="*/ 2232215 w 4395005"/>
              <a:gd name="connsiteY4" fmla="*/ 3840076 h 3840076"/>
              <a:gd name="connsiteX5" fmla="*/ 69425 w 4395005"/>
              <a:gd name="connsiteY5" fmla="*/ 1779264 h 3840076"/>
              <a:gd name="connsiteX0" fmla="*/ 69425 w 4395005"/>
              <a:gd name="connsiteY0" fmla="*/ 1794947 h 3855759"/>
              <a:gd name="connsiteX1" fmla="*/ 724518 w 4395005"/>
              <a:gd name="connsiteY1" fmla="*/ 539171 h 3855759"/>
              <a:gd name="connsiteX2" fmla="*/ 2628000 w 4395005"/>
              <a:gd name="connsiteY2" fmla="*/ 75329 h 3855759"/>
              <a:gd name="connsiteX3" fmla="*/ 4395005 w 4395005"/>
              <a:gd name="connsiteY3" fmla="*/ 1794947 h 3855759"/>
              <a:gd name="connsiteX4" fmla="*/ 2232215 w 4395005"/>
              <a:gd name="connsiteY4" fmla="*/ 3855759 h 3855759"/>
              <a:gd name="connsiteX5" fmla="*/ 69425 w 4395005"/>
              <a:gd name="connsiteY5" fmla="*/ 1794947 h 3855759"/>
              <a:gd name="connsiteX0" fmla="*/ 119592 w 4445172"/>
              <a:gd name="connsiteY0" fmla="*/ 1794947 h 3855759"/>
              <a:gd name="connsiteX1" fmla="*/ 774685 w 4445172"/>
              <a:gd name="connsiteY1" fmla="*/ 539171 h 3855759"/>
              <a:gd name="connsiteX2" fmla="*/ 2678167 w 4445172"/>
              <a:gd name="connsiteY2" fmla="*/ 75329 h 3855759"/>
              <a:gd name="connsiteX3" fmla="*/ 4445172 w 4445172"/>
              <a:gd name="connsiteY3" fmla="*/ 1794947 h 3855759"/>
              <a:gd name="connsiteX4" fmla="*/ 2282382 w 4445172"/>
              <a:gd name="connsiteY4" fmla="*/ 3855759 h 3855759"/>
              <a:gd name="connsiteX5" fmla="*/ 119592 w 4445172"/>
              <a:gd name="connsiteY5" fmla="*/ 1794947 h 3855759"/>
              <a:gd name="connsiteX0" fmla="*/ 119592 w 4445172"/>
              <a:gd name="connsiteY0" fmla="*/ 1805250 h 3866062"/>
              <a:gd name="connsiteX1" fmla="*/ 774685 w 4445172"/>
              <a:gd name="connsiteY1" fmla="*/ 549474 h 3866062"/>
              <a:gd name="connsiteX2" fmla="*/ 2678167 w 4445172"/>
              <a:gd name="connsiteY2" fmla="*/ 85632 h 3866062"/>
              <a:gd name="connsiteX3" fmla="*/ 4445172 w 4445172"/>
              <a:gd name="connsiteY3" fmla="*/ 1805250 h 3866062"/>
              <a:gd name="connsiteX4" fmla="*/ 2282382 w 4445172"/>
              <a:gd name="connsiteY4" fmla="*/ 3866062 h 3866062"/>
              <a:gd name="connsiteX5" fmla="*/ 119592 w 4445172"/>
              <a:gd name="connsiteY5" fmla="*/ 1805250 h 3866062"/>
              <a:gd name="connsiteX0" fmla="*/ 119592 w 4213160"/>
              <a:gd name="connsiteY0" fmla="*/ 1824052 h 3886740"/>
              <a:gd name="connsiteX1" fmla="*/ 774685 w 4213160"/>
              <a:gd name="connsiteY1" fmla="*/ 568276 h 3886740"/>
              <a:gd name="connsiteX2" fmla="*/ 2678167 w 4213160"/>
              <a:gd name="connsiteY2" fmla="*/ 104434 h 3886740"/>
              <a:gd name="connsiteX3" fmla="*/ 4213160 w 4213160"/>
              <a:gd name="connsiteY3" fmla="*/ 2083359 h 3886740"/>
              <a:gd name="connsiteX4" fmla="*/ 2282382 w 4213160"/>
              <a:gd name="connsiteY4" fmla="*/ 3884864 h 3886740"/>
              <a:gd name="connsiteX5" fmla="*/ 119592 w 4213160"/>
              <a:gd name="connsiteY5" fmla="*/ 1824052 h 3886740"/>
              <a:gd name="connsiteX0" fmla="*/ 119592 w 5004730"/>
              <a:gd name="connsiteY0" fmla="*/ 1809201 h 3870083"/>
              <a:gd name="connsiteX1" fmla="*/ 774685 w 5004730"/>
              <a:gd name="connsiteY1" fmla="*/ 553425 h 3870083"/>
              <a:gd name="connsiteX2" fmla="*/ 2678167 w 5004730"/>
              <a:gd name="connsiteY2" fmla="*/ 89583 h 3870083"/>
              <a:gd name="connsiteX3" fmla="*/ 5004730 w 5004730"/>
              <a:gd name="connsiteY3" fmla="*/ 1863792 h 3870083"/>
              <a:gd name="connsiteX4" fmla="*/ 2282382 w 5004730"/>
              <a:gd name="connsiteY4" fmla="*/ 3870013 h 3870083"/>
              <a:gd name="connsiteX5" fmla="*/ 119592 w 5004730"/>
              <a:gd name="connsiteY5" fmla="*/ 1809201 h 3870083"/>
              <a:gd name="connsiteX0" fmla="*/ 119592 w 5022175"/>
              <a:gd name="connsiteY0" fmla="*/ 1809201 h 3972328"/>
              <a:gd name="connsiteX1" fmla="*/ 774685 w 5022175"/>
              <a:gd name="connsiteY1" fmla="*/ 553425 h 3972328"/>
              <a:gd name="connsiteX2" fmla="*/ 2678167 w 5022175"/>
              <a:gd name="connsiteY2" fmla="*/ 89583 h 3972328"/>
              <a:gd name="connsiteX3" fmla="*/ 5004730 w 5022175"/>
              <a:gd name="connsiteY3" fmla="*/ 1863792 h 3972328"/>
              <a:gd name="connsiteX4" fmla="*/ 3668011 w 5022175"/>
              <a:gd name="connsiteY4" fmla="*/ 3474047 h 3972328"/>
              <a:gd name="connsiteX5" fmla="*/ 2282382 w 5022175"/>
              <a:gd name="connsiteY5" fmla="*/ 3870013 h 3972328"/>
              <a:gd name="connsiteX6" fmla="*/ 119592 w 5022175"/>
              <a:gd name="connsiteY6" fmla="*/ 1809201 h 3972328"/>
              <a:gd name="connsiteX0" fmla="*/ 119592 w 5032772"/>
              <a:gd name="connsiteY0" fmla="*/ 1809201 h 3993755"/>
              <a:gd name="connsiteX1" fmla="*/ 774685 w 5032772"/>
              <a:gd name="connsiteY1" fmla="*/ 553425 h 3993755"/>
              <a:gd name="connsiteX2" fmla="*/ 2678167 w 5032772"/>
              <a:gd name="connsiteY2" fmla="*/ 89583 h 3993755"/>
              <a:gd name="connsiteX3" fmla="*/ 5004730 w 5032772"/>
              <a:gd name="connsiteY3" fmla="*/ 1863792 h 3993755"/>
              <a:gd name="connsiteX4" fmla="*/ 4118387 w 5032772"/>
              <a:gd name="connsiteY4" fmla="*/ 3555933 h 3993755"/>
              <a:gd name="connsiteX5" fmla="*/ 2282382 w 5032772"/>
              <a:gd name="connsiteY5" fmla="*/ 3870013 h 3993755"/>
              <a:gd name="connsiteX6" fmla="*/ 119592 w 5032772"/>
              <a:gd name="connsiteY6" fmla="*/ 1809201 h 3993755"/>
              <a:gd name="connsiteX0" fmla="*/ 119592 w 5032772"/>
              <a:gd name="connsiteY0" fmla="*/ 1809201 h 3993755"/>
              <a:gd name="connsiteX1" fmla="*/ 774685 w 5032772"/>
              <a:gd name="connsiteY1" fmla="*/ 553425 h 3993755"/>
              <a:gd name="connsiteX2" fmla="*/ 2678167 w 5032772"/>
              <a:gd name="connsiteY2" fmla="*/ 89583 h 3993755"/>
              <a:gd name="connsiteX3" fmla="*/ 5004730 w 5032772"/>
              <a:gd name="connsiteY3" fmla="*/ 1863792 h 3993755"/>
              <a:gd name="connsiteX4" fmla="*/ 4118387 w 5032772"/>
              <a:gd name="connsiteY4" fmla="*/ 3555933 h 3993755"/>
              <a:gd name="connsiteX5" fmla="*/ 2282382 w 5032772"/>
              <a:gd name="connsiteY5" fmla="*/ 3870013 h 3993755"/>
              <a:gd name="connsiteX6" fmla="*/ 119592 w 5032772"/>
              <a:gd name="connsiteY6" fmla="*/ 1809201 h 3993755"/>
              <a:gd name="connsiteX0" fmla="*/ 119592 w 5032772"/>
              <a:gd name="connsiteY0" fmla="*/ 1809201 h 3906399"/>
              <a:gd name="connsiteX1" fmla="*/ 774685 w 5032772"/>
              <a:gd name="connsiteY1" fmla="*/ 553425 h 3906399"/>
              <a:gd name="connsiteX2" fmla="*/ 2678167 w 5032772"/>
              <a:gd name="connsiteY2" fmla="*/ 89583 h 3906399"/>
              <a:gd name="connsiteX3" fmla="*/ 5004730 w 5032772"/>
              <a:gd name="connsiteY3" fmla="*/ 1863792 h 3906399"/>
              <a:gd name="connsiteX4" fmla="*/ 4118387 w 5032772"/>
              <a:gd name="connsiteY4" fmla="*/ 3555933 h 3906399"/>
              <a:gd name="connsiteX5" fmla="*/ 2282382 w 5032772"/>
              <a:gd name="connsiteY5" fmla="*/ 3870013 h 3906399"/>
              <a:gd name="connsiteX6" fmla="*/ 1115878 w 5032772"/>
              <a:gd name="connsiteY6" fmla="*/ 3010022 h 3906399"/>
              <a:gd name="connsiteX7" fmla="*/ 119592 w 5032772"/>
              <a:gd name="connsiteY7" fmla="*/ 1809201 h 3906399"/>
              <a:gd name="connsiteX0" fmla="*/ 84516 w 4997696"/>
              <a:gd name="connsiteY0" fmla="*/ 1809201 h 3918855"/>
              <a:gd name="connsiteX1" fmla="*/ 739609 w 4997696"/>
              <a:gd name="connsiteY1" fmla="*/ 553425 h 3918855"/>
              <a:gd name="connsiteX2" fmla="*/ 2643091 w 4997696"/>
              <a:gd name="connsiteY2" fmla="*/ 89583 h 3918855"/>
              <a:gd name="connsiteX3" fmla="*/ 4969654 w 4997696"/>
              <a:gd name="connsiteY3" fmla="*/ 1863792 h 3918855"/>
              <a:gd name="connsiteX4" fmla="*/ 4083311 w 4997696"/>
              <a:gd name="connsiteY4" fmla="*/ 3555933 h 3918855"/>
              <a:gd name="connsiteX5" fmla="*/ 2247306 w 4997696"/>
              <a:gd name="connsiteY5" fmla="*/ 3870013 h 3918855"/>
              <a:gd name="connsiteX6" fmla="*/ 248288 w 4997696"/>
              <a:gd name="connsiteY6" fmla="*/ 3692411 h 3918855"/>
              <a:gd name="connsiteX7" fmla="*/ 84516 w 4997696"/>
              <a:gd name="connsiteY7" fmla="*/ 1809201 h 3918855"/>
              <a:gd name="connsiteX0" fmla="*/ 10443 w 4923623"/>
              <a:gd name="connsiteY0" fmla="*/ 1809201 h 3894836"/>
              <a:gd name="connsiteX1" fmla="*/ 665536 w 4923623"/>
              <a:gd name="connsiteY1" fmla="*/ 553425 h 3894836"/>
              <a:gd name="connsiteX2" fmla="*/ 2569018 w 4923623"/>
              <a:gd name="connsiteY2" fmla="*/ 89583 h 3894836"/>
              <a:gd name="connsiteX3" fmla="*/ 4895581 w 4923623"/>
              <a:gd name="connsiteY3" fmla="*/ 1863792 h 3894836"/>
              <a:gd name="connsiteX4" fmla="*/ 4009238 w 4923623"/>
              <a:gd name="connsiteY4" fmla="*/ 3555933 h 3894836"/>
              <a:gd name="connsiteX5" fmla="*/ 2173233 w 4923623"/>
              <a:gd name="connsiteY5" fmla="*/ 3870013 h 3894836"/>
              <a:gd name="connsiteX6" fmla="*/ 679182 w 4923623"/>
              <a:gd name="connsiteY6" fmla="*/ 3173796 h 3894836"/>
              <a:gd name="connsiteX7" fmla="*/ 10443 w 4923623"/>
              <a:gd name="connsiteY7" fmla="*/ 1809201 h 3894836"/>
              <a:gd name="connsiteX0" fmla="*/ 3964 w 4917144"/>
              <a:gd name="connsiteY0" fmla="*/ 1787333 h 3872968"/>
              <a:gd name="connsiteX1" fmla="*/ 945660 w 4917144"/>
              <a:gd name="connsiteY1" fmla="*/ 627091 h 3872968"/>
              <a:gd name="connsiteX2" fmla="*/ 2562539 w 4917144"/>
              <a:gd name="connsiteY2" fmla="*/ 67715 h 3872968"/>
              <a:gd name="connsiteX3" fmla="*/ 4889102 w 4917144"/>
              <a:gd name="connsiteY3" fmla="*/ 1841924 h 3872968"/>
              <a:gd name="connsiteX4" fmla="*/ 4002759 w 4917144"/>
              <a:gd name="connsiteY4" fmla="*/ 3534065 h 3872968"/>
              <a:gd name="connsiteX5" fmla="*/ 2166754 w 4917144"/>
              <a:gd name="connsiteY5" fmla="*/ 3848145 h 3872968"/>
              <a:gd name="connsiteX6" fmla="*/ 672703 w 4917144"/>
              <a:gd name="connsiteY6" fmla="*/ 3151928 h 3872968"/>
              <a:gd name="connsiteX7" fmla="*/ 3964 w 4917144"/>
              <a:gd name="connsiteY7" fmla="*/ 1787333 h 3872968"/>
              <a:gd name="connsiteX0" fmla="*/ 3964 w 4917144"/>
              <a:gd name="connsiteY0" fmla="*/ 2336862 h 4422497"/>
              <a:gd name="connsiteX1" fmla="*/ 945660 w 4917144"/>
              <a:gd name="connsiteY1" fmla="*/ 1176620 h 4422497"/>
              <a:gd name="connsiteX2" fmla="*/ 3081154 w 4917144"/>
              <a:gd name="connsiteY2" fmla="*/ 30390 h 4422497"/>
              <a:gd name="connsiteX3" fmla="*/ 4889102 w 4917144"/>
              <a:gd name="connsiteY3" fmla="*/ 2391453 h 4422497"/>
              <a:gd name="connsiteX4" fmla="*/ 4002759 w 4917144"/>
              <a:gd name="connsiteY4" fmla="*/ 4083594 h 4422497"/>
              <a:gd name="connsiteX5" fmla="*/ 2166754 w 4917144"/>
              <a:gd name="connsiteY5" fmla="*/ 4397674 h 4422497"/>
              <a:gd name="connsiteX6" fmla="*/ 672703 w 4917144"/>
              <a:gd name="connsiteY6" fmla="*/ 3701457 h 4422497"/>
              <a:gd name="connsiteX7" fmla="*/ 3964 w 4917144"/>
              <a:gd name="connsiteY7" fmla="*/ 2336862 h 4422497"/>
              <a:gd name="connsiteX0" fmla="*/ 3964 w 4890358"/>
              <a:gd name="connsiteY0" fmla="*/ 2336862 h 4422497"/>
              <a:gd name="connsiteX1" fmla="*/ 945660 w 4890358"/>
              <a:gd name="connsiteY1" fmla="*/ 1176620 h 4422497"/>
              <a:gd name="connsiteX2" fmla="*/ 3081154 w 4890358"/>
              <a:gd name="connsiteY2" fmla="*/ 30390 h 4422497"/>
              <a:gd name="connsiteX3" fmla="*/ 4889102 w 4890358"/>
              <a:gd name="connsiteY3" fmla="*/ 2391453 h 4422497"/>
              <a:gd name="connsiteX4" fmla="*/ 4002759 w 4890358"/>
              <a:gd name="connsiteY4" fmla="*/ 4083594 h 4422497"/>
              <a:gd name="connsiteX5" fmla="*/ 2166754 w 4890358"/>
              <a:gd name="connsiteY5" fmla="*/ 4397674 h 4422497"/>
              <a:gd name="connsiteX6" fmla="*/ 672703 w 4890358"/>
              <a:gd name="connsiteY6" fmla="*/ 3701457 h 4422497"/>
              <a:gd name="connsiteX7" fmla="*/ 3964 w 4890358"/>
              <a:gd name="connsiteY7" fmla="*/ 2336862 h 4422497"/>
              <a:gd name="connsiteX0" fmla="*/ 3964 w 4889102"/>
              <a:gd name="connsiteY0" fmla="*/ 2336862 h 4422497"/>
              <a:gd name="connsiteX1" fmla="*/ 945660 w 4889102"/>
              <a:gd name="connsiteY1" fmla="*/ 1176620 h 4422497"/>
              <a:gd name="connsiteX2" fmla="*/ 3081154 w 4889102"/>
              <a:gd name="connsiteY2" fmla="*/ 30390 h 4422497"/>
              <a:gd name="connsiteX3" fmla="*/ 4889102 w 4889102"/>
              <a:gd name="connsiteY3" fmla="*/ 2391453 h 4422497"/>
              <a:gd name="connsiteX4" fmla="*/ 4002759 w 4889102"/>
              <a:gd name="connsiteY4" fmla="*/ 4083594 h 4422497"/>
              <a:gd name="connsiteX5" fmla="*/ 2166754 w 4889102"/>
              <a:gd name="connsiteY5" fmla="*/ 4397674 h 4422497"/>
              <a:gd name="connsiteX6" fmla="*/ 672703 w 4889102"/>
              <a:gd name="connsiteY6" fmla="*/ 3701457 h 4422497"/>
              <a:gd name="connsiteX7" fmla="*/ 3964 w 4889102"/>
              <a:gd name="connsiteY7" fmla="*/ 2336862 h 4422497"/>
              <a:gd name="connsiteX0" fmla="*/ 3964 w 4889102"/>
              <a:gd name="connsiteY0" fmla="*/ 2336862 h 4422497"/>
              <a:gd name="connsiteX1" fmla="*/ 945660 w 4889102"/>
              <a:gd name="connsiteY1" fmla="*/ 1176620 h 4422497"/>
              <a:gd name="connsiteX2" fmla="*/ 3081154 w 4889102"/>
              <a:gd name="connsiteY2" fmla="*/ 30390 h 4422497"/>
              <a:gd name="connsiteX3" fmla="*/ 4889102 w 4889102"/>
              <a:gd name="connsiteY3" fmla="*/ 2391453 h 4422497"/>
              <a:gd name="connsiteX4" fmla="*/ 4002759 w 4889102"/>
              <a:gd name="connsiteY4" fmla="*/ 4083594 h 4422497"/>
              <a:gd name="connsiteX5" fmla="*/ 2166754 w 4889102"/>
              <a:gd name="connsiteY5" fmla="*/ 4397674 h 4422497"/>
              <a:gd name="connsiteX6" fmla="*/ 672703 w 4889102"/>
              <a:gd name="connsiteY6" fmla="*/ 3701457 h 4422497"/>
              <a:gd name="connsiteX7" fmla="*/ 3964 w 4889102"/>
              <a:gd name="connsiteY7" fmla="*/ 2336862 h 4422497"/>
              <a:gd name="connsiteX0" fmla="*/ 3964 w 4889102"/>
              <a:gd name="connsiteY0" fmla="*/ 2306478 h 4392113"/>
              <a:gd name="connsiteX1" fmla="*/ 945660 w 4889102"/>
              <a:gd name="connsiteY1" fmla="*/ 1146236 h 4392113"/>
              <a:gd name="connsiteX2" fmla="*/ 3081154 w 4889102"/>
              <a:gd name="connsiteY2" fmla="*/ 6 h 4392113"/>
              <a:gd name="connsiteX3" fmla="*/ 4889102 w 4889102"/>
              <a:gd name="connsiteY3" fmla="*/ 2361069 h 4392113"/>
              <a:gd name="connsiteX4" fmla="*/ 4002759 w 4889102"/>
              <a:gd name="connsiteY4" fmla="*/ 4053210 h 4392113"/>
              <a:gd name="connsiteX5" fmla="*/ 2166754 w 4889102"/>
              <a:gd name="connsiteY5" fmla="*/ 4367290 h 4392113"/>
              <a:gd name="connsiteX6" fmla="*/ 672703 w 4889102"/>
              <a:gd name="connsiteY6" fmla="*/ 3671073 h 4392113"/>
              <a:gd name="connsiteX7" fmla="*/ 3964 w 4889102"/>
              <a:gd name="connsiteY7" fmla="*/ 2306478 h 4392113"/>
              <a:gd name="connsiteX0" fmla="*/ 3964 w 4889102"/>
              <a:gd name="connsiteY0" fmla="*/ 2306478 h 4392113"/>
              <a:gd name="connsiteX1" fmla="*/ 945660 w 4889102"/>
              <a:gd name="connsiteY1" fmla="*/ 1146236 h 4392113"/>
              <a:gd name="connsiteX2" fmla="*/ 3081154 w 4889102"/>
              <a:gd name="connsiteY2" fmla="*/ 6 h 4392113"/>
              <a:gd name="connsiteX3" fmla="*/ 4889102 w 4889102"/>
              <a:gd name="connsiteY3" fmla="*/ 2361069 h 4392113"/>
              <a:gd name="connsiteX4" fmla="*/ 4002759 w 4889102"/>
              <a:gd name="connsiteY4" fmla="*/ 4053210 h 4392113"/>
              <a:gd name="connsiteX5" fmla="*/ 2166754 w 4889102"/>
              <a:gd name="connsiteY5" fmla="*/ 4367290 h 4392113"/>
              <a:gd name="connsiteX6" fmla="*/ 672703 w 4889102"/>
              <a:gd name="connsiteY6" fmla="*/ 3671073 h 4392113"/>
              <a:gd name="connsiteX7" fmla="*/ 3964 w 4889102"/>
              <a:gd name="connsiteY7" fmla="*/ 2306478 h 4392113"/>
              <a:gd name="connsiteX0" fmla="*/ 3964 w 4889102"/>
              <a:gd name="connsiteY0" fmla="*/ 2306478 h 4392113"/>
              <a:gd name="connsiteX1" fmla="*/ 945660 w 4889102"/>
              <a:gd name="connsiteY1" fmla="*/ 1146236 h 4392113"/>
              <a:gd name="connsiteX2" fmla="*/ 3081154 w 4889102"/>
              <a:gd name="connsiteY2" fmla="*/ 6 h 4392113"/>
              <a:gd name="connsiteX3" fmla="*/ 4889102 w 4889102"/>
              <a:gd name="connsiteY3" fmla="*/ 2361069 h 4392113"/>
              <a:gd name="connsiteX4" fmla="*/ 4002759 w 4889102"/>
              <a:gd name="connsiteY4" fmla="*/ 4053210 h 4392113"/>
              <a:gd name="connsiteX5" fmla="*/ 2166754 w 4889102"/>
              <a:gd name="connsiteY5" fmla="*/ 4367290 h 4392113"/>
              <a:gd name="connsiteX6" fmla="*/ 672703 w 4889102"/>
              <a:gd name="connsiteY6" fmla="*/ 3671073 h 4392113"/>
              <a:gd name="connsiteX7" fmla="*/ 3964 w 4889102"/>
              <a:gd name="connsiteY7" fmla="*/ 2306478 h 4392113"/>
              <a:gd name="connsiteX0" fmla="*/ 3280 w 4888418"/>
              <a:gd name="connsiteY0" fmla="*/ 2448280 h 4533915"/>
              <a:gd name="connsiteX1" fmla="*/ 917681 w 4888418"/>
              <a:gd name="connsiteY1" fmla="*/ 824014 h 4533915"/>
              <a:gd name="connsiteX2" fmla="*/ 3080470 w 4888418"/>
              <a:gd name="connsiteY2" fmla="*/ 141808 h 4533915"/>
              <a:gd name="connsiteX3" fmla="*/ 4888418 w 4888418"/>
              <a:gd name="connsiteY3" fmla="*/ 2502871 h 4533915"/>
              <a:gd name="connsiteX4" fmla="*/ 4002075 w 4888418"/>
              <a:gd name="connsiteY4" fmla="*/ 4195012 h 4533915"/>
              <a:gd name="connsiteX5" fmla="*/ 2166070 w 4888418"/>
              <a:gd name="connsiteY5" fmla="*/ 4509092 h 4533915"/>
              <a:gd name="connsiteX6" fmla="*/ 672019 w 4888418"/>
              <a:gd name="connsiteY6" fmla="*/ 3812875 h 4533915"/>
              <a:gd name="connsiteX7" fmla="*/ 3280 w 4888418"/>
              <a:gd name="connsiteY7" fmla="*/ 2448280 h 4533915"/>
              <a:gd name="connsiteX0" fmla="*/ 3280 w 4888418"/>
              <a:gd name="connsiteY0" fmla="*/ 2432168 h 4517803"/>
              <a:gd name="connsiteX1" fmla="*/ 917681 w 4888418"/>
              <a:gd name="connsiteY1" fmla="*/ 807902 h 4517803"/>
              <a:gd name="connsiteX2" fmla="*/ 3080470 w 4888418"/>
              <a:gd name="connsiteY2" fmla="*/ 125696 h 4517803"/>
              <a:gd name="connsiteX3" fmla="*/ 4888418 w 4888418"/>
              <a:gd name="connsiteY3" fmla="*/ 2486759 h 4517803"/>
              <a:gd name="connsiteX4" fmla="*/ 4002075 w 4888418"/>
              <a:gd name="connsiteY4" fmla="*/ 4178900 h 4517803"/>
              <a:gd name="connsiteX5" fmla="*/ 2166070 w 4888418"/>
              <a:gd name="connsiteY5" fmla="*/ 4492980 h 4517803"/>
              <a:gd name="connsiteX6" fmla="*/ 672019 w 4888418"/>
              <a:gd name="connsiteY6" fmla="*/ 3796763 h 4517803"/>
              <a:gd name="connsiteX7" fmla="*/ 3280 w 4888418"/>
              <a:gd name="connsiteY7" fmla="*/ 2432168 h 4517803"/>
              <a:gd name="connsiteX0" fmla="*/ 3280 w 4888418"/>
              <a:gd name="connsiteY0" fmla="*/ 2432168 h 4517803"/>
              <a:gd name="connsiteX1" fmla="*/ 917681 w 4888418"/>
              <a:gd name="connsiteY1" fmla="*/ 807902 h 4517803"/>
              <a:gd name="connsiteX2" fmla="*/ 3080470 w 4888418"/>
              <a:gd name="connsiteY2" fmla="*/ 125696 h 4517803"/>
              <a:gd name="connsiteX3" fmla="*/ 4888418 w 4888418"/>
              <a:gd name="connsiteY3" fmla="*/ 2486759 h 4517803"/>
              <a:gd name="connsiteX4" fmla="*/ 4002075 w 4888418"/>
              <a:gd name="connsiteY4" fmla="*/ 4178900 h 4517803"/>
              <a:gd name="connsiteX5" fmla="*/ 2166070 w 4888418"/>
              <a:gd name="connsiteY5" fmla="*/ 4492980 h 4517803"/>
              <a:gd name="connsiteX6" fmla="*/ 672019 w 4888418"/>
              <a:gd name="connsiteY6" fmla="*/ 3796763 h 4517803"/>
              <a:gd name="connsiteX7" fmla="*/ 3280 w 4888418"/>
              <a:gd name="connsiteY7" fmla="*/ 2432168 h 4517803"/>
              <a:gd name="connsiteX0" fmla="*/ 3280 w 4888418"/>
              <a:gd name="connsiteY0" fmla="*/ 2370286 h 4455921"/>
              <a:gd name="connsiteX1" fmla="*/ 917681 w 4888418"/>
              <a:gd name="connsiteY1" fmla="*/ 746020 h 4455921"/>
              <a:gd name="connsiteX2" fmla="*/ 3080470 w 4888418"/>
              <a:gd name="connsiteY2" fmla="*/ 63814 h 4455921"/>
              <a:gd name="connsiteX3" fmla="*/ 4888418 w 4888418"/>
              <a:gd name="connsiteY3" fmla="*/ 2424877 h 4455921"/>
              <a:gd name="connsiteX4" fmla="*/ 4002075 w 4888418"/>
              <a:gd name="connsiteY4" fmla="*/ 4117018 h 4455921"/>
              <a:gd name="connsiteX5" fmla="*/ 2166070 w 4888418"/>
              <a:gd name="connsiteY5" fmla="*/ 4431098 h 4455921"/>
              <a:gd name="connsiteX6" fmla="*/ 672019 w 4888418"/>
              <a:gd name="connsiteY6" fmla="*/ 3734881 h 4455921"/>
              <a:gd name="connsiteX7" fmla="*/ 3280 w 4888418"/>
              <a:gd name="connsiteY7" fmla="*/ 2370286 h 4455921"/>
              <a:gd name="connsiteX0" fmla="*/ 3280 w 4888418"/>
              <a:gd name="connsiteY0" fmla="*/ 2325518 h 4411153"/>
              <a:gd name="connsiteX1" fmla="*/ 917681 w 4888418"/>
              <a:gd name="connsiteY1" fmla="*/ 701252 h 4411153"/>
              <a:gd name="connsiteX2" fmla="*/ 3080470 w 4888418"/>
              <a:gd name="connsiteY2" fmla="*/ 19046 h 4411153"/>
              <a:gd name="connsiteX3" fmla="*/ 4888418 w 4888418"/>
              <a:gd name="connsiteY3" fmla="*/ 2380109 h 4411153"/>
              <a:gd name="connsiteX4" fmla="*/ 4002075 w 4888418"/>
              <a:gd name="connsiteY4" fmla="*/ 4072250 h 4411153"/>
              <a:gd name="connsiteX5" fmla="*/ 2166070 w 4888418"/>
              <a:gd name="connsiteY5" fmla="*/ 4386330 h 4411153"/>
              <a:gd name="connsiteX6" fmla="*/ 672019 w 4888418"/>
              <a:gd name="connsiteY6" fmla="*/ 3690113 h 4411153"/>
              <a:gd name="connsiteX7" fmla="*/ 3280 w 4888418"/>
              <a:gd name="connsiteY7" fmla="*/ 2325518 h 44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8418" h="4411153">
                <a:moveTo>
                  <a:pt x="3280" y="2325518"/>
                </a:moveTo>
                <a:cubicBezTo>
                  <a:pt x="44224" y="1827374"/>
                  <a:pt x="163705" y="1192571"/>
                  <a:pt x="917681" y="701252"/>
                </a:cubicBezTo>
                <a:cubicBezTo>
                  <a:pt x="1412349" y="455593"/>
                  <a:pt x="2405034" y="-110639"/>
                  <a:pt x="3080470" y="19046"/>
                </a:cubicBezTo>
                <a:cubicBezTo>
                  <a:pt x="3755906" y="148731"/>
                  <a:pt x="4723444" y="669620"/>
                  <a:pt x="4888418" y="2380109"/>
                </a:cubicBezTo>
                <a:cubicBezTo>
                  <a:pt x="4780436" y="3681164"/>
                  <a:pt x="4455800" y="3737880"/>
                  <a:pt x="4002075" y="4072250"/>
                </a:cubicBezTo>
                <a:cubicBezTo>
                  <a:pt x="3548350" y="4406620"/>
                  <a:pt x="2721079" y="4450019"/>
                  <a:pt x="2166070" y="4386330"/>
                </a:cubicBezTo>
                <a:cubicBezTo>
                  <a:pt x="1611061" y="4322641"/>
                  <a:pt x="1032484" y="4033582"/>
                  <a:pt x="672019" y="3690113"/>
                </a:cubicBezTo>
                <a:cubicBezTo>
                  <a:pt x="311554" y="3346644"/>
                  <a:pt x="-37664" y="2823662"/>
                  <a:pt x="3280" y="2325518"/>
                </a:cubicBezTo>
                <a:close/>
              </a:path>
            </a:pathLst>
          </a:custGeom>
          <a:solidFill>
            <a:srgbClr val="DEEBE5">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12</a:t>
            </a:fld>
            <a:endParaRPr lang="zh-HK" altLang="en-US"/>
          </a:p>
        </p:txBody>
      </p:sp>
      <p:sp>
        <p:nvSpPr>
          <p:cNvPr id="5" name="TextBox 4"/>
          <p:cNvSpPr txBox="1"/>
          <p:nvPr/>
        </p:nvSpPr>
        <p:spPr>
          <a:xfrm>
            <a:off x="1420197" y="793228"/>
            <a:ext cx="3736003" cy="276999"/>
          </a:xfrm>
          <a:prstGeom prst="rect">
            <a:avLst/>
          </a:prstGeom>
          <a:noFill/>
        </p:spPr>
        <p:txBody>
          <a:bodyPr wrap="square" lIns="0" tIns="0" rIns="0" bIns="0" rtlCol="0">
            <a:spAutoFit/>
          </a:bodyPr>
          <a:lstStyle/>
          <a:p>
            <a:r>
              <a:rPr lang="zh-CN" altLang="en-US">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碳抵消计划</a:t>
            </a:r>
            <a:endParaRPr lang="en-GB">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7" name="Title 1"/>
          <p:cNvSpPr txBox="1">
            <a:spLocks/>
          </p:cNvSpPr>
          <p:nvPr/>
        </p:nvSpPr>
        <p:spPr>
          <a:xfrm>
            <a:off x="1448951" y="1296720"/>
            <a:ext cx="4083914" cy="2245261"/>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4000">
                <a:latin typeface="Cathay Sans Medium"/>
              </a:rPr>
              <a:t>选择</a:t>
            </a:r>
            <a:r>
              <a:rPr lang="zh-CN" sz="4000" b="1">
                <a:latin typeface="Cathay Sans Medium"/>
              </a:rPr>
              <a:t>飞向更蓝天</a:t>
            </a:r>
            <a:endParaRPr lang="en-US" altLang="zh-CN" sz="4000">
              <a:latin typeface="Cathay Sans Medium"/>
            </a:endParaRPr>
          </a:p>
          <a:p>
            <a:r>
              <a:rPr lang="zh-CN" altLang="en-US" sz="4000">
                <a:latin typeface="Cathay Sans Medium"/>
              </a:rPr>
              <a:t>环保出行</a:t>
            </a:r>
            <a:endParaRPr lang="en-US" sz="4000">
              <a:latin typeface="Cathay Sans Medium"/>
              <a:ea typeface="Cathay Sans Light" panose="020B0304020202020204" pitchFamily="34" charset="0"/>
              <a:cs typeface="Cathay Sans Light" panose="020B0304020202020204" pitchFamily="34" charset="0"/>
            </a:endParaRPr>
          </a:p>
        </p:txBody>
      </p:sp>
      <p:sp>
        <p:nvSpPr>
          <p:cNvPr id="20" name="Rectangle 19"/>
          <p:cNvSpPr/>
          <p:nvPr/>
        </p:nvSpPr>
        <p:spPr>
          <a:xfrm>
            <a:off x="1453138" y="5012508"/>
            <a:ext cx="3325692" cy="1077218"/>
          </a:xfrm>
          <a:prstGeom prst="rect">
            <a:avLst/>
          </a:prstGeom>
        </p:spPr>
        <p:txBody>
          <a:bodyPr wrap="square">
            <a:spAutoFit/>
          </a:bodyPr>
          <a:lstStyle/>
          <a:p>
            <a:r>
              <a:rPr lang="zh-CN" altLang="en-US" sz="16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个人或企业客户以购买「抵销量」的形式赞助计划中那些专注于可再生能源以及其它减排项目，从而协助降低空气中的二氧化碳量。</a:t>
            </a:r>
            <a:endParaRPr lang="en-GB" sz="16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cxnSp>
        <p:nvCxnSpPr>
          <p:cNvPr id="24" name="Straight Connector 23"/>
          <p:cNvCxnSpPr/>
          <p:nvPr/>
        </p:nvCxnSpPr>
        <p:spPr>
          <a:xfrm>
            <a:off x="6369794" y="4685049"/>
            <a:ext cx="4067033" cy="0"/>
          </a:xfrm>
          <a:prstGeom prst="line">
            <a:avLst/>
          </a:prstGeom>
          <a:ln w="28575">
            <a:solidFill>
              <a:srgbClr val="005D63"/>
            </a:solidFill>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8080251" y="4685049"/>
            <a:ext cx="646115" cy="596641"/>
          </a:xfrm>
          <a:prstGeom prst="triangle">
            <a:avLst/>
          </a:prstGeom>
          <a:solidFill>
            <a:srgbClr val="005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bject 18"/>
          <p:cNvSpPr/>
          <p:nvPr/>
        </p:nvSpPr>
        <p:spPr>
          <a:xfrm rot="682816">
            <a:off x="6646349" y="3791664"/>
            <a:ext cx="966535" cy="687285"/>
          </a:xfrm>
          <a:custGeom>
            <a:avLst/>
            <a:gdLst/>
            <a:ahLst/>
            <a:cxnLst/>
            <a:rect l="l" t="t" r="r" b="b"/>
            <a:pathLst>
              <a:path w="725804" h="274954">
                <a:moveTo>
                  <a:pt x="677064" y="0"/>
                </a:moveTo>
                <a:lnTo>
                  <a:pt x="636962" y="6462"/>
                </a:lnTo>
                <a:lnTo>
                  <a:pt x="595165" y="18283"/>
                </a:lnTo>
                <a:lnTo>
                  <a:pt x="534163" y="39333"/>
                </a:lnTo>
                <a:lnTo>
                  <a:pt x="495283" y="53830"/>
                </a:lnTo>
                <a:lnTo>
                  <a:pt x="430196" y="78501"/>
                </a:lnTo>
                <a:lnTo>
                  <a:pt x="224097" y="10409"/>
                </a:lnTo>
                <a:lnTo>
                  <a:pt x="178612" y="26984"/>
                </a:lnTo>
                <a:lnTo>
                  <a:pt x="200065" y="43114"/>
                </a:lnTo>
                <a:lnTo>
                  <a:pt x="243048" y="80094"/>
                </a:lnTo>
                <a:lnTo>
                  <a:pt x="275499" y="120814"/>
                </a:lnTo>
                <a:lnTo>
                  <a:pt x="265353" y="148164"/>
                </a:lnTo>
                <a:lnTo>
                  <a:pt x="127399" y="204811"/>
                </a:lnTo>
                <a:lnTo>
                  <a:pt x="122904" y="202747"/>
                </a:lnTo>
                <a:lnTo>
                  <a:pt x="112092" y="196385"/>
                </a:lnTo>
                <a:lnTo>
                  <a:pt x="37988" y="150342"/>
                </a:lnTo>
                <a:lnTo>
                  <a:pt x="0" y="164268"/>
                </a:lnTo>
                <a:lnTo>
                  <a:pt x="50281" y="245784"/>
                </a:lnTo>
                <a:lnTo>
                  <a:pt x="36064" y="255269"/>
                </a:lnTo>
                <a:lnTo>
                  <a:pt x="26355" y="262608"/>
                </a:lnTo>
                <a:lnTo>
                  <a:pt x="21067" y="268121"/>
                </a:lnTo>
                <a:lnTo>
                  <a:pt x="20114" y="272129"/>
                </a:lnTo>
                <a:lnTo>
                  <a:pt x="30804" y="274500"/>
                </a:lnTo>
                <a:lnTo>
                  <a:pt x="107486" y="266686"/>
                </a:lnTo>
                <a:lnTo>
                  <a:pt x="172486" y="252307"/>
                </a:lnTo>
                <a:lnTo>
                  <a:pt x="223761" y="238756"/>
                </a:lnTo>
                <a:lnTo>
                  <a:pt x="270638" y="224232"/>
                </a:lnTo>
                <a:lnTo>
                  <a:pt x="339924" y="199731"/>
                </a:lnTo>
                <a:lnTo>
                  <a:pt x="458425" y="156247"/>
                </a:lnTo>
                <a:lnTo>
                  <a:pt x="521099" y="133956"/>
                </a:lnTo>
                <a:lnTo>
                  <a:pt x="575328" y="114225"/>
                </a:lnTo>
                <a:lnTo>
                  <a:pt x="623384" y="95998"/>
                </a:lnTo>
                <a:lnTo>
                  <a:pt x="662951" y="78150"/>
                </a:lnTo>
                <a:lnTo>
                  <a:pt x="697809" y="57249"/>
                </a:lnTo>
                <a:lnTo>
                  <a:pt x="725580" y="14691"/>
                </a:lnTo>
                <a:lnTo>
                  <a:pt x="708820" y="1781"/>
                </a:lnTo>
                <a:lnTo>
                  <a:pt x="677064" y="0"/>
                </a:lnTo>
                <a:close/>
              </a:path>
            </a:pathLst>
          </a:custGeom>
          <a:solidFill>
            <a:srgbClr val="005D63"/>
          </a:solidFill>
        </p:spPr>
        <p:txBody>
          <a:bodyPr wrap="square" lIns="0" tIns="0" rIns="0" bIns="0" rtlCol="0"/>
          <a:lstStyle/>
          <a:p>
            <a:endParaRPr sz="1092">
              <a:solidFill>
                <a:prstClr val="black"/>
              </a:solidFill>
              <a:latin typeface="+mj-lt"/>
            </a:endParaRPr>
          </a:p>
        </p:txBody>
      </p:sp>
      <p:sp>
        <p:nvSpPr>
          <p:cNvPr id="35" name="object 18"/>
          <p:cNvSpPr/>
          <p:nvPr/>
        </p:nvSpPr>
        <p:spPr>
          <a:xfrm rot="682816">
            <a:off x="9259354" y="3787856"/>
            <a:ext cx="924966" cy="657726"/>
          </a:xfrm>
          <a:custGeom>
            <a:avLst/>
            <a:gdLst/>
            <a:ahLst/>
            <a:cxnLst/>
            <a:rect l="l" t="t" r="r" b="b"/>
            <a:pathLst>
              <a:path w="725804" h="274954">
                <a:moveTo>
                  <a:pt x="677064" y="0"/>
                </a:moveTo>
                <a:lnTo>
                  <a:pt x="636962" y="6462"/>
                </a:lnTo>
                <a:lnTo>
                  <a:pt x="595165" y="18283"/>
                </a:lnTo>
                <a:lnTo>
                  <a:pt x="534163" y="39333"/>
                </a:lnTo>
                <a:lnTo>
                  <a:pt x="495283" y="53830"/>
                </a:lnTo>
                <a:lnTo>
                  <a:pt x="430196" y="78501"/>
                </a:lnTo>
                <a:lnTo>
                  <a:pt x="224097" y="10409"/>
                </a:lnTo>
                <a:lnTo>
                  <a:pt x="178612" y="26984"/>
                </a:lnTo>
                <a:lnTo>
                  <a:pt x="200065" y="43114"/>
                </a:lnTo>
                <a:lnTo>
                  <a:pt x="243048" y="80094"/>
                </a:lnTo>
                <a:lnTo>
                  <a:pt x="275499" y="120814"/>
                </a:lnTo>
                <a:lnTo>
                  <a:pt x="265353" y="148164"/>
                </a:lnTo>
                <a:lnTo>
                  <a:pt x="127399" y="204811"/>
                </a:lnTo>
                <a:lnTo>
                  <a:pt x="122904" y="202747"/>
                </a:lnTo>
                <a:lnTo>
                  <a:pt x="112092" y="196385"/>
                </a:lnTo>
                <a:lnTo>
                  <a:pt x="37988" y="150342"/>
                </a:lnTo>
                <a:lnTo>
                  <a:pt x="0" y="164268"/>
                </a:lnTo>
                <a:lnTo>
                  <a:pt x="50281" y="245784"/>
                </a:lnTo>
                <a:lnTo>
                  <a:pt x="36064" y="255269"/>
                </a:lnTo>
                <a:lnTo>
                  <a:pt x="26355" y="262608"/>
                </a:lnTo>
                <a:lnTo>
                  <a:pt x="21067" y="268121"/>
                </a:lnTo>
                <a:lnTo>
                  <a:pt x="20114" y="272129"/>
                </a:lnTo>
                <a:lnTo>
                  <a:pt x="30804" y="274500"/>
                </a:lnTo>
                <a:lnTo>
                  <a:pt x="107486" y="266686"/>
                </a:lnTo>
                <a:lnTo>
                  <a:pt x="172486" y="252307"/>
                </a:lnTo>
                <a:lnTo>
                  <a:pt x="223761" y="238756"/>
                </a:lnTo>
                <a:lnTo>
                  <a:pt x="270638" y="224232"/>
                </a:lnTo>
                <a:lnTo>
                  <a:pt x="339924" y="199731"/>
                </a:lnTo>
                <a:lnTo>
                  <a:pt x="458425" y="156247"/>
                </a:lnTo>
                <a:lnTo>
                  <a:pt x="521099" y="133956"/>
                </a:lnTo>
                <a:lnTo>
                  <a:pt x="575328" y="114225"/>
                </a:lnTo>
                <a:lnTo>
                  <a:pt x="623384" y="95998"/>
                </a:lnTo>
                <a:lnTo>
                  <a:pt x="662951" y="78150"/>
                </a:lnTo>
                <a:lnTo>
                  <a:pt x="697809" y="57249"/>
                </a:lnTo>
                <a:lnTo>
                  <a:pt x="725580" y="14691"/>
                </a:lnTo>
                <a:lnTo>
                  <a:pt x="708820" y="1781"/>
                </a:lnTo>
                <a:lnTo>
                  <a:pt x="677064" y="0"/>
                </a:lnTo>
                <a:close/>
              </a:path>
            </a:pathLst>
          </a:custGeom>
          <a:solidFill>
            <a:srgbClr val="005D63"/>
          </a:solidFill>
        </p:spPr>
        <p:txBody>
          <a:bodyPr wrap="square" lIns="0" tIns="0" rIns="0" bIns="0" rtlCol="0"/>
          <a:lstStyle/>
          <a:p>
            <a:endParaRPr sz="1092">
              <a:solidFill>
                <a:prstClr val="black"/>
              </a:solidFill>
              <a:latin typeface="+mj-lt"/>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44521"/>
          <a:stretch/>
        </p:blipFill>
        <p:spPr>
          <a:xfrm>
            <a:off x="9815040" y="3167279"/>
            <a:ext cx="594491" cy="1071569"/>
          </a:xfrm>
          <a:prstGeom prst="rect">
            <a:avLst/>
          </a:prstGeom>
        </p:spPr>
      </p:pic>
      <p:sp>
        <p:nvSpPr>
          <p:cNvPr id="37" name="Rectangle 36"/>
          <p:cNvSpPr/>
          <p:nvPr/>
        </p:nvSpPr>
        <p:spPr>
          <a:xfrm>
            <a:off x="6346366" y="2795492"/>
            <a:ext cx="1519646" cy="492443"/>
          </a:xfrm>
          <a:prstGeom prst="rect">
            <a:avLst/>
          </a:prstGeom>
        </p:spPr>
        <p:txBody>
          <a:bodyPr wrap="square">
            <a:spAutoFit/>
          </a:bodyPr>
          <a:lstStyle/>
          <a:p>
            <a:pPr algn="ct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在飞行中产生</a:t>
            </a:r>
            <a:endPar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a:p>
            <a:pPr algn="ct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碳排放</a:t>
            </a:r>
            <a:endParaRPr lang="en-GB" sz="1300" b="1"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38" name="Rectangle 37"/>
          <p:cNvSpPr/>
          <p:nvPr/>
        </p:nvSpPr>
        <p:spPr>
          <a:xfrm>
            <a:off x="8726366" y="2795491"/>
            <a:ext cx="2053102" cy="492443"/>
          </a:xfrm>
          <a:prstGeom prst="rect">
            <a:avLst/>
          </a:prstGeom>
        </p:spPr>
        <p:txBody>
          <a:bodyPr wrap="square">
            <a:spAutoFit/>
          </a:bodyPr>
          <a:lstStyle/>
          <a:p>
            <a:pPr algn="ct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「飞向更蓝天」碳抵消计划减少飞行的碳排放</a:t>
            </a:r>
            <a:endPar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39" name="Rectangle 38"/>
          <p:cNvSpPr/>
          <p:nvPr/>
        </p:nvSpPr>
        <p:spPr>
          <a:xfrm>
            <a:off x="6248331" y="1680983"/>
            <a:ext cx="4309954" cy="369332"/>
          </a:xfrm>
          <a:prstGeom prst="rect">
            <a:avLst/>
          </a:prstGeom>
        </p:spPr>
        <p:txBody>
          <a:bodyPr wrap="square">
            <a:spAutoFit/>
          </a:bodyPr>
          <a:lstStyle/>
          <a:p>
            <a:pPr algn="ctr"/>
            <a:r>
              <a:rPr lang="zh-CN" altLang="en-US">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在航空旅行中实现碳中和</a:t>
            </a:r>
            <a:endParaRPr lang="en-GB" b="1" i="0">
              <a:solidFill>
                <a:srgbClr val="005D63"/>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40" name="Rectangle 39"/>
          <p:cNvSpPr/>
          <p:nvPr/>
        </p:nvSpPr>
        <p:spPr>
          <a:xfrm>
            <a:off x="6588041" y="2489115"/>
            <a:ext cx="1083149" cy="369332"/>
          </a:xfrm>
          <a:prstGeom prst="rect">
            <a:avLst/>
          </a:prstGeom>
        </p:spPr>
        <p:txBody>
          <a:bodyPr wrap="square">
            <a:spAutoFit/>
          </a:bodyPr>
          <a:lstStyle/>
          <a:p>
            <a:pPr algn="ctr"/>
            <a:r>
              <a:rPr lang="en-GB"/>
              <a:t>⬆ ⬆ ⬆</a:t>
            </a:r>
            <a:endParaRPr lang="en-GB" b="1" i="0">
              <a:solidFill>
                <a:schemeClr val="tx1">
                  <a:lumMod val="75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41" name="Rectangle 40"/>
          <p:cNvSpPr/>
          <p:nvPr/>
        </p:nvSpPr>
        <p:spPr>
          <a:xfrm>
            <a:off x="9180262" y="2480689"/>
            <a:ext cx="1083149" cy="369332"/>
          </a:xfrm>
          <a:prstGeom prst="rect">
            <a:avLst/>
          </a:prstGeom>
        </p:spPr>
        <p:txBody>
          <a:bodyPr wrap="square">
            <a:spAutoFit/>
          </a:bodyPr>
          <a:lstStyle/>
          <a:p>
            <a:pPr algn="ctr"/>
            <a:r>
              <a:rPr lang="en-GB"/>
              <a:t>⬇ ⬇ ⬇ </a:t>
            </a:r>
            <a:endParaRPr lang="en-GB" b="1" i="0">
              <a:solidFill>
                <a:schemeClr val="tx1">
                  <a:lumMod val="75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p:txBody>
      </p:sp>
    </p:spTree>
    <p:extLst>
      <p:ext uri="{BB962C8B-B14F-4D97-AF65-F5344CB8AC3E}">
        <p14:creationId xmlns:p14="http://schemas.microsoft.com/office/powerpoint/2010/main" val="3569292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7048820" y="1323833"/>
            <a:ext cx="4653808" cy="1601839"/>
          </a:xfrm>
          <a:prstGeom prst="rect">
            <a:avLst/>
          </a:prstGeom>
          <a:solidFill>
            <a:srgbClr val="E5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00863" y="621817"/>
            <a:ext cx="5167674" cy="230832"/>
          </a:xfrm>
          <a:prstGeom prst="rect">
            <a:avLst/>
          </a:prstGeom>
          <a:noFill/>
        </p:spPr>
        <p:txBody>
          <a:bodyPr wrap="square" lIns="0" tIns="0" rIns="0" bIns="0" rtlCol="0" anchor="t">
            <a:spAutoFit/>
          </a:bodyPr>
          <a:lstStyle/>
          <a:p>
            <a:r>
              <a:rPr lang="en-US" sz="1500">
                <a:solidFill>
                  <a:schemeClr val="bg2">
                    <a:lumMod val="50000"/>
                  </a:schemeClr>
                </a:solidFill>
                <a:latin typeface="Cathay Sans Light"/>
                <a:ea typeface="Cathay Sans Light" panose="020B0304020202020204" pitchFamily="34" charset="0"/>
                <a:cs typeface="Cathay Sans Light" panose="020B0304020202020204" pitchFamily="34" charset="0"/>
              </a:rPr>
              <a:t>2022</a:t>
            </a:r>
            <a:r>
              <a:rPr lang="zh-CN" altLang="en-US" sz="1500">
                <a:solidFill>
                  <a:schemeClr val="bg2">
                    <a:lumMod val="50000"/>
                  </a:schemeClr>
                </a:solidFill>
                <a:latin typeface="Cathay Sans Light"/>
                <a:ea typeface="Cathay Sans Light" panose="020B0304020202020204" pitchFamily="34" charset="0"/>
                <a:cs typeface="Cathay Sans Light" panose="020B0304020202020204" pitchFamily="34" charset="0"/>
              </a:rPr>
              <a:t>年度可持续发展绩效亮点</a:t>
            </a:r>
            <a:endParaRPr lang="en-GB" sz="1500">
              <a:solidFill>
                <a:schemeClr val="bg2">
                  <a:lumMod val="50000"/>
                </a:schemeClr>
              </a:solidFill>
              <a:latin typeface="Cathay Sans Light"/>
              <a:ea typeface="Cathay Sans Light" panose="020B0304020202020204" pitchFamily="34" charset="0"/>
              <a:cs typeface="Cathay Sans Light" panose="020B0304020202020204" pitchFamily="34" charset="0"/>
            </a:endParaRPr>
          </a:p>
        </p:txBody>
      </p:sp>
      <p:pic>
        <p:nvPicPr>
          <p:cNvPr id="21" name="Picture 20"/>
          <p:cNvPicPr>
            <a:picLocks noChangeAspect="1"/>
          </p:cNvPicPr>
          <p:nvPr/>
        </p:nvPicPr>
        <p:blipFill>
          <a:blip r:embed="rId3"/>
          <a:stretch>
            <a:fillRect/>
          </a:stretch>
        </p:blipFill>
        <p:spPr>
          <a:xfrm>
            <a:off x="7190788" y="1605144"/>
            <a:ext cx="1106318" cy="1051610"/>
          </a:xfrm>
          <a:prstGeom prst="rect">
            <a:avLst/>
          </a:prstGeom>
        </p:spPr>
      </p:pic>
      <p:sp>
        <p:nvSpPr>
          <p:cNvPr id="32" name="Rectangle 31"/>
          <p:cNvSpPr/>
          <p:nvPr/>
        </p:nvSpPr>
        <p:spPr>
          <a:xfrm>
            <a:off x="496143" y="1323832"/>
            <a:ext cx="2410100" cy="5012709"/>
          </a:xfrm>
          <a:prstGeom prst="rect">
            <a:avLst/>
          </a:prstGeom>
          <a:solidFill>
            <a:srgbClr val="E5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658829" y="2925671"/>
            <a:ext cx="1752403" cy="769441"/>
          </a:xfrm>
          <a:prstGeom prst="rect">
            <a:avLst/>
          </a:prstGeom>
        </p:spPr>
        <p:txBody>
          <a:bodyPr wrap="none" lIns="91440" tIns="45720" rIns="91440" bIns="45720" anchor="t">
            <a:spAutoFit/>
          </a:bodyPr>
          <a:lstStyle/>
          <a:p>
            <a:r>
              <a:rPr lang="en-GB" sz="4400">
                <a:solidFill>
                  <a:srgbClr val="005D63"/>
                </a:solidFill>
                <a:latin typeface="Cathay Sans Medium"/>
                <a:ea typeface="Cathay Sans Medium" panose="020B0604020202020204" pitchFamily="34" charset="0"/>
                <a:cs typeface="Cathay Sans Medium" panose="020B0604020202020204" pitchFamily="34" charset="0"/>
              </a:rPr>
              <a:t>38,339</a:t>
            </a:r>
            <a:endParaRPr lang="en-GB" sz="4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34" name="Rectangle 33"/>
          <p:cNvSpPr/>
          <p:nvPr/>
        </p:nvSpPr>
        <p:spPr>
          <a:xfrm>
            <a:off x="663173" y="3635501"/>
            <a:ext cx="1977289" cy="692497"/>
          </a:xfrm>
          <a:prstGeom prst="rect">
            <a:avLst/>
          </a:prstGeom>
        </p:spPr>
        <p:txBody>
          <a:bodyPr wrap="square" lIns="91440" tIns="45720" rIns="91440" bIns="45720" anchor="t">
            <a:spAutoFit/>
          </a:bodyPr>
          <a:lstStyle/>
          <a:p>
            <a:r>
              <a:rPr lang="zh-CN" altLang="en-US" sz="1300">
                <a:latin typeface="Cathay Sans Light"/>
                <a:ea typeface="Cathay Sans Light" panose="020B0304020202020204" pitchFamily="34" charset="0"/>
                <a:cs typeface="Cathay Sans Light" panose="020B0304020202020204" pitchFamily="34" charset="0"/>
              </a:rPr>
              <a:t>通过「飞向更蓝天」 计划共抵销的碳排放量 (</a:t>
            </a:r>
            <a:r>
              <a:rPr lang="zh-CN" sz="1300">
                <a:latin typeface="Cathay Sans Light"/>
                <a:ea typeface="Cathay Sans Light" panose="020B0304020202020204" pitchFamily="34" charset="0"/>
                <a:cs typeface="Cathay Sans Light" panose="020B0304020202020204" pitchFamily="34" charset="0"/>
              </a:rPr>
              <a:t>吨</a:t>
            </a:r>
            <a:r>
              <a:rPr lang="en-US" altLang="zh-CN" sz="1300">
                <a:latin typeface="Cathay Sans Light"/>
                <a:ea typeface="Cathay Sans Light" panose="020B0304020202020204" pitchFamily="34" charset="0"/>
                <a:cs typeface="Cathay Sans Light" panose="020B0304020202020204" pitchFamily="34" charset="0"/>
              </a:rPr>
              <a:t>)</a:t>
            </a:r>
            <a:endParaRPr lang="en-GB" sz="1300">
              <a:latin typeface="Cathay Sans Light"/>
              <a:ea typeface="Cathay Sans Light" panose="020B0304020202020204" pitchFamily="34" charset="0"/>
              <a:cs typeface="Cathay Sans Light" panose="020B0304020202020204" pitchFamily="34" charset="0"/>
            </a:endParaRPr>
          </a:p>
          <a:p>
            <a:endParaRPr lang="en-GB" sz="1300">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36" name="Rectangle 35"/>
          <p:cNvSpPr/>
          <p:nvPr/>
        </p:nvSpPr>
        <p:spPr>
          <a:xfrm>
            <a:off x="658829" y="4631269"/>
            <a:ext cx="1159292" cy="769441"/>
          </a:xfrm>
          <a:prstGeom prst="rect">
            <a:avLst/>
          </a:prstGeom>
        </p:spPr>
        <p:txBody>
          <a:bodyPr wrap="none" lIns="91440" tIns="45720" rIns="91440" bIns="45720" anchor="t">
            <a:spAutoFit/>
          </a:bodyPr>
          <a:lstStyle/>
          <a:p>
            <a:r>
              <a:rPr lang="en-GB" sz="4400">
                <a:solidFill>
                  <a:srgbClr val="005D63"/>
                </a:solidFill>
                <a:latin typeface="Cathay Sans Medium"/>
                <a:ea typeface="Cathay Sans Medium" panose="020B0604020202020204" pitchFamily="34" charset="0"/>
                <a:cs typeface="Cathay Sans Medium" panose="020B0604020202020204" pitchFamily="34" charset="0"/>
              </a:rPr>
              <a:t>29%</a:t>
            </a:r>
          </a:p>
        </p:txBody>
      </p:sp>
      <p:sp>
        <p:nvSpPr>
          <p:cNvPr id="37" name="Rectangle 36"/>
          <p:cNvSpPr/>
          <p:nvPr/>
        </p:nvSpPr>
        <p:spPr>
          <a:xfrm>
            <a:off x="654021" y="5335734"/>
            <a:ext cx="1986442" cy="492443"/>
          </a:xfrm>
          <a:prstGeom prst="rect">
            <a:avLst/>
          </a:prstGeom>
        </p:spPr>
        <p:txBody>
          <a:bodyPr wrap="square" lIns="91440" tIns="45720" rIns="91440" bIns="45720" anchor="t">
            <a:spAutoFit/>
          </a:bodyPr>
          <a:lstStyle/>
          <a:p>
            <a:r>
              <a:rPr lang="zh-CN" sz="1300">
                <a:solidFill>
                  <a:srgbClr val="58595B"/>
                </a:solidFill>
                <a:latin typeface="Cathay Sans Light"/>
                <a:ea typeface="Cathay Sans Light" panose="020B0304020202020204" pitchFamily="34" charset="0"/>
                <a:cs typeface="Cathay Sans Light" panose="020B0304020202020204" pitchFamily="34" charset="0"/>
              </a:rPr>
              <a:t>自1998年起计已</a:t>
            </a:r>
            <a:r>
              <a:rPr lang="zh-CN" altLang="en-US" sz="1300">
                <a:solidFill>
                  <a:srgbClr val="58595B"/>
                </a:solidFill>
                <a:latin typeface="Cathay Sans Light"/>
                <a:ea typeface="Cathay Sans Light" panose="020B0304020202020204" pitchFamily="34" charset="0"/>
                <a:cs typeface="Cathay Sans Light" panose="020B0304020202020204" pitchFamily="34" charset="0"/>
              </a:rPr>
              <a:t>减 </a:t>
            </a:r>
            <a:r>
              <a:rPr lang="zh-CN" sz="1300">
                <a:solidFill>
                  <a:srgbClr val="58595B"/>
                </a:solidFill>
                <a:latin typeface="Cathay Sans Light"/>
                <a:ea typeface="Cathay Sans Light" panose="020B0304020202020204" pitchFamily="34" charset="0"/>
                <a:cs typeface="Cathay Sans Light" panose="020B0304020202020204" pitchFamily="34" charset="0"/>
              </a:rPr>
              <a:t>低碳强度</a:t>
            </a:r>
            <a:endParaRPr lang="en-US"/>
          </a:p>
        </p:txBody>
      </p:sp>
      <p:pic>
        <p:nvPicPr>
          <p:cNvPr id="17" name="Picture 16"/>
          <p:cNvPicPr>
            <a:picLocks noChangeAspect="1"/>
          </p:cNvPicPr>
          <p:nvPr/>
        </p:nvPicPr>
        <p:blipFill>
          <a:blip r:embed="rId4"/>
          <a:stretch>
            <a:fillRect/>
          </a:stretch>
        </p:blipFill>
        <p:spPr>
          <a:xfrm>
            <a:off x="922512" y="1740542"/>
            <a:ext cx="1455339" cy="1133256"/>
          </a:xfrm>
          <a:prstGeom prst="rect">
            <a:avLst/>
          </a:prstGeom>
        </p:spPr>
      </p:pic>
      <p:sp>
        <p:nvSpPr>
          <p:cNvPr id="40" name="Rectangle 39"/>
          <p:cNvSpPr/>
          <p:nvPr/>
        </p:nvSpPr>
        <p:spPr>
          <a:xfrm>
            <a:off x="8322108" y="1918563"/>
            <a:ext cx="1159292" cy="769441"/>
          </a:xfrm>
          <a:prstGeom prst="rect">
            <a:avLst/>
          </a:prstGeom>
        </p:spPr>
        <p:txBody>
          <a:bodyPr wrap="none" lIns="91440" tIns="45720" rIns="91440" bIns="45720" anchor="t">
            <a:spAutoFit/>
          </a:bodyPr>
          <a:lstStyle/>
          <a:p>
            <a:r>
              <a:rPr lang="en-GB" sz="4400">
                <a:solidFill>
                  <a:srgbClr val="005D63"/>
                </a:solidFill>
                <a:latin typeface="Cathay Sans Medium"/>
                <a:ea typeface="Cathay Sans Medium" panose="020B0604020202020204" pitchFamily="34" charset="0"/>
                <a:cs typeface="Cathay Sans Medium" panose="020B0604020202020204" pitchFamily="34" charset="0"/>
              </a:rPr>
              <a:t>56%</a:t>
            </a:r>
          </a:p>
        </p:txBody>
      </p:sp>
      <p:sp>
        <p:nvSpPr>
          <p:cNvPr id="41" name="Rectangle 40"/>
          <p:cNvSpPr/>
          <p:nvPr/>
        </p:nvSpPr>
        <p:spPr>
          <a:xfrm>
            <a:off x="9615997" y="2039891"/>
            <a:ext cx="1977289" cy="492443"/>
          </a:xfrm>
          <a:prstGeom prst="rect">
            <a:avLst/>
          </a:prstGeom>
        </p:spPr>
        <p:txBody>
          <a:bodyPr wrap="square" lIns="91440" tIns="45720" rIns="91440" bIns="45720" anchor="t">
            <a:spAutoFit/>
          </a:bodyPr>
          <a:lstStyle/>
          <a:p>
            <a:r>
              <a:rPr lang="zh-CN" altLang="en-US" sz="1300">
                <a:latin typeface="Cathay Sans Light"/>
                <a:ea typeface="Cathay Sans Light" panose="020B0304020202020204" pitchFamily="34" charset="0"/>
                <a:cs typeface="Cathay Sans Light" panose="020B0304020202020204" pitchFamily="34" charset="0"/>
              </a:rPr>
              <a:t>削减</a:t>
            </a:r>
            <a:r>
              <a:rPr lang="en-US" altLang="zh-CN" sz="1300">
                <a:latin typeface="Cathay Sans Light"/>
                <a:ea typeface="Cathay Sans Light" panose="020B0304020202020204" pitchFamily="34" charset="0"/>
                <a:cs typeface="Cathay Sans Light" panose="020B0304020202020204" pitchFamily="34" charset="0"/>
              </a:rPr>
              <a:t>56%</a:t>
            </a:r>
            <a:r>
              <a:rPr lang="zh-CN" altLang="en-US" sz="1300">
                <a:latin typeface="Cathay Sans Light"/>
                <a:ea typeface="Cathay Sans Light" panose="020B0304020202020204" pitchFamily="34" charset="0"/>
                <a:cs typeface="Cathay Sans Light" panose="020B0304020202020204" pitchFamily="34" charset="0"/>
              </a:rPr>
              <a:t>的一次性塑胶制品。</a:t>
            </a:r>
            <a:endParaRPr lang="en-GB" sz="1300">
              <a:latin typeface="Cathay Sans Light"/>
              <a:ea typeface="Cathay Sans Light" panose="020B0304020202020204" pitchFamily="34" charset="0"/>
              <a:cs typeface="Cathay Sans Light" panose="020B0304020202020204" pitchFamily="34" charset="0"/>
            </a:endParaRPr>
          </a:p>
        </p:txBody>
      </p:sp>
      <p:sp>
        <p:nvSpPr>
          <p:cNvPr id="42" name="Rectangle 41"/>
          <p:cNvSpPr/>
          <p:nvPr/>
        </p:nvSpPr>
        <p:spPr>
          <a:xfrm>
            <a:off x="663173" y="1489007"/>
            <a:ext cx="2092404" cy="292388"/>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气候行动</a:t>
            </a:r>
            <a:endParaRPr lang="en-GB" sz="1300" b="1"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43" name="Rectangle 42"/>
          <p:cNvSpPr/>
          <p:nvPr/>
        </p:nvSpPr>
        <p:spPr>
          <a:xfrm>
            <a:off x="8307439" y="1529458"/>
            <a:ext cx="2350276" cy="292388"/>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营运中的可持续性</a:t>
            </a:r>
            <a:endParaRPr lang="en-GB" sz="1300" b="1"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44" name="Rectangle 43"/>
          <p:cNvSpPr/>
          <p:nvPr/>
        </p:nvSpPr>
        <p:spPr>
          <a:xfrm>
            <a:off x="7048818" y="3125251"/>
            <a:ext cx="2220051" cy="3211291"/>
          </a:xfrm>
          <a:prstGeom prst="rect">
            <a:avLst/>
          </a:prstGeom>
          <a:solidFill>
            <a:srgbClr val="E9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stretch>
            <a:fillRect/>
          </a:stretch>
        </p:blipFill>
        <p:spPr>
          <a:xfrm>
            <a:off x="7524373" y="3451447"/>
            <a:ext cx="1219132" cy="1165837"/>
          </a:xfrm>
          <a:prstGeom prst="rect">
            <a:avLst/>
          </a:prstGeom>
        </p:spPr>
      </p:pic>
      <p:sp>
        <p:nvSpPr>
          <p:cNvPr id="45" name="Rectangle 44"/>
          <p:cNvSpPr/>
          <p:nvPr/>
        </p:nvSpPr>
        <p:spPr>
          <a:xfrm>
            <a:off x="7176466" y="3358820"/>
            <a:ext cx="2092404" cy="292388"/>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多元共融</a:t>
            </a:r>
            <a:endPar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46" name="Rectangle 45"/>
          <p:cNvSpPr/>
          <p:nvPr/>
        </p:nvSpPr>
        <p:spPr>
          <a:xfrm>
            <a:off x="7180762" y="4862376"/>
            <a:ext cx="874022" cy="769441"/>
          </a:xfrm>
          <a:prstGeom prst="rect">
            <a:avLst/>
          </a:prstGeom>
        </p:spPr>
        <p:txBody>
          <a:bodyPr wrap="none" lIns="91440" tIns="45720" rIns="91440" bIns="45720" anchor="t">
            <a:spAutoFit/>
          </a:bodyPr>
          <a:lstStyle/>
          <a:p>
            <a:r>
              <a:rPr lang="en-GB" sz="4400">
                <a:solidFill>
                  <a:srgbClr val="005D63"/>
                </a:solidFill>
                <a:latin typeface="Cathay Sans Medium"/>
                <a:ea typeface="Cathay Sans Medium" panose="020B0604020202020204" pitchFamily="34" charset="0"/>
                <a:cs typeface="Cathay Sans Medium" panose="020B0604020202020204" pitchFamily="34" charset="0"/>
              </a:rPr>
              <a:t>1st</a:t>
            </a:r>
            <a:endParaRPr lang="en-GB" sz="4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47" name="Rectangle 46"/>
          <p:cNvSpPr/>
          <p:nvPr/>
        </p:nvSpPr>
        <p:spPr>
          <a:xfrm>
            <a:off x="7186492" y="5528950"/>
            <a:ext cx="1977289" cy="492443"/>
          </a:xfrm>
          <a:prstGeom prst="rect">
            <a:avLst/>
          </a:prstGeom>
        </p:spPr>
        <p:txBody>
          <a:bodyPr wrap="square" lIns="91440" tIns="45720" rIns="91440" bIns="45720" anchor="t">
            <a:spAutoFit/>
          </a:bodyPr>
          <a:lstStyle/>
          <a:p>
            <a:r>
              <a:rPr lang="zh-CN" sz="1300">
                <a:latin typeface="Cathay Sans Light"/>
                <a:ea typeface="Cathay Sans Light" panose="020B0304020202020204" pitchFamily="34" charset="0"/>
                <a:cs typeface="Cathay Sans Light" panose="020B0304020202020204" pitchFamily="34" charset="0"/>
              </a:rPr>
              <a:t>首度入選彭博性 別</a:t>
            </a:r>
            <a:r>
              <a:rPr lang="zh-CN" altLang="en-US" sz="1300">
                <a:latin typeface="Cathay Sans Light"/>
                <a:ea typeface="Cathay Sans Light" panose="020B0304020202020204" pitchFamily="34" charset="0"/>
                <a:cs typeface="Cathay Sans Light" panose="020B0304020202020204" pitchFamily="34" charset="0"/>
              </a:rPr>
              <a:t>平等指</a:t>
            </a:r>
            <a:r>
              <a:rPr lang="zh-CN" sz="1300">
                <a:latin typeface="Cathay Sans Light"/>
                <a:ea typeface="Cathay Sans Light" panose="020B0304020202020204" pitchFamily="34" charset="0"/>
                <a:cs typeface="Cathay Sans Light" panose="020B0304020202020204" pitchFamily="34" charset="0"/>
              </a:rPr>
              <a:t>數</a:t>
            </a:r>
            <a:endParaRPr lang="en-US"/>
          </a:p>
        </p:txBody>
      </p:sp>
      <p:sp>
        <p:nvSpPr>
          <p:cNvPr id="48" name="Rectangle 47"/>
          <p:cNvSpPr/>
          <p:nvPr/>
        </p:nvSpPr>
        <p:spPr>
          <a:xfrm>
            <a:off x="9482577" y="3125251"/>
            <a:ext cx="2220051" cy="321129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p:cNvPicPr>
            <a:picLocks noChangeAspect="1"/>
          </p:cNvPicPr>
          <p:nvPr/>
        </p:nvPicPr>
        <p:blipFill>
          <a:blip r:embed="rId5"/>
          <a:stretch>
            <a:fillRect/>
          </a:stretch>
        </p:blipFill>
        <p:spPr>
          <a:xfrm>
            <a:off x="7519199" y="3605068"/>
            <a:ext cx="1329420" cy="1256073"/>
          </a:xfrm>
          <a:prstGeom prst="rect">
            <a:avLst/>
          </a:prstGeom>
        </p:spPr>
      </p:pic>
      <p:pic>
        <p:nvPicPr>
          <p:cNvPr id="3" name="Picture 2"/>
          <p:cNvPicPr>
            <a:picLocks noChangeAspect="1"/>
          </p:cNvPicPr>
          <p:nvPr/>
        </p:nvPicPr>
        <p:blipFill>
          <a:blip r:embed="rId6"/>
          <a:stretch>
            <a:fillRect/>
          </a:stretch>
        </p:blipFill>
        <p:spPr>
          <a:xfrm>
            <a:off x="10255637" y="3895258"/>
            <a:ext cx="1251114" cy="1084953"/>
          </a:xfrm>
          <a:prstGeom prst="rect">
            <a:avLst/>
          </a:prstGeom>
        </p:spPr>
      </p:pic>
      <p:sp>
        <p:nvSpPr>
          <p:cNvPr id="51" name="Rectangle 50"/>
          <p:cNvSpPr/>
          <p:nvPr/>
        </p:nvSpPr>
        <p:spPr>
          <a:xfrm>
            <a:off x="9613334" y="3358820"/>
            <a:ext cx="1271425" cy="492443"/>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乘客和同事</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d</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额健康及安全</a:t>
            </a:r>
            <a:endParaRPr lang="en-GB" sz="1300" b="1"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54" name="Rectangle 53"/>
          <p:cNvSpPr/>
          <p:nvPr/>
        </p:nvSpPr>
        <p:spPr>
          <a:xfrm>
            <a:off x="9649513" y="5072928"/>
            <a:ext cx="874022" cy="769441"/>
          </a:xfrm>
          <a:prstGeom prst="rect">
            <a:avLst/>
          </a:prstGeom>
        </p:spPr>
        <p:txBody>
          <a:bodyPr wrap="none" lIns="91440" tIns="45720" rIns="91440" bIns="45720" anchor="t">
            <a:spAutoFit/>
          </a:bodyPr>
          <a:lstStyle/>
          <a:p>
            <a:r>
              <a:rPr lang="en-GB" sz="4400">
                <a:solidFill>
                  <a:srgbClr val="005D63"/>
                </a:solidFill>
                <a:latin typeface="Cathay Sans Medium"/>
              </a:rPr>
              <a:t>1st</a:t>
            </a:r>
            <a:endParaRPr lang="en-US"/>
          </a:p>
        </p:txBody>
      </p:sp>
      <p:sp>
        <p:nvSpPr>
          <p:cNvPr id="55" name="Rectangle 54"/>
          <p:cNvSpPr/>
          <p:nvPr/>
        </p:nvSpPr>
        <p:spPr>
          <a:xfrm>
            <a:off x="9626047" y="5729903"/>
            <a:ext cx="1977289" cy="292388"/>
          </a:xfrm>
          <a:prstGeom prst="rect">
            <a:avLst/>
          </a:prstGeom>
        </p:spPr>
        <p:txBody>
          <a:bodyPr wrap="square" lIns="91440" tIns="45720" rIns="91440" bIns="45720" anchor="t">
            <a:spAutoFit/>
          </a:bodyPr>
          <a:lstStyle/>
          <a:p>
            <a:r>
              <a:rPr lang="zh-CN" sz="1300">
                <a:latin typeface="Cathay Sans Light"/>
              </a:rPr>
              <a:t>舉</a:t>
            </a:r>
            <a:r>
              <a:rPr lang="zh-CN" altLang="en-US" sz="1300">
                <a:latin typeface="Cathay Sans Light"/>
              </a:rPr>
              <a:t>辦</a:t>
            </a:r>
            <a:r>
              <a:rPr lang="zh-CN" sz="1300">
                <a:latin typeface="Cathay Sans Light"/>
              </a:rPr>
              <a:t>首個精</a:t>
            </a:r>
            <a:r>
              <a:rPr lang="zh-CN" altLang="en-US" sz="1300">
                <a:latin typeface="Cathay Sans Light"/>
              </a:rPr>
              <a:t>神健康</a:t>
            </a:r>
            <a:r>
              <a:rPr lang="zh-CN" sz="1300">
                <a:latin typeface="Cathay Sans Light"/>
              </a:rPr>
              <a:t>節</a:t>
            </a:r>
            <a:endParaRPr lang="en-US"/>
          </a:p>
        </p:txBody>
      </p:sp>
      <p:sp>
        <p:nvSpPr>
          <p:cNvPr id="56" name="Rectangle 55"/>
          <p:cNvSpPr/>
          <p:nvPr/>
        </p:nvSpPr>
        <p:spPr>
          <a:xfrm>
            <a:off x="3110990" y="1323832"/>
            <a:ext cx="3730001" cy="1953168"/>
          </a:xfrm>
          <a:prstGeom prst="rect">
            <a:avLst/>
          </a:prstGeom>
          <a:solidFill>
            <a:srgbClr val="EE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3257604" y="1490350"/>
            <a:ext cx="2081669" cy="292388"/>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生物多样性</a:t>
            </a:r>
            <a:endParaRPr lang="en-GB" sz="1300" b="1"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pic>
        <p:nvPicPr>
          <p:cNvPr id="2" name="Picture 1"/>
          <p:cNvPicPr>
            <a:picLocks noChangeAspect="1"/>
          </p:cNvPicPr>
          <p:nvPr/>
        </p:nvPicPr>
        <p:blipFill>
          <a:blip r:embed="rId7"/>
          <a:stretch>
            <a:fillRect/>
          </a:stretch>
        </p:blipFill>
        <p:spPr>
          <a:xfrm>
            <a:off x="3253379" y="1879467"/>
            <a:ext cx="1441222" cy="994332"/>
          </a:xfrm>
          <a:prstGeom prst="rect">
            <a:avLst/>
          </a:prstGeom>
        </p:spPr>
      </p:pic>
      <p:sp>
        <p:nvSpPr>
          <p:cNvPr id="58" name="Rectangle 57"/>
          <p:cNvSpPr/>
          <p:nvPr/>
        </p:nvSpPr>
        <p:spPr>
          <a:xfrm>
            <a:off x="4511707" y="1796804"/>
            <a:ext cx="1040670" cy="769441"/>
          </a:xfrm>
          <a:prstGeom prst="rect">
            <a:avLst/>
          </a:prstGeom>
        </p:spPr>
        <p:txBody>
          <a:bodyPr wrap="none" lIns="91440" tIns="45720" rIns="91440" bIns="45720" anchor="t">
            <a:spAutoFit/>
          </a:bodyPr>
          <a:lstStyle/>
          <a:p>
            <a:r>
              <a:rPr lang="en-GB" sz="4400">
                <a:solidFill>
                  <a:srgbClr val="005D63"/>
                </a:solidFill>
                <a:latin typeface="Cathay Sans Medium"/>
                <a:ea typeface="Cathay Sans Medium" panose="020B0604020202020204" pitchFamily="34" charset="0"/>
                <a:cs typeface="Cathay Sans Medium" panose="020B0604020202020204" pitchFamily="34" charset="0"/>
              </a:rPr>
              <a:t>150</a:t>
            </a:r>
            <a:endParaRPr lang="en-GB" sz="4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59" name="Rectangle 58"/>
          <p:cNvSpPr/>
          <p:nvPr/>
        </p:nvSpPr>
        <p:spPr>
          <a:xfrm>
            <a:off x="4569380" y="2465351"/>
            <a:ext cx="2090897" cy="492443"/>
          </a:xfrm>
          <a:prstGeom prst="rect">
            <a:avLst/>
          </a:prstGeom>
        </p:spPr>
        <p:txBody>
          <a:bodyPr wrap="square">
            <a:spAutoFit/>
          </a:bodyPr>
          <a:lstStyle/>
          <a:p>
            <a:r>
              <a:rPr lang="zh-CN" altLang="en-US" sz="1300">
                <a:latin typeface="Cathay Sans Light" panose="020B0304020202020204" pitchFamily="34" charset="0"/>
                <a:ea typeface="Cathay Sans Light" panose="020B0304020202020204" pitchFamily="34" charset="0"/>
                <a:cs typeface="Cathay Sans Light" panose="020B0304020202020204" pitchFamily="34" charset="0"/>
              </a:rPr>
              <a:t>供应超过</a:t>
            </a:r>
            <a:r>
              <a:rPr lang="en-US" altLang="zh-CN" sz="1300">
                <a:latin typeface="Cathay Sans Light" panose="020B0304020202020204" pitchFamily="34" charset="0"/>
                <a:ea typeface="Cathay Sans Light" panose="020B0304020202020204" pitchFamily="34" charset="0"/>
                <a:cs typeface="Cathay Sans Light" panose="020B0304020202020204" pitchFamily="34" charset="0"/>
              </a:rPr>
              <a:t>22</a:t>
            </a:r>
            <a:r>
              <a:rPr lang="zh-CN" altLang="en-US" sz="1300">
                <a:latin typeface="Cathay Sans Light" panose="020B0304020202020204" pitchFamily="34" charset="0"/>
                <a:ea typeface="Cathay Sans Light" panose="020B0304020202020204" pitchFamily="34" charset="0"/>
                <a:cs typeface="Cathay Sans Light" panose="020B0304020202020204" pitchFamily="34" charset="0"/>
              </a:rPr>
              <a:t>吨经认证的可持续海产。</a:t>
            </a:r>
            <a:endParaRPr lang="en-GB" sz="1300">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63" name="Rectangle 62"/>
          <p:cNvSpPr/>
          <p:nvPr/>
        </p:nvSpPr>
        <p:spPr>
          <a:xfrm>
            <a:off x="3110990" y="3466376"/>
            <a:ext cx="3730001" cy="2870165"/>
          </a:xfrm>
          <a:prstGeom prst="rect">
            <a:avLst/>
          </a:prstGeom>
          <a:solidFill>
            <a:srgbClr val="E1E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8"/>
          <a:stretch>
            <a:fillRect/>
          </a:stretch>
        </p:blipFill>
        <p:spPr>
          <a:xfrm>
            <a:off x="3235359" y="3961927"/>
            <a:ext cx="1245669" cy="1079987"/>
          </a:xfrm>
          <a:prstGeom prst="rect">
            <a:avLst/>
          </a:prstGeom>
        </p:spPr>
      </p:pic>
      <p:sp>
        <p:nvSpPr>
          <p:cNvPr id="64" name="Rectangle 63"/>
          <p:cNvSpPr/>
          <p:nvPr/>
        </p:nvSpPr>
        <p:spPr>
          <a:xfrm>
            <a:off x="3243889" y="3676446"/>
            <a:ext cx="2081669" cy="292388"/>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社区</a:t>
            </a:r>
            <a:endParaRPr lang="en-GB" sz="1300" b="1"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65" name="Rectangle 64"/>
          <p:cNvSpPr/>
          <p:nvPr/>
        </p:nvSpPr>
        <p:spPr>
          <a:xfrm>
            <a:off x="3262995" y="5285569"/>
            <a:ext cx="1191352" cy="769441"/>
          </a:xfrm>
          <a:prstGeom prst="rect">
            <a:avLst/>
          </a:prstGeom>
        </p:spPr>
        <p:txBody>
          <a:bodyPr wrap="none" lIns="91440" tIns="45720" rIns="91440" bIns="45720" anchor="t">
            <a:spAutoFit/>
          </a:bodyPr>
          <a:lstStyle/>
          <a:p>
            <a:r>
              <a:rPr lang="en-GB" sz="4400">
                <a:solidFill>
                  <a:srgbClr val="005D63"/>
                </a:solidFill>
                <a:latin typeface="Cathay Sans Medium"/>
                <a:ea typeface="Cathay Sans Medium" panose="020B0604020202020204" pitchFamily="34" charset="0"/>
                <a:cs typeface="Cathay Sans Medium" panose="020B0604020202020204" pitchFamily="34" charset="0"/>
              </a:rPr>
              <a:t>1.7K</a:t>
            </a:r>
            <a:endParaRPr lang="en-GB" sz="4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66" name="Rectangle 65"/>
          <p:cNvSpPr/>
          <p:nvPr/>
        </p:nvSpPr>
        <p:spPr>
          <a:xfrm>
            <a:off x="4572295" y="5372213"/>
            <a:ext cx="2039238" cy="492443"/>
          </a:xfrm>
          <a:prstGeom prst="rect">
            <a:avLst/>
          </a:prstGeom>
        </p:spPr>
        <p:txBody>
          <a:bodyPr wrap="square" lIns="91440" tIns="45720" rIns="91440" bIns="45720" anchor="t">
            <a:spAutoFit/>
          </a:bodyPr>
          <a:lstStyle/>
          <a:p>
            <a:r>
              <a:rPr lang="zh-CN" altLang="en-US" sz="1300">
                <a:latin typeface="Cathay Sans Light"/>
                <a:ea typeface="Cathay Sans Light" panose="020B0304020202020204" pitchFamily="34" charset="0"/>
                <a:cs typeface="Cathay Sans Light" panose="020B0304020202020204" pitchFamily="34" charset="0"/>
              </a:rPr>
              <a:t>公司同事献出超过</a:t>
            </a:r>
            <a:r>
              <a:rPr lang="en-US" altLang="zh-CN" sz="1300">
                <a:latin typeface="Cathay Sans Light"/>
                <a:ea typeface="Cathay Sans Light" panose="020B0304020202020204" pitchFamily="34" charset="0"/>
                <a:cs typeface="Cathay Sans Light" panose="020B0304020202020204" pitchFamily="34" charset="0"/>
              </a:rPr>
              <a:t>1,700</a:t>
            </a:r>
            <a:r>
              <a:rPr lang="zh-CN" altLang="en-US" sz="1300">
                <a:latin typeface="Cathay Sans Light"/>
                <a:ea typeface="Cathay Sans Light" panose="020B0304020202020204" pitchFamily="34" charset="0"/>
                <a:cs typeface="Cathay Sans Light" panose="020B0304020202020204" pitchFamily="34" charset="0"/>
              </a:rPr>
              <a:t>小时参与义务工作。</a:t>
            </a:r>
            <a:endParaRPr lang="en-GB" sz="1300">
              <a:latin typeface="Cathay Sans Light"/>
              <a:ea typeface="Cathay Sans Light" panose="020B0304020202020204" pitchFamily="34" charset="0"/>
              <a:cs typeface="Cathay Sans Light" panose="020B0304020202020204" pitchFamily="34" charset="0"/>
            </a:endParaRPr>
          </a:p>
        </p:txBody>
      </p:sp>
      <p:sp>
        <p:nvSpPr>
          <p:cNvPr id="67" name="Rectangle 66"/>
          <p:cNvSpPr/>
          <p:nvPr/>
        </p:nvSpPr>
        <p:spPr>
          <a:xfrm>
            <a:off x="4560611" y="3894954"/>
            <a:ext cx="2055258" cy="769441"/>
          </a:xfrm>
          <a:prstGeom prst="rect">
            <a:avLst/>
          </a:prstGeom>
        </p:spPr>
        <p:txBody>
          <a:bodyPr wrap="square" lIns="91440" tIns="45720" rIns="91440" bIns="45720" anchor="t">
            <a:spAutoFit/>
          </a:bodyPr>
          <a:lstStyle/>
          <a:p>
            <a:r>
              <a:rPr lang="en-GB" sz="4400">
                <a:solidFill>
                  <a:srgbClr val="005D63"/>
                </a:solidFill>
                <a:latin typeface="Cathay Sans Medium"/>
                <a:ea typeface="Cathay Sans Medium" panose="020B0604020202020204" pitchFamily="34" charset="0"/>
                <a:cs typeface="Cathay Sans Medium" panose="020B0604020202020204" pitchFamily="34" charset="0"/>
              </a:rPr>
              <a:t>390K </a:t>
            </a:r>
          </a:p>
        </p:txBody>
      </p:sp>
      <p:sp>
        <p:nvSpPr>
          <p:cNvPr id="68" name="Rectangle 67"/>
          <p:cNvSpPr/>
          <p:nvPr/>
        </p:nvSpPr>
        <p:spPr>
          <a:xfrm>
            <a:off x="4567522" y="4540434"/>
            <a:ext cx="2401713" cy="292388"/>
          </a:xfrm>
          <a:prstGeom prst="rect">
            <a:avLst/>
          </a:prstGeom>
        </p:spPr>
        <p:txBody>
          <a:bodyPr wrap="square" lIns="91440" tIns="45720" rIns="91440" bIns="45720" anchor="t">
            <a:spAutoFit/>
          </a:bodyPr>
          <a:lstStyle/>
          <a:p>
            <a:r>
              <a:rPr lang="zh-CN" altLang="en-US" sz="1300">
                <a:latin typeface="Cathay Sans Light"/>
                <a:ea typeface="Cathay Sans Light" panose="020B0304020202020204" pitchFamily="34" charset="0"/>
                <a:cs typeface="Cathay Sans Light" panose="020B0304020202020204" pitchFamily="34" charset="0"/>
              </a:rPr>
              <a:t>捐赠予慈善机构</a:t>
            </a:r>
            <a:r>
              <a:rPr lang="zh-CN" sz="1300">
                <a:latin typeface="Cathay Sans Light"/>
                <a:ea typeface="Cathay Sans Light" panose="020B0304020202020204" pitchFamily="34" charset="0"/>
                <a:cs typeface="Cathay Sans Light" panose="020B0304020202020204" pitchFamily="34" charset="0"/>
              </a:rPr>
              <a:t>的</a:t>
            </a:r>
            <a:r>
              <a:rPr lang="zh-CN" altLang="en-US" sz="1300">
                <a:latin typeface="Cathay Sans Light"/>
                <a:ea typeface="Cathay Sans Light" panose="020B0304020202020204" pitchFamily="34" charset="0"/>
                <a:cs typeface="Cathay Sans Light" panose="020B0304020202020204" pitchFamily="34" charset="0"/>
              </a:rPr>
              <a:t>物品</a:t>
            </a:r>
          </a:p>
        </p:txBody>
      </p:sp>
    </p:spTree>
    <p:extLst>
      <p:ext uri="{BB962C8B-B14F-4D97-AF65-F5344CB8AC3E}">
        <p14:creationId xmlns:p14="http://schemas.microsoft.com/office/powerpoint/2010/main" val="2763516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9838" b="6521"/>
          <a:stretch/>
        </p:blipFill>
        <p:spPr>
          <a:xfrm>
            <a:off x="0" y="1"/>
            <a:ext cx="12192000" cy="6858000"/>
          </a:xfrm>
          <a:prstGeom prst="rect">
            <a:avLst/>
          </a:prstGeom>
        </p:spPr>
      </p:pic>
      <p:sp>
        <p:nvSpPr>
          <p:cNvPr id="14" name="Rectangle 13"/>
          <p:cNvSpPr/>
          <p:nvPr/>
        </p:nvSpPr>
        <p:spPr>
          <a:xfrm>
            <a:off x="0" y="1"/>
            <a:ext cx="12356123" cy="6858000"/>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p:cNvSpPr txBox="1">
            <a:spLocks/>
          </p:cNvSpPr>
          <p:nvPr/>
        </p:nvSpPr>
        <p:spPr>
          <a:xfrm>
            <a:off x="751619" y="2174795"/>
            <a:ext cx="4475289" cy="2264505"/>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5000">
                <a:latin typeface="Cathay Sans Medium"/>
              </a:rPr>
              <a:t>我们的</a:t>
            </a:r>
            <a:endParaRPr lang="en-US" altLang="zh-CN" sz="5000">
              <a:latin typeface="Cathay Sans Medium"/>
            </a:endParaRPr>
          </a:p>
          <a:p>
            <a:r>
              <a:rPr lang="zh-CN" altLang="en-US" sz="5000">
                <a:latin typeface="Cathay Sans Medium"/>
              </a:rPr>
              <a:t>空中客车</a:t>
            </a:r>
            <a:endParaRPr lang="en-US" altLang="zh-CN" sz="5000">
              <a:latin typeface="Cathay Sans Medium"/>
            </a:endParaRPr>
          </a:p>
          <a:p>
            <a:r>
              <a:rPr lang="en-US" altLang="zh-CN" sz="5000">
                <a:latin typeface="Cathay Sans Medium"/>
              </a:rPr>
              <a:t>A350</a:t>
            </a:r>
            <a:endParaRPr lang="en-US" altLang="zh-CN" sz="5000" b="1">
              <a:latin typeface="Cathay Sans Medium"/>
            </a:endParaRPr>
          </a:p>
        </p:txBody>
      </p:sp>
      <p:sp>
        <p:nvSpPr>
          <p:cNvPr id="23" name="TextBox 22"/>
          <p:cNvSpPr txBox="1"/>
          <p:nvPr/>
        </p:nvSpPr>
        <p:spPr>
          <a:xfrm>
            <a:off x="751619" y="5348568"/>
            <a:ext cx="2325213" cy="430887"/>
          </a:xfrm>
          <a:prstGeom prst="rect">
            <a:avLst/>
          </a:prstGeom>
          <a:noFill/>
        </p:spPr>
        <p:txBody>
          <a:bodyPr wrap="square" lIns="0" tIns="0" rIns="0" bIns="0" rtlCol="0">
            <a:spAutoFit/>
          </a:bodyPr>
          <a:lstStyle/>
          <a:p>
            <a:r>
              <a:rPr lang="zh-CN" altLang="en-US" sz="1400">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rPr>
              <a:t>更舒适惬意的飞行体验，</a:t>
            </a:r>
            <a:endParaRPr lang="en-US" altLang="zh-CN" sz="1400">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endParaRPr>
          </a:p>
          <a:p>
            <a:r>
              <a:rPr lang="zh-CN" altLang="en-US" sz="1400">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rPr>
              <a:t>更安静、更省油，飞行更环保</a:t>
            </a:r>
            <a:endParaRPr lang="en-GB" sz="1400">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7" y="469393"/>
            <a:ext cx="712664" cy="780091"/>
          </a:xfrm>
          <a:prstGeom prst="rect">
            <a:avLst/>
          </a:prstGeom>
        </p:spPr>
      </p:pic>
      <p:cxnSp>
        <p:nvCxnSpPr>
          <p:cNvPr id="25" name="Elbow Connector 24"/>
          <p:cNvCxnSpPr/>
          <p:nvPr/>
        </p:nvCxnSpPr>
        <p:spPr>
          <a:xfrm flipV="1">
            <a:off x="5887452" y="1092124"/>
            <a:ext cx="1788025" cy="1538784"/>
          </a:xfrm>
          <a:prstGeom prst="bentConnector3">
            <a:avLst>
              <a:gd name="adj1" fmla="val 50000"/>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919587" y="992097"/>
            <a:ext cx="3459434" cy="200055"/>
          </a:xfrm>
          <a:prstGeom prst="rect">
            <a:avLst/>
          </a:prstGeom>
          <a:noFill/>
        </p:spPr>
        <p:txBody>
          <a:bodyPr wrap="square" lIns="0" tIns="0" rIns="0" bIns="0" rtlCol="0" anchor="t">
            <a:spAutoFit/>
          </a:bodyPr>
          <a:lstStyle/>
          <a:p>
            <a:r>
              <a:rPr lang="zh-CN" altLang="en-US" sz="1300">
                <a:solidFill>
                  <a:schemeClr val="tx1">
                    <a:lumMod val="75000"/>
                  </a:schemeClr>
                </a:solidFill>
                <a:latin typeface="Cathay Sans Light"/>
                <a:ea typeface="Cathay Sans Light" panose="020B0304020202020204" pitchFamily="34" charset="0"/>
                <a:cs typeface="Cathay Sans Light" panose="020B0304020202020204" pitchFamily="34" charset="0"/>
              </a:rPr>
              <a:t>截至</a:t>
            </a:r>
            <a:r>
              <a:rPr lang="en-US" altLang="zh-CN" sz="1300">
                <a:solidFill>
                  <a:schemeClr val="tx1">
                    <a:lumMod val="75000"/>
                  </a:schemeClr>
                </a:solidFill>
                <a:latin typeface="Cathay Sans Light"/>
                <a:ea typeface="Cathay Sans Light" panose="020B0304020202020204" pitchFamily="34" charset="0"/>
                <a:cs typeface="Cathay Sans Light" panose="020B0304020202020204" pitchFamily="34" charset="0"/>
              </a:rPr>
              <a:t>2022</a:t>
            </a:r>
            <a:r>
              <a:rPr lang="zh-CN" altLang="en-US" sz="1300">
                <a:solidFill>
                  <a:schemeClr val="tx1">
                    <a:lumMod val="75000"/>
                  </a:schemeClr>
                </a:solidFill>
                <a:latin typeface="Cathay Sans Light"/>
                <a:ea typeface="Cathay Sans Light" panose="020B0304020202020204" pitchFamily="34" charset="0"/>
                <a:cs typeface="Cathay Sans Light" panose="020B0304020202020204" pitchFamily="34" charset="0"/>
              </a:rPr>
              <a:t>年底，我们拥有</a:t>
            </a:r>
            <a:endParaRPr lang="en-GB" sz="1300">
              <a:solidFill>
                <a:schemeClr val="tx1">
                  <a:lumMod val="75000"/>
                </a:schemeClr>
              </a:solidFill>
              <a:latin typeface="Cathay Sans Light"/>
              <a:ea typeface="Cathay Sans Light" panose="020B0304020202020204" pitchFamily="34" charset="0"/>
              <a:cs typeface="Cathay Sans Light" panose="020B0304020202020204" pitchFamily="34" charset="0"/>
            </a:endParaRPr>
          </a:p>
        </p:txBody>
      </p:sp>
      <p:sp>
        <p:nvSpPr>
          <p:cNvPr id="39" name="TextBox 38"/>
          <p:cNvSpPr txBox="1"/>
          <p:nvPr/>
        </p:nvSpPr>
        <p:spPr>
          <a:xfrm>
            <a:off x="7435900" y="1312820"/>
            <a:ext cx="2210221" cy="923330"/>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rPr>
              <a:t>28</a:t>
            </a:r>
            <a:endParaRPr lang="en-GB"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40" name="Rectangle 39"/>
          <p:cNvSpPr/>
          <p:nvPr/>
        </p:nvSpPr>
        <p:spPr>
          <a:xfrm>
            <a:off x="7778339" y="2209159"/>
            <a:ext cx="1662823" cy="292388"/>
          </a:xfrm>
          <a:prstGeom prst="rect">
            <a:avLst/>
          </a:prstGeom>
        </p:spPr>
        <p:txBody>
          <a:bodyPr wrap="square">
            <a:spAutoFit/>
          </a:bodyPr>
          <a:lstStyle/>
          <a:p>
            <a:pPr algn="ct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架</a:t>
            </a:r>
            <a:r>
              <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A350-900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飞机</a:t>
            </a:r>
            <a:r>
              <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 </a:t>
            </a:r>
            <a:endParaRPr lang="en-GB" sz="1300" b="0"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41" name="TextBox 40"/>
          <p:cNvSpPr txBox="1"/>
          <p:nvPr/>
        </p:nvSpPr>
        <p:spPr>
          <a:xfrm>
            <a:off x="9544026" y="1312820"/>
            <a:ext cx="2210221" cy="923330"/>
          </a:xfrm>
          <a:prstGeom prst="rect">
            <a:avLst/>
          </a:prstGeom>
          <a:noFill/>
        </p:spPr>
        <p:txBody>
          <a:bodyPr wrap="square" lIns="0" tIns="0" rIns="0" bIns="0" rtlCol="0" anchor="t">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6000" b="1">
                <a:solidFill>
                  <a:srgbClr val="005D63"/>
                </a:solidFill>
                <a:latin typeface="Cathay Sans Light"/>
                <a:ea typeface="Cathay Sans Light" panose="020B0304020202020204" pitchFamily="34" charset="0"/>
                <a:cs typeface="Cathay Sans Light" panose="020B0304020202020204" pitchFamily="34" charset="0"/>
              </a:rPr>
              <a:t>18</a:t>
            </a:r>
            <a:endParaRPr lang="en-GB"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42" name="Rectangle 41"/>
          <p:cNvSpPr/>
          <p:nvPr/>
        </p:nvSpPr>
        <p:spPr>
          <a:xfrm>
            <a:off x="9783601" y="2209159"/>
            <a:ext cx="1867782" cy="292388"/>
          </a:xfrm>
          <a:prstGeom prst="rect">
            <a:avLst/>
          </a:prstGeom>
        </p:spPr>
        <p:txBody>
          <a:bodyPr wrap="square">
            <a:spAutoFit/>
          </a:bodyPr>
          <a:lstStyle/>
          <a:p>
            <a:pPr algn="ct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架</a:t>
            </a:r>
            <a:r>
              <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A350-1000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飞机</a:t>
            </a:r>
            <a:r>
              <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 </a:t>
            </a:r>
            <a:endParaRPr lang="en-GB" sz="1300" b="0"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Tree>
    <p:extLst>
      <p:ext uri="{BB962C8B-B14F-4D97-AF65-F5344CB8AC3E}">
        <p14:creationId xmlns:p14="http://schemas.microsoft.com/office/powerpoint/2010/main" val="97069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15</a:t>
            </a:fld>
            <a:endParaRPr lang="zh-HK" altLang="en-US"/>
          </a:p>
        </p:txBody>
      </p:sp>
      <p:sp>
        <p:nvSpPr>
          <p:cNvPr id="4" name="TextBox 3"/>
          <p:cNvSpPr txBox="1"/>
          <p:nvPr/>
        </p:nvSpPr>
        <p:spPr>
          <a:xfrm>
            <a:off x="1145632" y="743865"/>
            <a:ext cx="4971078" cy="276999"/>
          </a:xfrm>
          <a:prstGeom prst="rect">
            <a:avLst/>
          </a:prstGeom>
          <a:noFill/>
        </p:spPr>
        <p:txBody>
          <a:bodyPr wrap="square" lIns="0" tIns="0" rIns="0" bIns="0" rtlCol="0">
            <a:spAutoFit/>
          </a:bodyPr>
          <a:lstStyle/>
          <a:p>
            <a:r>
              <a:rPr lang="zh-CN" altLang="en-US">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我们的空中客车</a:t>
            </a:r>
            <a:r>
              <a:rPr lang="en-US" altLang="zh-CN">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A350</a:t>
            </a:r>
            <a:endParaRPr lang="en-GB">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5" name="Title 1"/>
          <p:cNvSpPr txBox="1">
            <a:spLocks/>
          </p:cNvSpPr>
          <p:nvPr/>
        </p:nvSpPr>
        <p:spPr>
          <a:xfrm>
            <a:off x="1142408" y="1161625"/>
            <a:ext cx="10942513" cy="717400"/>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3300">
                <a:solidFill>
                  <a:srgbClr val="005063"/>
                </a:solidFill>
                <a:latin typeface="Cathay Sans Light" panose="020B0304020202020204" pitchFamily="34" charset="0"/>
                <a:ea typeface="Cathay Sans Light" panose="020B0304020202020204" pitchFamily="34" charset="0"/>
                <a:cs typeface="Cathay Sans Light" panose="020B0304020202020204" pitchFamily="34" charset="0"/>
              </a:rPr>
              <a:t>更舒适惬意的长途飞行体验</a:t>
            </a:r>
            <a:endParaRPr lang="en-GB" sz="3300">
              <a:solidFill>
                <a:srgbClr val="005063"/>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pic>
        <p:nvPicPr>
          <p:cNvPr id="6" name="Picture 2" descr="A350 superior cabi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73" r="14082"/>
          <a:stretch/>
        </p:blipFill>
        <p:spPr bwMode="auto">
          <a:xfrm>
            <a:off x="1145632" y="2416588"/>
            <a:ext cx="2342147" cy="22070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45632" y="2416587"/>
            <a:ext cx="2342147" cy="2207097"/>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060013" y="4859189"/>
            <a:ext cx="2307330" cy="307777"/>
          </a:xfrm>
          <a:prstGeom prst="rect">
            <a:avLst/>
          </a:prstGeom>
        </p:spPr>
        <p:txBody>
          <a:bodyPr wrap="square">
            <a:spAutoFit/>
          </a:bodyPr>
          <a:lstStyle/>
          <a:p>
            <a:r>
              <a:rPr lang="zh-CN" altLang="en-US" sz="1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优越的客舱</a:t>
            </a:r>
            <a:endParaRPr lang="en-GB" sz="1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9" name="Rectangle 8"/>
          <p:cNvSpPr/>
          <p:nvPr/>
        </p:nvSpPr>
        <p:spPr>
          <a:xfrm>
            <a:off x="1060013" y="5216385"/>
            <a:ext cx="2427766" cy="954107"/>
          </a:xfrm>
          <a:prstGeom prst="rect">
            <a:avLst/>
          </a:prstGeom>
        </p:spPr>
        <p:txBody>
          <a:bodyPr wrap="square">
            <a:spAutoFit/>
          </a:bodyPr>
          <a:lstStyle/>
          <a:p>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宽大</a:t>
            </a:r>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客舱、</a:t>
            </a:r>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广角</a:t>
            </a:r>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窗户以及先进的科技设施，有助旅客睡得更香，</a:t>
            </a:r>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减少时差</a:t>
            </a:r>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所产生的</a:t>
            </a:r>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影响</a:t>
            </a:r>
            <a:endParaRPr lang="en-GB" sz="1400">
              <a:solidFill>
                <a:srgbClr val="006564"/>
              </a:solidFill>
            </a:endParaRPr>
          </a:p>
        </p:txBody>
      </p:sp>
      <p:sp>
        <p:nvSpPr>
          <p:cNvPr id="10" name="Rectangle 9"/>
          <p:cNvSpPr/>
          <p:nvPr/>
        </p:nvSpPr>
        <p:spPr>
          <a:xfrm>
            <a:off x="3779149" y="4859189"/>
            <a:ext cx="2589733" cy="523220"/>
          </a:xfrm>
          <a:prstGeom prst="rect">
            <a:avLst/>
          </a:prstGeom>
        </p:spPr>
        <p:txBody>
          <a:bodyPr wrap="square">
            <a:spAutoFit/>
          </a:bodyPr>
          <a:lstStyle/>
          <a:p>
            <a:r>
              <a:rPr lang="zh-CN" altLang="en-US" sz="1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重新设计的座位、设施及机上娱乐</a:t>
            </a:r>
            <a:endParaRPr lang="en-GB" sz="1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pic>
        <p:nvPicPr>
          <p:cNvPr id="11" name="Picture 8" descr="A350 inflight entertainm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30756"/>
          <a:stretch/>
        </p:blipFill>
        <p:spPr bwMode="auto">
          <a:xfrm>
            <a:off x="3859360" y="2416587"/>
            <a:ext cx="2326643" cy="22070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859361" y="2438621"/>
            <a:ext cx="2326642" cy="2185063"/>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779148" y="5416440"/>
            <a:ext cx="2589734" cy="738664"/>
          </a:xfrm>
          <a:prstGeom prst="rect">
            <a:avLst/>
          </a:prstGeom>
        </p:spPr>
        <p:txBody>
          <a:bodyPr wrap="square" lIns="91440" tIns="45720" rIns="91440" bIns="45720" anchor="t">
            <a:spAutoFit/>
          </a:bodyPr>
          <a:lstStyle/>
          <a:p>
            <a:r>
              <a:rPr lang="zh-CN" altLang="en-US" sz="1400">
                <a:solidFill>
                  <a:srgbClr val="006564"/>
                </a:solidFill>
                <a:latin typeface="Cathay Sans Light"/>
                <a:ea typeface="Cathay Sans Light" panose="020B0304020202020204" pitchFamily="34" charset="0"/>
                <a:cs typeface="Cathay Sans Light" panose="020B0304020202020204" pitchFamily="34" charset="0"/>
              </a:rPr>
              <a:t>重新设计</a:t>
            </a:r>
            <a:r>
              <a:rPr lang="zh-CN" altLang="en-US" sz="1400">
                <a:solidFill>
                  <a:schemeClr val="tx1">
                    <a:lumMod val="75000"/>
                  </a:schemeClr>
                </a:solidFill>
                <a:latin typeface="Cathay Sans Light"/>
                <a:ea typeface="Cathay Sans Light" panose="020B0304020202020204" pitchFamily="34" charset="0"/>
                <a:cs typeface="Cathay Sans Light" panose="020B0304020202020204" pitchFamily="34" charset="0"/>
              </a:rPr>
              <a:t>的座位及头枕、</a:t>
            </a:r>
            <a:r>
              <a:rPr lang="zh-CN" altLang="en-US" sz="1400">
                <a:solidFill>
                  <a:srgbClr val="006564"/>
                </a:solidFill>
                <a:latin typeface="Cathay Sans Light"/>
                <a:ea typeface="Cathay Sans Light" panose="020B0304020202020204" pitchFamily="34" charset="0"/>
                <a:cs typeface="Cathay Sans Light" panose="020B0304020202020204" pitchFamily="34" charset="0"/>
              </a:rPr>
              <a:t>高清</a:t>
            </a:r>
            <a:r>
              <a:rPr lang="zh-CN" altLang="en-US" sz="1400">
                <a:solidFill>
                  <a:schemeClr val="tx1">
                    <a:lumMod val="75000"/>
                  </a:schemeClr>
                </a:solidFill>
                <a:latin typeface="Cathay Sans Light"/>
                <a:ea typeface="Cathay Sans Light" panose="020B0304020202020204" pitchFamily="34" charset="0"/>
                <a:cs typeface="Cathay Sans Light" panose="020B0304020202020204" pitchFamily="34" charset="0"/>
              </a:rPr>
              <a:t>显示屏及</a:t>
            </a:r>
            <a:r>
              <a:rPr lang="zh-CN" altLang="en-US" sz="1400">
                <a:solidFill>
                  <a:srgbClr val="006564"/>
                </a:solidFill>
                <a:latin typeface="Cathay Sans Light"/>
                <a:ea typeface="Cathay Sans Light" panose="020B0304020202020204" pitchFamily="34" charset="0"/>
                <a:cs typeface="Cathay Sans Light" panose="020B0304020202020204" pitchFamily="34" charset="0"/>
              </a:rPr>
              <a:t>交互式</a:t>
            </a:r>
            <a:r>
              <a:rPr lang="zh-CN" altLang="en-US" sz="1400">
                <a:solidFill>
                  <a:schemeClr val="tx1">
                    <a:lumMod val="75000"/>
                  </a:schemeClr>
                </a:solidFill>
                <a:latin typeface="Cathay Sans Light"/>
                <a:ea typeface="Cathay Sans Light" panose="020B0304020202020204" pitchFamily="34" charset="0"/>
                <a:cs typeface="Cathay Sans Light" panose="020B0304020202020204" pitchFamily="34" charset="0"/>
              </a:rPr>
              <a:t>菜单为旅客带来更舒适的旅程</a:t>
            </a:r>
            <a:endParaRPr lang="en-GB" sz="1400">
              <a:solidFill>
                <a:schemeClr val="tx1">
                  <a:lumMod val="75000"/>
                </a:schemeClr>
              </a:solidFill>
              <a:latin typeface="Cathay Sans Light"/>
            </a:endParaRPr>
          </a:p>
        </p:txBody>
      </p:sp>
      <p:pic>
        <p:nvPicPr>
          <p:cNvPr id="14" name="Picture 2" descr="A350 Stay connected with Wi-F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825"/>
          <a:stretch/>
        </p:blipFill>
        <p:spPr bwMode="auto">
          <a:xfrm>
            <a:off x="6557584" y="2416586"/>
            <a:ext cx="2356347" cy="220709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557583" y="2416586"/>
            <a:ext cx="2356347" cy="2185063"/>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500434" y="4859189"/>
            <a:ext cx="2589733" cy="307777"/>
          </a:xfrm>
          <a:prstGeom prst="rect">
            <a:avLst/>
          </a:prstGeom>
        </p:spPr>
        <p:txBody>
          <a:bodyPr wrap="square">
            <a:spAutoFit/>
          </a:bodyPr>
          <a:lstStyle/>
          <a:p>
            <a:r>
              <a:rPr lang="zh-CN" altLang="en-US" sz="1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保持在线</a:t>
            </a:r>
            <a:endParaRPr lang="en-GB" sz="1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17" name="Rectangle 16"/>
          <p:cNvSpPr/>
          <p:nvPr/>
        </p:nvSpPr>
        <p:spPr>
          <a:xfrm>
            <a:off x="6500433" y="5386982"/>
            <a:ext cx="2413497" cy="523220"/>
          </a:xfrm>
          <a:prstGeom prst="rect">
            <a:avLst/>
          </a:prstGeom>
        </p:spPr>
        <p:txBody>
          <a:bodyPr wrap="square">
            <a:spAutoFit/>
          </a:bodyPr>
          <a:lstStyle/>
          <a:p>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机上旅客专享手机</a:t>
            </a:r>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短信</a:t>
            </a:r>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、数据</a:t>
            </a:r>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漫游</a:t>
            </a:r>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服务及</a:t>
            </a:r>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免费卫星电视</a:t>
            </a:r>
            <a:endParaRPr lang="en-GB" sz="1400">
              <a:solidFill>
                <a:srgbClr val="006564"/>
              </a:solidFill>
            </a:endParaRPr>
          </a:p>
        </p:txBody>
      </p:sp>
      <p:pic>
        <p:nvPicPr>
          <p:cNvPr id="18" name="Picture 4" descr="A350 improved environmental impac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785" t="200"/>
          <a:stretch/>
        </p:blipFill>
        <p:spPr bwMode="auto">
          <a:xfrm>
            <a:off x="9285511" y="2416586"/>
            <a:ext cx="2329742" cy="218506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285512" y="2416585"/>
            <a:ext cx="2329742" cy="2185063"/>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9221719" y="4850648"/>
            <a:ext cx="2589733" cy="307777"/>
          </a:xfrm>
          <a:prstGeom prst="rect">
            <a:avLst/>
          </a:prstGeom>
        </p:spPr>
        <p:txBody>
          <a:bodyPr wrap="square">
            <a:spAutoFit/>
          </a:bodyPr>
          <a:lstStyle/>
          <a:p>
            <a:r>
              <a:rPr lang="zh-CN" altLang="en-US" sz="1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改善对环境造成的冲击</a:t>
            </a:r>
            <a:endParaRPr lang="en-GB" sz="140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21" name="Rectangle 20"/>
          <p:cNvSpPr/>
          <p:nvPr/>
        </p:nvSpPr>
        <p:spPr>
          <a:xfrm>
            <a:off x="9221719" y="5382409"/>
            <a:ext cx="2413497" cy="523220"/>
          </a:xfrm>
          <a:prstGeom prst="rect">
            <a:avLst/>
          </a:prstGeom>
        </p:spPr>
        <p:txBody>
          <a:bodyPr wrap="square">
            <a:spAutoFit/>
          </a:bodyPr>
          <a:lstStyle/>
          <a:p>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油耗量比其他主流机型</a:t>
            </a:r>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少</a:t>
            </a:r>
            <a:r>
              <a:rPr lang="en-US" altLang="zh-CN"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25%</a:t>
            </a:r>
            <a:r>
              <a:rPr lang="en-GB"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 </a:t>
            </a:r>
            <a:endParaRPr lang="en-GB" sz="1400">
              <a:solidFill>
                <a:srgbClr val="006564"/>
              </a:solidFill>
            </a:endParaRPr>
          </a:p>
        </p:txBody>
      </p:sp>
    </p:spTree>
    <p:extLst>
      <p:ext uri="{BB962C8B-B14F-4D97-AF65-F5344CB8AC3E}">
        <p14:creationId xmlns:p14="http://schemas.microsoft.com/office/powerpoint/2010/main" val="2108458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t="4835"/>
          <a:stretch/>
        </p:blipFill>
        <p:spPr>
          <a:xfrm>
            <a:off x="0" y="0"/>
            <a:ext cx="12191999" cy="6858000"/>
          </a:xfrm>
          <a:prstGeom prst="rect">
            <a:avLst/>
          </a:prstGeom>
        </p:spPr>
      </p:pic>
      <p:grpSp>
        <p:nvGrpSpPr>
          <p:cNvPr id="7" name="Group 6"/>
          <p:cNvGrpSpPr/>
          <p:nvPr/>
        </p:nvGrpSpPr>
        <p:grpSpPr>
          <a:xfrm>
            <a:off x="572446" y="2559429"/>
            <a:ext cx="4475289" cy="2472219"/>
            <a:chOff x="813403" y="2553891"/>
            <a:chExt cx="4475289" cy="2472219"/>
          </a:xfrm>
        </p:grpSpPr>
        <p:sp>
          <p:nvSpPr>
            <p:cNvPr id="4" name="Title 1"/>
            <p:cNvSpPr txBox="1">
              <a:spLocks/>
            </p:cNvSpPr>
            <p:nvPr/>
          </p:nvSpPr>
          <p:spPr>
            <a:xfrm>
              <a:off x="813403" y="2553891"/>
              <a:ext cx="4475289" cy="2472219"/>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5000">
                  <a:solidFill>
                    <a:schemeClr val="bg1"/>
                  </a:solidFill>
                  <a:latin typeface="Cathay Sans Medium"/>
                </a:rPr>
                <a:t>全新的</a:t>
              </a:r>
              <a:endParaRPr lang="en-US" altLang="zh-CN" sz="5000">
                <a:solidFill>
                  <a:schemeClr val="bg1"/>
                </a:solidFill>
                <a:latin typeface="Cathay Sans Medium"/>
              </a:endParaRPr>
            </a:p>
            <a:p>
              <a:r>
                <a:rPr lang="zh-CN" altLang="en-US" sz="5000">
                  <a:solidFill>
                    <a:schemeClr val="bg1"/>
                  </a:solidFill>
                  <a:latin typeface="Cathay Sans Medium"/>
                </a:rPr>
                <a:t>空中客车</a:t>
              </a:r>
              <a:endParaRPr lang="en-US" altLang="zh-CN" sz="5000">
                <a:solidFill>
                  <a:schemeClr val="bg1"/>
                </a:solidFill>
                <a:latin typeface="Cathay Sans Medium"/>
              </a:endParaRPr>
            </a:p>
            <a:p>
              <a:r>
                <a:rPr lang="en-US" altLang="zh-CN" sz="5000">
                  <a:solidFill>
                    <a:schemeClr val="bg1"/>
                  </a:solidFill>
                  <a:latin typeface="Cathay Sans Medium"/>
                </a:rPr>
                <a:t>A321</a:t>
              </a:r>
              <a:endParaRPr lang="en-US" altLang="zh-CN" sz="5000" b="1">
                <a:solidFill>
                  <a:schemeClr val="bg1"/>
                </a:solidFill>
                <a:latin typeface="Cathay Sans Medium"/>
              </a:endParaRPr>
            </a:p>
          </p:txBody>
        </p:sp>
        <p:sp>
          <p:nvSpPr>
            <p:cNvPr id="6" name="Title 1"/>
            <p:cNvSpPr txBox="1">
              <a:spLocks/>
            </p:cNvSpPr>
            <p:nvPr/>
          </p:nvSpPr>
          <p:spPr>
            <a:xfrm>
              <a:off x="2417938" y="3793207"/>
              <a:ext cx="1460240" cy="841804"/>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en-US" altLang="zh-CN" sz="5500" u="sng">
                  <a:solidFill>
                    <a:schemeClr val="bg1"/>
                  </a:solidFill>
                </a:rPr>
                <a:t>neo</a:t>
              </a:r>
            </a:p>
          </p:txBody>
        </p:sp>
      </p:grpSp>
      <p:sp>
        <p:nvSpPr>
          <p:cNvPr id="8" name="TextBox 7"/>
          <p:cNvSpPr txBox="1"/>
          <p:nvPr/>
        </p:nvSpPr>
        <p:spPr>
          <a:xfrm>
            <a:off x="751619" y="5681502"/>
            <a:ext cx="2325213" cy="215444"/>
          </a:xfrm>
          <a:prstGeom prst="rect">
            <a:avLst/>
          </a:prstGeom>
          <a:noFill/>
        </p:spPr>
        <p:txBody>
          <a:bodyPr wrap="square" lIns="0" tIns="0" rIns="0" bIns="0" rtlCol="0">
            <a:spAutoFit/>
          </a:bodyPr>
          <a:lstStyle/>
          <a:p>
            <a:r>
              <a:rPr lang="zh-CN" altLang="en-US"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全球最惬意的短途旅程</a:t>
            </a:r>
            <a:endParaRPr lang="en-GB"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pic>
        <p:nvPicPr>
          <p:cNvPr id="9" name="圖片 3">
            <a:extLst>
              <a:ext uri="{FF2B5EF4-FFF2-40B4-BE49-F238E27FC236}">
                <a16:creationId xmlns:a16="http://schemas.microsoft.com/office/drawing/2014/main" id="{35475C6C-A6DF-4DE5-887B-46E8CE50B7A0}"/>
              </a:ext>
            </a:extLst>
          </p:cNvPr>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32932" t="30875" r="41798" b="33715"/>
          <a:stretch/>
        </p:blipFill>
        <p:spPr>
          <a:xfrm>
            <a:off x="751619" y="566833"/>
            <a:ext cx="369055" cy="365760"/>
          </a:xfrm>
          <a:prstGeom prst="rect">
            <a:avLst/>
          </a:prstGeom>
        </p:spPr>
      </p:pic>
      <p:sp>
        <p:nvSpPr>
          <p:cNvPr id="10" name="Arc 9"/>
          <p:cNvSpPr/>
          <p:nvPr/>
        </p:nvSpPr>
        <p:spPr>
          <a:xfrm>
            <a:off x="7018638" y="872195"/>
            <a:ext cx="2384853" cy="5209417"/>
          </a:xfrm>
          <a:prstGeom prst="arc">
            <a:avLst>
              <a:gd name="adj1" fmla="val 16622465"/>
              <a:gd name="adj2" fmla="val 50574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p:cNvSpPr txBox="1"/>
          <p:nvPr/>
        </p:nvSpPr>
        <p:spPr>
          <a:xfrm>
            <a:off x="9403490" y="1428897"/>
            <a:ext cx="2325213" cy="215444"/>
          </a:xfrm>
          <a:prstGeom prst="rect">
            <a:avLst/>
          </a:prstGeom>
          <a:noFill/>
        </p:spPr>
        <p:txBody>
          <a:bodyPr wrap="square" lIns="0" tIns="0" rIns="0" bIns="0" rtlCol="0">
            <a:spAutoFit/>
          </a:bodyPr>
          <a:lstStyle/>
          <a:p>
            <a:r>
              <a:rPr lang="zh-CN" altLang="en-US"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无与伦比的舒适体验</a:t>
            </a:r>
            <a:endParaRPr lang="en-GB"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2" name="TextBox 11"/>
          <p:cNvSpPr txBox="1"/>
          <p:nvPr/>
        </p:nvSpPr>
        <p:spPr>
          <a:xfrm>
            <a:off x="9651027" y="2401740"/>
            <a:ext cx="2293436" cy="215444"/>
          </a:xfrm>
          <a:prstGeom prst="rect">
            <a:avLst/>
          </a:prstGeom>
          <a:noFill/>
        </p:spPr>
        <p:txBody>
          <a:bodyPr wrap="square" lIns="0" tIns="0" rIns="0" bIns="0" rtlCol="0">
            <a:spAutoFit/>
          </a:bodyPr>
          <a:lstStyle/>
          <a:p>
            <a:r>
              <a:rPr lang="zh-CN" altLang="en-US"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全球领先的机上娱乐</a:t>
            </a:r>
            <a:endParaRPr lang="en-GB"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3" name="TextBox 12"/>
          <p:cNvSpPr txBox="1"/>
          <p:nvPr/>
        </p:nvSpPr>
        <p:spPr>
          <a:xfrm>
            <a:off x="9715458" y="3376875"/>
            <a:ext cx="2013246" cy="215444"/>
          </a:xfrm>
          <a:prstGeom prst="rect">
            <a:avLst/>
          </a:prstGeom>
          <a:noFill/>
        </p:spPr>
        <p:txBody>
          <a:bodyPr wrap="square" lIns="0" tIns="0" rIns="0" bIns="0" rtlCol="0">
            <a:spAutoFit/>
          </a:bodyPr>
          <a:lstStyle/>
          <a:p>
            <a:r>
              <a:rPr lang="zh-CN" altLang="en-US"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宽敞的行李空间</a:t>
            </a:r>
            <a:endParaRPr lang="en-GB"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4" name="TextBox 13"/>
          <p:cNvSpPr txBox="1"/>
          <p:nvPr/>
        </p:nvSpPr>
        <p:spPr>
          <a:xfrm>
            <a:off x="9715458" y="4352010"/>
            <a:ext cx="2013246" cy="215444"/>
          </a:xfrm>
          <a:prstGeom prst="rect">
            <a:avLst/>
          </a:prstGeom>
          <a:noFill/>
        </p:spPr>
        <p:txBody>
          <a:bodyPr wrap="square" lIns="0" tIns="0" rIns="0" bIns="0" rtlCol="0">
            <a:spAutoFit/>
          </a:bodyPr>
          <a:lstStyle/>
          <a:p>
            <a:r>
              <a:rPr lang="zh-CN" altLang="en-US"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高速空中网络</a:t>
            </a:r>
            <a:endParaRPr lang="en-GB"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5" name="TextBox 14"/>
          <p:cNvSpPr txBox="1"/>
          <p:nvPr/>
        </p:nvSpPr>
        <p:spPr>
          <a:xfrm>
            <a:off x="9403491" y="5327145"/>
            <a:ext cx="2325213" cy="215444"/>
          </a:xfrm>
          <a:prstGeom prst="rect">
            <a:avLst/>
          </a:prstGeom>
          <a:noFill/>
        </p:spPr>
        <p:txBody>
          <a:bodyPr wrap="square" lIns="0" tIns="0" rIns="0" bIns="0" rtlCol="0">
            <a:spAutoFit/>
          </a:bodyPr>
          <a:lstStyle/>
          <a:p>
            <a:r>
              <a:rPr lang="zh-CN" altLang="en-US"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更安静、更高效</a:t>
            </a:r>
            <a:endParaRPr lang="en-GB" sz="14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Tree>
    <p:extLst>
      <p:ext uri="{BB962C8B-B14F-4D97-AF65-F5344CB8AC3E}">
        <p14:creationId xmlns:p14="http://schemas.microsoft.com/office/powerpoint/2010/main" val="3274278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55601" y="770543"/>
            <a:ext cx="11480800" cy="5393191"/>
            <a:chOff x="0" y="516542"/>
            <a:chExt cx="12192000" cy="5838538"/>
          </a:xfrm>
        </p:grpSpPr>
        <p:grpSp>
          <p:nvGrpSpPr>
            <p:cNvPr id="11" name="Group 10"/>
            <p:cNvGrpSpPr/>
            <p:nvPr/>
          </p:nvGrpSpPr>
          <p:grpSpPr>
            <a:xfrm>
              <a:off x="0" y="516542"/>
              <a:ext cx="12192000" cy="5838538"/>
              <a:chOff x="-11430" y="0"/>
              <a:chExt cx="10478220" cy="5129708"/>
            </a:xfrm>
          </p:grpSpPr>
          <p:pic>
            <p:nvPicPr>
              <p:cNvPr id="3" name="Picture 4" descr="A321ne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25" r="19440"/>
              <a:stretch/>
            </p:blipFill>
            <p:spPr bwMode="auto">
              <a:xfrm>
                <a:off x="8055081" y="2692612"/>
                <a:ext cx="2411709" cy="24370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s://www.cathaypacific.com/content/dam/focal-point/digital-library/cathay-pacific/inflight-experience/business-class/inflight-generic/inflight-business-c636.renditionimage.900.450.jpg"/>
              <p:cNvPicPr>
                <a:picLocks noChangeAspect="1" noChangeArrowheads="1"/>
              </p:cNvPicPr>
              <p:nvPr/>
            </p:nvPicPr>
            <p:blipFill rotWithShape="1">
              <a:blip r:embed="rId4">
                <a:extLst>
                  <a:ext uri="{28A0092B-C50C-407E-A947-70E740481C1C}">
                    <a14:useLocalDpi xmlns:a14="http://schemas.microsoft.com/office/drawing/2010/main" val="0"/>
                  </a:ext>
                </a:extLst>
              </a:blip>
              <a:srcRect l="31871" t="469" r="15732" b="-469"/>
              <a:stretch/>
            </p:blipFill>
            <p:spPr bwMode="auto">
              <a:xfrm>
                <a:off x="-11430" y="0"/>
                <a:ext cx="2411709" cy="2437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s://www.cathaypacific.com/content/dam/focal-point/digital-library/cathay-pacific/aircraft/a321neo/overheadstorage_a321neo.renditionimage.900.450.png"/>
              <p:cNvPicPr>
                <a:picLocks noChangeAspect="1" noChangeArrowheads="1"/>
              </p:cNvPicPr>
              <p:nvPr/>
            </p:nvPicPr>
            <p:blipFill rotWithShape="1">
              <a:blip r:embed="rId5">
                <a:extLst>
                  <a:ext uri="{28A0092B-C50C-407E-A947-70E740481C1C}">
                    <a14:useLocalDpi xmlns:a14="http://schemas.microsoft.com/office/drawing/2010/main" val="0"/>
                  </a:ext>
                </a:extLst>
              </a:blip>
              <a:srcRect r="50563"/>
              <a:stretch/>
            </p:blipFill>
            <p:spPr bwMode="auto">
              <a:xfrm>
                <a:off x="5367075" y="1"/>
                <a:ext cx="2409655" cy="24370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https://www.cathaypacific.com/content/dam/focal-point/digital-library/cathay-pacific/aircraft/a321neo/a332neo_engines.renditionimage.900.450.jpg"/>
              <p:cNvPicPr>
                <a:picLocks noChangeAspect="1" noChangeArrowheads="1"/>
              </p:cNvPicPr>
              <p:nvPr/>
            </p:nvPicPr>
            <p:blipFill rotWithShape="1">
              <a:blip r:embed="rId6">
                <a:extLst>
                  <a:ext uri="{28A0092B-C50C-407E-A947-70E740481C1C}">
                    <a14:useLocalDpi xmlns:a14="http://schemas.microsoft.com/office/drawing/2010/main" val="0"/>
                  </a:ext>
                </a:extLst>
              </a:blip>
              <a:srcRect r="50622"/>
              <a:stretch/>
            </p:blipFill>
            <p:spPr bwMode="auto">
              <a:xfrm>
                <a:off x="2680293" y="2692612"/>
                <a:ext cx="2406768" cy="24370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67075" y="2692612"/>
                <a:ext cx="2407992" cy="2437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679069" y="0"/>
                <a:ext cx="2407992" cy="2437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713" y="2692612"/>
                <a:ext cx="2407992" cy="2437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058798" y="10673"/>
                <a:ext cx="2407992" cy="2437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597368" y="951447"/>
              <a:ext cx="2347137" cy="923330"/>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rPr>
                <a:t>4K</a:t>
              </a:r>
              <a:endParaRPr lang="en-GB"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3" name="TextBox 12"/>
            <p:cNvSpPr txBox="1"/>
            <p:nvPr/>
          </p:nvSpPr>
          <p:spPr>
            <a:xfrm>
              <a:off x="3355734" y="955111"/>
              <a:ext cx="2347137" cy="923330"/>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rPr>
                <a:t>22%</a:t>
              </a:r>
              <a:endParaRPr lang="en-GB"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4" name="TextBox 13"/>
            <p:cNvSpPr txBox="1"/>
            <p:nvPr/>
          </p:nvSpPr>
          <p:spPr>
            <a:xfrm>
              <a:off x="6461385" y="4045095"/>
              <a:ext cx="2347137" cy="923330"/>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rPr>
                <a:t>60%</a:t>
              </a:r>
              <a:endParaRPr lang="en-GB"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5" name="TextBox 14"/>
            <p:cNvSpPr txBox="1"/>
            <p:nvPr/>
          </p:nvSpPr>
          <p:spPr>
            <a:xfrm>
              <a:off x="198404" y="3989351"/>
              <a:ext cx="2347137" cy="923330"/>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rPr>
                <a:t>12</a:t>
              </a:r>
              <a:endParaRPr lang="en-GB" sz="6000" b="1">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7" name="Rectangle 16"/>
            <p:cNvSpPr/>
            <p:nvPr/>
          </p:nvSpPr>
          <p:spPr>
            <a:xfrm>
              <a:off x="267134" y="5042917"/>
              <a:ext cx="2271887" cy="1032893"/>
            </a:xfrm>
            <a:prstGeom prst="rect">
              <a:avLst/>
            </a:prstGeom>
          </p:spPr>
          <p:txBody>
            <a:bodyPr wrap="square">
              <a:spAutoFit/>
            </a:bodyPr>
            <a:lstStyle/>
            <a:p>
              <a:pPr algn="just"/>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商务舱配备流线型包裹式座椅与邻座之间设有可伸缩隔板，让旅客尽享</a:t>
              </a:r>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私密空间</a:t>
              </a:r>
              <a:endParaRPr lang="en-GB"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8" name="Rectangle 17"/>
            <p:cNvSpPr/>
            <p:nvPr/>
          </p:nvSpPr>
          <p:spPr>
            <a:xfrm>
              <a:off x="3373465" y="2104366"/>
              <a:ext cx="2311674" cy="799660"/>
            </a:xfrm>
            <a:prstGeom prst="rect">
              <a:avLst/>
            </a:prstGeom>
          </p:spPr>
          <p:txBody>
            <a:bodyPr wrap="square">
              <a:spAutoFit/>
            </a:bodyPr>
            <a:lstStyle/>
            <a:p>
              <a:pPr algn="just"/>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有赖于翼尖小翼及</a:t>
              </a:r>
              <a:r>
                <a:rPr lang="en-US" altLang="zh-CN"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LEAP</a:t>
              </a:r>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发动机，每个座位的</a:t>
              </a:r>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二氧化碳排放量减少了</a:t>
              </a:r>
              <a:r>
                <a:rPr lang="en-US" altLang="zh-CN"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22%</a:t>
              </a:r>
              <a:endParaRPr lang="en-GB"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9" name="Rectangle 18"/>
            <p:cNvSpPr/>
            <p:nvPr/>
          </p:nvSpPr>
          <p:spPr>
            <a:xfrm>
              <a:off x="6511088" y="5159746"/>
              <a:ext cx="2271887" cy="799660"/>
            </a:xfrm>
            <a:prstGeom prst="rect">
              <a:avLst/>
            </a:prstGeom>
          </p:spPr>
          <p:txBody>
            <a:bodyPr wrap="square">
              <a:spAutoFit/>
            </a:bodyPr>
            <a:lstStyle/>
            <a:p>
              <a:pPr algn="just"/>
              <a:r>
                <a:rPr lang="zh-CN" altLang="en-US" sz="1400"/>
                <a:t>超大的头顶行李架可轻松容纳</a:t>
              </a:r>
              <a:r>
                <a:rPr lang="en-US" altLang="zh-CN" sz="1400">
                  <a:solidFill>
                    <a:srgbClr val="006564"/>
                  </a:solidFill>
                </a:rPr>
                <a:t>8</a:t>
              </a:r>
              <a:r>
                <a:rPr lang="zh-CN" altLang="en-US" sz="1400">
                  <a:solidFill>
                    <a:srgbClr val="006564"/>
                  </a:solidFill>
                </a:rPr>
                <a:t>件</a:t>
              </a:r>
              <a:r>
                <a:rPr lang="zh-CN" altLang="en-US" sz="1400"/>
                <a:t>随身行李，</a:t>
              </a:r>
              <a:r>
                <a:rPr lang="zh-CN" altLang="en-US" sz="1400">
                  <a:solidFill>
                    <a:srgbClr val="006564"/>
                  </a:solidFill>
                </a:rPr>
                <a:t>空间增加</a:t>
              </a:r>
              <a:r>
                <a:rPr lang="en-US" altLang="zh-CN" sz="1400">
                  <a:solidFill>
                    <a:srgbClr val="006564"/>
                  </a:solidFill>
                </a:rPr>
                <a:t>60%</a:t>
              </a:r>
              <a:endParaRPr lang="en-GB"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20" name="Rectangle 19"/>
            <p:cNvSpPr/>
            <p:nvPr/>
          </p:nvSpPr>
          <p:spPr>
            <a:xfrm>
              <a:off x="9672619" y="2198606"/>
              <a:ext cx="2271887" cy="566425"/>
            </a:xfrm>
            <a:prstGeom prst="rect">
              <a:avLst/>
            </a:prstGeom>
          </p:spPr>
          <p:txBody>
            <a:bodyPr wrap="square">
              <a:spAutoFit/>
            </a:bodyPr>
            <a:lstStyle/>
            <a:p>
              <a:pPr algn="just"/>
              <a:r>
                <a:rPr lang="zh-CN" altLang="en-US" sz="1400">
                  <a:solidFill>
                    <a:srgbClr val="006564"/>
                  </a:solidFill>
                  <a:latin typeface="Cathay Sans Light" panose="020B0304020202020204" pitchFamily="34" charset="0"/>
                  <a:ea typeface="Cathay Sans Light" panose="020B0304020202020204" pitchFamily="34" charset="0"/>
                  <a:cs typeface="Cathay Sans Light" panose="020B0304020202020204" pitchFamily="34" charset="0"/>
                </a:rPr>
                <a:t>超清设备</a:t>
              </a:r>
              <a:r>
                <a:rPr lang="zh-CN" altLang="en-US"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，并配置相应蓝牙功能高速</a:t>
              </a:r>
              <a:r>
                <a:rPr lang="en-US" altLang="zh-CN"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Wi-Fi</a:t>
              </a:r>
              <a:endParaRPr lang="en-GB" sz="14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grpSp>
      <p:sp>
        <p:nvSpPr>
          <p:cNvPr id="22" name="Rectangle 21"/>
          <p:cNvSpPr/>
          <p:nvPr/>
        </p:nvSpPr>
        <p:spPr>
          <a:xfrm>
            <a:off x="355601" y="775864"/>
            <a:ext cx="2638875" cy="2506072"/>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303533" y="3629560"/>
            <a:ext cx="2638875" cy="2506072"/>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234431" y="770543"/>
            <a:ext cx="2638875" cy="2506072"/>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178648" y="3595694"/>
            <a:ext cx="2638875" cy="2506072"/>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7845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38" t="10853" r="623" b="13405"/>
          <a:stretch/>
        </p:blipFill>
        <p:spPr>
          <a:xfrm flipH="1">
            <a:off x="350599" y="324804"/>
            <a:ext cx="5683417" cy="299572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02" t="-42" r="268" b="20446"/>
          <a:stretch/>
        </p:blipFill>
        <p:spPr>
          <a:xfrm>
            <a:off x="352118" y="3469929"/>
            <a:ext cx="5681898" cy="3035784"/>
          </a:xfrm>
          <a:prstGeom prst="rect">
            <a:avLst/>
          </a:prstGeom>
        </p:spPr>
      </p:pic>
      <p:sp>
        <p:nvSpPr>
          <p:cNvPr id="10" name="Rectangle 9"/>
          <p:cNvSpPr/>
          <p:nvPr/>
        </p:nvSpPr>
        <p:spPr>
          <a:xfrm>
            <a:off x="352118" y="3469930"/>
            <a:ext cx="5681897" cy="3035783"/>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descr="https://www.cathaypacific.com/content/dam/focal-point/digital-library/cathay-pacific/inflight-experience/first-class/inflight-generic/inflight-first-c208.renditionimage.900.450.jpg"/>
          <p:cNvPicPr>
            <a:picLocks noChangeAspect="1" noChangeArrowheads="1"/>
          </p:cNvPicPr>
          <p:nvPr/>
        </p:nvPicPr>
        <p:blipFill rotWithShape="1">
          <a:blip r:embed="rId5">
            <a:extLst>
              <a:ext uri="{28A0092B-C50C-407E-A947-70E740481C1C}">
                <a14:useLocalDpi xmlns:a14="http://schemas.microsoft.com/office/drawing/2010/main" val="0"/>
              </a:ext>
            </a:extLst>
          </a:blip>
          <a:srcRect l="46153" t="4731" r="11721"/>
          <a:stretch/>
        </p:blipFill>
        <p:spPr bwMode="auto">
          <a:xfrm>
            <a:off x="9181368" y="324805"/>
            <a:ext cx="2635622" cy="29957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cathaypacific.com/content/dam/focal-point/digital-library/cathay-pacific/inflight-experience/first-class/inflight-entertainment/inflight-first-c137.renditionimage.900.450.jpg"/>
          <p:cNvPicPr>
            <a:picLocks noChangeAspect="1" noChangeArrowheads="1"/>
          </p:cNvPicPr>
          <p:nvPr/>
        </p:nvPicPr>
        <p:blipFill rotWithShape="1">
          <a:blip r:embed="rId6">
            <a:extLst>
              <a:ext uri="{28A0092B-C50C-407E-A947-70E740481C1C}">
                <a14:useLocalDpi xmlns:a14="http://schemas.microsoft.com/office/drawing/2010/main" val="0"/>
              </a:ext>
            </a:extLst>
          </a:blip>
          <a:srcRect l="31861" r="22856" b="3733"/>
          <a:stretch/>
        </p:blipFill>
        <p:spPr bwMode="auto">
          <a:xfrm>
            <a:off x="6190426" y="324805"/>
            <a:ext cx="2833142" cy="299572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67170" y="563542"/>
            <a:ext cx="2679884" cy="829362"/>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16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配备</a:t>
            </a:r>
            <a:r>
              <a:rPr lang="en-US" altLang="zh-CN" sz="16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Bamford</a:t>
            </a:r>
            <a:r>
              <a:rPr lang="zh-CN" altLang="en-US" sz="16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加厚床垫及</a:t>
            </a:r>
            <a:r>
              <a:rPr lang="en-US" altLang="zh-CN" sz="16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600</a:t>
            </a:r>
            <a:r>
              <a:rPr lang="zh-CN" altLang="en-US" sz="16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针纯棉床品等豪华寝具</a:t>
            </a:r>
            <a:endParaRPr lang="en-GB" altLang="zh-CN" sz="16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7" name="Title 1"/>
          <p:cNvSpPr txBox="1">
            <a:spLocks/>
          </p:cNvSpPr>
          <p:nvPr/>
        </p:nvSpPr>
        <p:spPr>
          <a:xfrm>
            <a:off x="2948473" y="3714234"/>
            <a:ext cx="2825010" cy="811382"/>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pPr algn="r"/>
            <a:r>
              <a:rPr lang="zh-CN" altLang="en-US" sz="16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严选时令食材、并使用遵循可持续发展及道德规范的供应商</a:t>
            </a:r>
            <a:endParaRPr lang="en-US" altLang="zh-CN" sz="16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6" name="Title 1"/>
          <p:cNvSpPr txBox="1">
            <a:spLocks/>
          </p:cNvSpPr>
          <p:nvPr/>
        </p:nvSpPr>
        <p:spPr>
          <a:xfrm>
            <a:off x="6397808" y="524752"/>
            <a:ext cx="2418378" cy="63340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en-GB" altLang="zh-CN" sz="16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BOSE</a:t>
            </a:r>
            <a:r>
              <a:rPr lang="en-GB" sz="16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a:t>
            </a:r>
            <a:r>
              <a:rPr lang="en-GB" sz="1600" dirty="0">
                <a:latin typeface="Cathay Sans Light" panose="020B0304020202020204" pitchFamily="34" charset="0"/>
                <a:ea typeface="Cathay Sans Light" panose="020B0304020202020204" pitchFamily="34" charset="0"/>
                <a:cs typeface="Cathay Sans Light" panose="020B0304020202020204" pitchFamily="34" charset="0"/>
              </a:rPr>
              <a:t> </a:t>
            </a:r>
            <a:r>
              <a:rPr lang="zh-CN" altLang="en-US" sz="16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降噪耳机</a:t>
            </a:r>
            <a:endParaRPr lang="en-US" altLang="zh-CN" sz="1600" b="1"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9" name="Rectangle 18"/>
          <p:cNvSpPr/>
          <p:nvPr/>
        </p:nvSpPr>
        <p:spPr>
          <a:xfrm>
            <a:off x="9181368" y="333237"/>
            <a:ext cx="2635622" cy="2987287"/>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p:cNvSpPr txBox="1">
            <a:spLocks/>
          </p:cNvSpPr>
          <p:nvPr/>
        </p:nvSpPr>
        <p:spPr>
          <a:xfrm>
            <a:off x="10254342" y="524752"/>
            <a:ext cx="1409827" cy="880832"/>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pPr algn="r"/>
            <a:r>
              <a:rPr lang="en-GB" altLang="zh-CN" sz="16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 Bamford</a:t>
            </a:r>
            <a:r>
              <a:rPr lang="zh-CN" altLang="en-US" sz="16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顶级护理套装</a:t>
            </a:r>
            <a:endParaRPr lang="en-US" altLang="zh-CN" sz="1600" b="1"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t="9965" b="9292"/>
          <a:stretch/>
        </p:blipFill>
        <p:spPr>
          <a:xfrm>
            <a:off x="6190426" y="3477126"/>
            <a:ext cx="5626564" cy="3031958"/>
          </a:xfrm>
          <a:prstGeom prst="rect">
            <a:avLst/>
          </a:prstGeom>
        </p:spPr>
      </p:pic>
      <p:sp>
        <p:nvSpPr>
          <p:cNvPr id="30" name="Title 1"/>
          <p:cNvSpPr txBox="1">
            <a:spLocks/>
          </p:cNvSpPr>
          <p:nvPr/>
        </p:nvSpPr>
        <p:spPr>
          <a:xfrm>
            <a:off x="6397808" y="6135527"/>
            <a:ext cx="3564339" cy="265274"/>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16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可选用全球各地的高级贵宾室</a:t>
            </a:r>
            <a:endParaRPr lang="en-US" altLang="zh-CN" sz="16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Tree>
    <p:extLst>
      <p:ext uri="{BB962C8B-B14F-4D97-AF65-F5344CB8AC3E}">
        <p14:creationId xmlns:p14="http://schemas.microsoft.com/office/powerpoint/2010/main" val="109972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P spid="16" grpId="0"/>
      <p:bldP spid="19" grpId="0" animBg="1"/>
      <p:bldP spid="1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1659" r="17745"/>
          <a:stretch/>
        </p:blipFill>
        <p:spPr>
          <a:xfrm>
            <a:off x="8045636" y="324803"/>
            <a:ext cx="3765809" cy="618427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8942" r="30560"/>
          <a:stretch/>
        </p:blipFill>
        <p:spPr>
          <a:xfrm>
            <a:off x="352118" y="324805"/>
            <a:ext cx="3756715" cy="6184279"/>
          </a:xfrm>
          <a:prstGeom prst="rect">
            <a:avLst/>
          </a:prstGeom>
        </p:spPr>
      </p:pic>
      <p:sp>
        <p:nvSpPr>
          <p:cNvPr id="21" name="Rectangle 20"/>
          <p:cNvSpPr/>
          <p:nvPr/>
        </p:nvSpPr>
        <p:spPr>
          <a:xfrm>
            <a:off x="352117" y="333237"/>
            <a:ext cx="3756715" cy="6175847"/>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8050182" y="341668"/>
            <a:ext cx="3756715" cy="616741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p:cNvSpPr txBox="1">
            <a:spLocks/>
          </p:cNvSpPr>
          <p:nvPr/>
        </p:nvSpPr>
        <p:spPr>
          <a:xfrm>
            <a:off x="679825" y="5347415"/>
            <a:ext cx="3223102" cy="829362"/>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2000">
                <a:solidFill>
                  <a:schemeClr val="bg1"/>
                </a:solidFill>
                <a:latin typeface="Cathay Sans Light"/>
                <a:ea typeface="Cathay Sans Light" panose="020B0304020202020204" pitchFamily="34" charset="0"/>
                <a:cs typeface="Cathay Sans Light" panose="020B0304020202020204" pitchFamily="34" charset="0"/>
              </a:rPr>
              <a:t>座位分隔注重隐私，设有可调节的照明灯、电源插座等</a:t>
            </a:r>
            <a:endParaRPr lang="en-GB" altLang="zh-CN" sz="2000" dirty="0">
              <a:solidFill>
                <a:schemeClr val="bg1"/>
              </a:solidFill>
              <a:latin typeface="Cathay Sans Light"/>
              <a:ea typeface="Cathay Sans Light" panose="020B0304020202020204" pitchFamily="34" charset="0"/>
              <a:cs typeface="Cathay Sans Light" panose="020B0304020202020204" pitchFamily="34" charset="0"/>
            </a:endParaRPr>
          </a:p>
        </p:txBody>
      </p:sp>
      <p:sp>
        <p:nvSpPr>
          <p:cNvPr id="25" name="Title 1"/>
          <p:cNvSpPr txBox="1">
            <a:spLocks/>
          </p:cNvSpPr>
          <p:nvPr/>
        </p:nvSpPr>
        <p:spPr>
          <a:xfrm>
            <a:off x="4467957" y="2905843"/>
            <a:ext cx="3223102" cy="829362"/>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en-GB" altLang="zh-CN" sz="20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4 times more content with our state-of-the-art inflight entertainment system</a:t>
            </a:r>
          </a:p>
        </p:txBody>
      </p:sp>
      <p:sp>
        <p:nvSpPr>
          <p:cNvPr id="27" name="Title 1"/>
          <p:cNvSpPr txBox="1">
            <a:spLocks/>
          </p:cNvSpPr>
          <p:nvPr/>
        </p:nvSpPr>
        <p:spPr>
          <a:xfrm>
            <a:off x="8316990" y="5457737"/>
            <a:ext cx="3223102" cy="829362"/>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20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网罗各款香港地道美食以及环球佳肴</a:t>
            </a:r>
            <a:endParaRPr lang="en-GB" altLang="zh-CN" sz="20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573" r="7241"/>
          <a:stretch/>
        </p:blipFill>
        <p:spPr>
          <a:xfrm>
            <a:off x="4222752" y="333237"/>
            <a:ext cx="3713512" cy="6175847"/>
          </a:xfrm>
          <a:prstGeom prst="rect">
            <a:avLst/>
          </a:prstGeom>
        </p:spPr>
      </p:pic>
      <p:sp>
        <p:nvSpPr>
          <p:cNvPr id="28" name="Rectangle 27"/>
          <p:cNvSpPr/>
          <p:nvPr/>
        </p:nvSpPr>
        <p:spPr>
          <a:xfrm>
            <a:off x="4230635" y="333237"/>
            <a:ext cx="3705630" cy="6167413"/>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itle 1"/>
          <p:cNvSpPr txBox="1">
            <a:spLocks/>
          </p:cNvSpPr>
          <p:nvPr/>
        </p:nvSpPr>
        <p:spPr>
          <a:xfrm>
            <a:off x="4526822" y="649035"/>
            <a:ext cx="3040139" cy="829362"/>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en-GB" altLang="zh-CN" sz="20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Bamford 400</a:t>
            </a:r>
            <a:r>
              <a:rPr lang="zh-CN" altLang="en-US" sz="20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针棉质寝具及护理套装</a:t>
            </a:r>
            <a:endParaRPr lang="en-GB" altLang="zh-CN" sz="2000" dirty="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Tree>
    <p:extLst>
      <p:ext uri="{BB962C8B-B14F-4D97-AF65-F5344CB8AC3E}">
        <p14:creationId xmlns:p14="http://schemas.microsoft.com/office/powerpoint/2010/main" val="93005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P spid="25" grpId="0"/>
      <p:bldP spid="27" grpId="0"/>
      <p:bldP spid="28"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2</a:t>
            </a:fld>
            <a:endParaRPr lang="zh-HK" altLang="en-US"/>
          </a:p>
        </p:txBody>
      </p:sp>
      <p:sp>
        <p:nvSpPr>
          <p:cNvPr id="3" name="TextBox 2"/>
          <p:cNvSpPr txBox="1"/>
          <p:nvPr/>
        </p:nvSpPr>
        <p:spPr>
          <a:xfrm>
            <a:off x="1420197" y="793228"/>
            <a:ext cx="3736003" cy="276999"/>
          </a:xfrm>
          <a:prstGeom prst="rect">
            <a:avLst/>
          </a:prstGeom>
          <a:noFill/>
        </p:spPr>
        <p:txBody>
          <a:bodyPr wrap="square" lIns="0" tIns="0" rIns="0" bIns="0" rtlCol="0">
            <a:spAutoFit/>
          </a:bodyPr>
          <a:lstStyle/>
          <a:p>
            <a:r>
              <a:rPr lang="zh-CN" altLang="en-US" dirty="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政</a:t>
            </a:r>
            <a:r>
              <a:rPr lang="zh-CN" altLang="en-US" dirty="0" smtClean="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策支持</a:t>
            </a:r>
            <a:endParaRPr lang="en-GB" dirty="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4" name="Rectangle 3"/>
          <p:cNvSpPr/>
          <p:nvPr/>
        </p:nvSpPr>
        <p:spPr>
          <a:xfrm>
            <a:off x="2804292" y="1798935"/>
            <a:ext cx="1723549" cy="923330"/>
          </a:xfrm>
          <a:prstGeom prst="rect">
            <a:avLst/>
          </a:prstGeom>
          <a:no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2030</a:t>
            </a: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5" name="Rectangle 4"/>
          <p:cNvSpPr/>
          <p:nvPr/>
        </p:nvSpPr>
        <p:spPr>
          <a:xfrm>
            <a:off x="4819358" y="3263668"/>
            <a:ext cx="1723549"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2060</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6" name="TextBox 5"/>
          <p:cNvSpPr txBox="1"/>
          <p:nvPr/>
        </p:nvSpPr>
        <p:spPr>
          <a:xfrm>
            <a:off x="5833533" y="2042868"/>
            <a:ext cx="3183467" cy="55399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zh-CN" altLang="en-US" sz="3600" dirty="0" smtClean="0">
                <a:latin typeface="Arial Black" panose="020B0A04020102020204" pitchFamily="34" charset="0"/>
              </a:rPr>
              <a:t>碳达峰</a:t>
            </a:r>
            <a:endParaRPr lang="en-GB" sz="3600" dirty="0" smtClean="0">
              <a:latin typeface="Arial Black" panose="020B0A04020102020204" pitchFamily="34" charset="0"/>
            </a:endParaRPr>
          </a:p>
        </p:txBody>
      </p:sp>
      <p:sp>
        <p:nvSpPr>
          <p:cNvPr id="7" name="TextBox 6"/>
          <p:cNvSpPr txBox="1"/>
          <p:nvPr/>
        </p:nvSpPr>
        <p:spPr>
          <a:xfrm>
            <a:off x="7425266" y="3448334"/>
            <a:ext cx="3183467" cy="55399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zh-CN" altLang="en-US" sz="3600" dirty="0" smtClean="0">
                <a:latin typeface="Arial Black" panose="020B0A04020102020204" pitchFamily="34" charset="0"/>
              </a:rPr>
              <a:t>碳中和</a:t>
            </a:r>
            <a:endParaRPr lang="en-GB" sz="3600" dirty="0" smtClean="0">
              <a:latin typeface="Arial Black" panose="020B0A04020102020204" pitchFamily="34" charset="0"/>
            </a:endParaRPr>
          </a:p>
        </p:txBody>
      </p:sp>
      <p:sp>
        <p:nvSpPr>
          <p:cNvPr id="8" name="Rectangle 7"/>
          <p:cNvSpPr/>
          <p:nvPr/>
        </p:nvSpPr>
        <p:spPr>
          <a:xfrm>
            <a:off x="2400335" y="5093506"/>
            <a:ext cx="2531462" cy="923330"/>
          </a:xfrm>
          <a:prstGeom prst="rect">
            <a:avLst/>
          </a:prstGeom>
          <a:noFill/>
        </p:spPr>
        <p:txBody>
          <a:bodyPr wrap="none" lIns="91440" tIns="45720" rIns="91440" bIns="45720">
            <a:spAutoFit/>
          </a:bodyPr>
          <a:lstStyle/>
          <a:p>
            <a:pPr algn="ctr"/>
            <a:r>
              <a:rPr lang="en-US" altLang="zh-CN" sz="5400" dirty="0" smtClean="0">
                <a:ln w="0"/>
                <a:solidFill>
                  <a:schemeClr val="accent1"/>
                </a:solidFill>
                <a:effectLst>
                  <a:outerShdw blurRad="38100" dist="25400" dir="5400000" algn="ctr" rotWithShape="0">
                    <a:srgbClr val="6E747A">
                      <a:alpha val="43000"/>
                    </a:srgbClr>
                  </a:outerShdw>
                </a:effectLst>
              </a:rPr>
              <a:t>CCETE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9" name="TextBox 8"/>
          <p:cNvSpPr txBox="1"/>
          <p:nvPr/>
        </p:nvSpPr>
        <p:spPr>
          <a:xfrm>
            <a:off x="5833532" y="5278172"/>
            <a:ext cx="3826935" cy="55399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3600" dirty="0" smtClean="0">
                <a:latin typeface="Arial Black" panose="020B0A04020102020204" pitchFamily="34" charset="0"/>
              </a:rPr>
              <a:t>2021</a:t>
            </a:r>
            <a:r>
              <a:rPr lang="zh-CN" altLang="en-US" sz="3600" dirty="0" smtClean="0">
                <a:latin typeface="Arial Black" panose="020B0A04020102020204" pitchFamily="34" charset="0"/>
              </a:rPr>
              <a:t>年正式成立</a:t>
            </a:r>
            <a:endParaRPr lang="en-GB" sz="3600" dirty="0" smtClean="0">
              <a:latin typeface="Arial Black" panose="020B0A04020102020204" pitchFamily="34" charset="0"/>
            </a:endParaRPr>
          </a:p>
        </p:txBody>
      </p:sp>
    </p:spTree>
    <p:extLst>
      <p:ext uri="{BB962C8B-B14F-4D97-AF65-F5344CB8AC3E}">
        <p14:creationId xmlns:p14="http://schemas.microsoft.com/office/powerpoint/2010/main" val="3923909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20</a:t>
            </a:fld>
            <a:endParaRPr lang="zh-HK" altLang="en-US" dirty="0"/>
          </a:p>
        </p:txBody>
      </p:sp>
      <p:sp>
        <p:nvSpPr>
          <p:cNvPr id="6" name="TextBox 5"/>
          <p:cNvSpPr txBox="1"/>
          <p:nvPr/>
        </p:nvSpPr>
        <p:spPr>
          <a:xfrm>
            <a:off x="1420197" y="793228"/>
            <a:ext cx="5089785" cy="230832"/>
          </a:xfrm>
          <a:prstGeom prst="rect">
            <a:avLst/>
          </a:prstGeom>
          <a:noFill/>
        </p:spPr>
        <p:txBody>
          <a:bodyPr wrap="square" lIns="0" tIns="0" rIns="0" bIns="0" rtlCol="0">
            <a:spAutoFit/>
          </a:bodyPr>
          <a:lstStyle/>
          <a:p>
            <a:r>
              <a:rPr lang="zh-TW" altLang="en-US" sz="150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机上餐膳 </a:t>
            </a:r>
            <a:r>
              <a:rPr lang="en-US" sz="150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 </a:t>
            </a:r>
            <a:r>
              <a:rPr lang="zh-TW" altLang="en-US" sz="150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可持续发展</a:t>
            </a:r>
            <a:endParaRPr lang="en-GB" sz="150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7" name="Title 1"/>
          <p:cNvSpPr txBox="1">
            <a:spLocks/>
          </p:cNvSpPr>
          <p:nvPr/>
        </p:nvSpPr>
        <p:spPr>
          <a:xfrm>
            <a:off x="1420195" y="1296721"/>
            <a:ext cx="9369725" cy="794270"/>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a:solidFill>
                  <a:srgbClr val="005063"/>
                </a:solidFill>
                <a:latin typeface="Cathay Sans Light" panose="020B0304020202020204" pitchFamily="34" charset="0"/>
                <a:ea typeface="Cathay Sans Light" panose="020B0304020202020204" pitchFamily="34" charset="0"/>
                <a:cs typeface="Cathay Sans Light" panose="020B0304020202020204" pitchFamily="34" charset="0"/>
              </a:rPr>
              <a:t>减少机上浪费</a:t>
            </a:r>
            <a:endParaRPr lang="en-GB">
              <a:solidFill>
                <a:srgbClr val="005063"/>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pic>
        <p:nvPicPr>
          <p:cNvPr id="3074" name="Picture 2" descr="Equipment upgra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91" r="15740"/>
          <a:stretch/>
        </p:blipFill>
        <p:spPr bwMode="auto">
          <a:xfrm>
            <a:off x="3989072" y="2828342"/>
            <a:ext cx="2096683" cy="2032595"/>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https://www.cathaypacific.com/content/dam/focal-point/cx/about-us/sustainability/conscious-use-of-resources/GEN_C075Y16_E0.renditionimage.900.450.jpg"/>
          <p:cNvPicPr>
            <a:picLocks noChangeAspect="1" noChangeArrowheads="1"/>
          </p:cNvPicPr>
          <p:nvPr/>
        </p:nvPicPr>
        <p:blipFill rotWithShape="1">
          <a:blip r:embed="rId4">
            <a:extLst>
              <a:ext uri="{28A0092B-C50C-407E-A947-70E740481C1C}">
                <a14:useLocalDpi xmlns:a14="http://schemas.microsoft.com/office/drawing/2010/main" val="0"/>
              </a:ext>
            </a:extLst>
          </a:blip>
          <a:srcRect l="19038" r="29660"/>
          <a:stretch/>
        </p:blipFill>
        <p:spPr bwMode="auto">
          <a:xfrm>
            <a:off x="1420195" y="2833280"/>
            <a:ext cx="2080482" cy="2027657"/>
          </a:xfrm>
          <a:prstGeom prst="ellipse">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20195" y="5068223"/>
            <a:ext cx="2140662" cy="492443"/>
          </a:xfrm>
          <a:prstGeom prst="rect">
            <a:avLst/>
          </a:prstGeom>
        </p:spPr>
        <p:txBody>
          <a:bodyPr wrap="square">
            <a:spAutoFit/>
          </a:bodyPr>
          <a:lstStyle/>
          <a:p>
            <a:pPr algn="ctr"/>
            <a:r>
              <a:rPr lang="en-US" altLang="zh-CN" sz="1300">
                <a:solidFill>
                  <a:srgbClr val="4C4C4C"/>
                </a:solidFill>
                <a:latin typeface="Cathay Sans SC Light" panose="020B0404020202020204" pitchFamily="34" charset="-122"/>
                <a:ea typeface="Cathay Sans SC Light" panose="020B0404020202020204" pitchFamily="34" charset="-122"/>
              </a:rPr>
              <a:t>2022 </a:t>
            </a:r>
            <a:r>
              <a:rPr lang="zh-CN" altLang="en-US" sz="1300">
                <a:solidFill>
                  <a:srgbClr val="4C4C4C"/>
                </a:solidFill>
                <a:latin typeface="Cathay Sans SC Light" panose="020B0404020202020204" pitchFamily="34" charset="-122"/>
                <a:ea typeface="Cathay Sans SC Light" panose="020B0404020202020204" pitchFamily="34" charset="-122"/>
              </a:rPr>
              <a:t>年减少了</a:t>
            </a:r>
            <a:r>
              <a:rPr lang="zh-CN" altLang="en-US" sz="1300">
                <a:solidFill>
                  <a:srgbClr val="1B635E"/>
                </a:solidFill>
                <a:latin typeface="Cathay Sans SC Medium" panose="020B0504020202020204" pitchFamily="34" charset="-122"/>
                <a:ea typeface="Cathay Sans SC Medium" panose="020B0504020202020204" pitchFamily="34" charset="-122"/>
              </a:rPr>
              <a:t>近 </a:t>
            </a:r>
            <a:r>
              <a:rPr lang="en-US" altLang="zh-CN" sz="1300">
                <a:solidFill>
                  <a:srgbClr val="1B635E"/>
                </a:solidFill>
                <a:latin typeface="Cathay Sans SC Medium" panose="020B0504020202020204" pitchFamily="34" charset="-122"/>
                <a:ea typeface="Cathay Sans SC Medium" panose="020B0504020202020204" pitchFamily="34" charset="-122"/>
              </a:rPr>
              <a:t>50% </a:t>
            </a:r>
            <a:r>
              <a:rPr lang="zh-CN" altLang="en-US" sz="1300">
                <a:solidFill>
                  <a:srgbClr val="4C4C4C"/>
                </a:solidFill>
                <a:latin typeface="Cathay Sans SC Light" panose="020B0404020202020204" pitchFamily="34" charset="-122"/>
                <a:ea typeface="Cathay Sans SC Light" panose="020B0404020202020204" pitchFamily="34" charset="-122"/>
              </a:rPr>
              <a:t>的年度塑料消耗量</a:t>
            </a:r>
            <a:endParaRPr lang="en-US" sz="1300" b="1">
              <a:solidFill>
                <a:srgbClr val="1B635E"/>
              </a:solidFill>
              <a:latin typeface="Cathay Sans SC Medium" panose="020B0504020202020204" pitchFamily="34" charset="-122"/>
              <a:ea typeface="Cathay Sans SC Medium" panose="020B0504020202020204" pitchFamily="34" charset="-122"/>
            </a:endParaRPr>
          </a:p>
        </p:txBody>
      </p:sp>
      <p:sp>
        <p:nvSpPr>
          <p:cNvPr id="10" name="Rectangle 9"/>
          <p:cNvSpPr/>
          <p:nvPr/>
        </p:nvSpPr>
        <p:spPr>
          <a:xfrm>
            <a:off x="3873367" y="5068223"/>
            <a:ext cx="2328092" cy="492443"/>
          </a:xfrm>
          <a:prstGeom prst="rect">
            <a:avLst/>
          </a:prstGeom>
        </p:spPr>
        <p:txBody>
          <a:bodyPr wrap="square">
            <a:spAutoFit/>
          </a:bodyPr>
          <a:lstStyle/>
          <a:p>
            <a:pPr algn="ctr"/>
            <a:r>
              <a:rPr lang="zh-CN" altLang="en-US" sz="1300">
                <a:solidFill>
                  <a:srgbClr val="4C4C4C"/>
                </a:solidFill>
                <a:latin typeface="Cathay Sans SC Light" panose="020B0404020202020204" pitchFamily="34" charset="-122"/>
                <a:ea typeface="Cathay Sans SC Light" panose="020B0404020202020204" pitchFamily="34" charset="-122"/>
              </a:rPr>
              <a:t>现正把</a:t>
            </a:r>
            <a:r>
              <a:rPr lang="zh-CN" altLang="en-US" sz="1300">
                <a:solidFill>
                  <a:srgbClr val="1B635E"/>
                </a:solidFill>
                <a:latin typeface="Cathay Sans SC Medium" panose="020B0504020202020204" pitchFamily="34" charset="-122"/>
                <a:ea typeface="Cathay Sans SC Medium" panose="020B0504020202020204" pitchFamily="34" charset="-122"/>
              </a:rPr>
              <a:t>特选经济客舱的餐具</a:t>
            </a:r>
            <a:r>
              <a:rPr lang="zh-CN" altLang="en-US" sz="1300">
                <a:solidFill>
                  <a:srgbClr val="4C4C4C"/>
                </a:solidFill>
                <a:latin typeface="Cathay Sans SC Light" panose="020B0404020202020204" pitchFamily="34" charset="-122"/>
                <a:ea typeface="Cathay Sans SC Light" panose="020B0404020202020204" pitchFamily="34" charset="-122"/>
              </a:rPr>
              <a:t>升级做可重复使用的产品</a:t>
            </a:r>
            <a:endParaRPr lang="en-US" sz="1300">
              <a:solidFill>
                <a:schemeClr val="bg2">
                  <a:lumMod val="50000"/>
                </a:schemeClr>
              </a:solidFill>
              <a:latin typeface="Cathay Sans SC Light" panose="020B0404020202020204" pitchFamily="34" charset="-122"/>
              <a:ea typeface="Cathay Sans SC Light" panose="020B0404020202020204" pitchFamily="34" charset="-122"/>
            </a:endParaRPr>
          </a:p>
        </p:txBody>
      </p:sp>
      <p:sp>
        <p:nvSpPr>
          <p:cNvPr id="12" name="Rectangle 11"/>
          <p:cNvSpPr/>
          <p:nvPr/>
        </p:nvSpPr>
        <p:spPr>
          <a:xfrm>
            <a:off x="6437622" y="5068222"/>
            <a:ext cx="2333811" cy="892552"/>
          </a:xfrm>
          <a:prstGeom prst="rect">
            <a:avLst/>
          </a:prstGeom>
        </p:spPr>
        <p:txBody>
          <a:bodyPr wrap="square">
            <a:spAutoFit/>
          </a:bodyPr>
          <a:lstStyle/>
          <a:p>
            <a:pPr algn="ctr"/>
            <a:r>
              <a:rPr lang="zh-CN" altLang="en-US" sz="1300">
                <a:solidFill>
                  <a:srgbClr val="4C4C4C"/>
                </a:solidFill>
                <a:latin typeface="Cathay Sans SC Light" panose="020B0404020202020204" pitchFamily="34" charset="-122"/>
                <a:ea typeface="Cathay Sans SC Light" panose="020B0404020202020204" pitchFamily="34" charset="-122"/>
              </a:rPr>
              <a:t>将 </a:t>
            </a:r>
            <a:r>
              <a:rPr lang="en-US" altLang="zh-CN" sz="1300">
                <a:solidFill>
                  <a:srgbClr val="1B635E"/>
                </a:solidFill>
                <a:latin typeface="Cathay Sans SC Medium" panose="020B0504020202020204" pitchFamily="34" charset="-122"/>
                <a:ea typeface="Cathay Sans SC Medium" panose="020B0504020202020204" pitchFamily="34" charset="-122"/>
              </a:rPr>
              <a:t>367 </a:t>
            </a:r>
            <a:r>
              <a:rPr lang="zh-CN" altLang="en-US" sz="1300">
                <a:solidFill>
                  <a:srgbClr val="1B635E"/>
                </a:solidFill>
                <a:latin typeface="Cathay Sans SC Medium" panose="020B0504020202020204" pitchFamily="34" charset="-122"/>
                <a:ea typeface="Cathay Sans SC Medium" panose="020B0504020202020204" pitchFamily="34" charset="-122"/>
              </a:rPr>
              <a:t>吨</a:t>
            </a:r>
            <a:r>
              <a:rPr lang="zh-CN" altLang="en-US" sz="1300">
                <a:solidFill>
                  <a:srgbClr val="4C4C4C"/>
                </a:solidFill>
                <a:latin typeface="Cathay Sans SC Light" panose="020B0404020202020204" pitchFamily="34" charset="-122"/>
                <a:ea typeface="Cathay Sans SC Light" panose="020B0404020202020204" pitchFamily="34" charset="-122"/>
              </a:rPr>
              <a:t>不可消耗的食品废物转用于能源回收，将 </a:t>
            </a:r>
            <a:r>
              <a:rPr lang="en-US" altLang="zh-CN" sz="1300">
                <a:solidFill>
                  <a:srgbClr val="1B635E"/>
                </a:solidFill>
                <a:latin typeface="Cathay Sans SC Medium" panose="020B0504020202020204" pitchFamily="34" charset="-122"/>
                <a:ea typeface="Cathay Sans SC Medium" panose="020B0504020202020204" pitchFamily="34" charset="-122"/>
              </a:rPr>
              <a:t>114 </a:t>
            </a:r>
            <a:r>
              <a:rPr lang="zh-CN" altLang="en-US" sz="1300">
                <a:solidFill>
                  <a:srgbClr val="1B635E"/>
                </a:solidFill>
                <a:latin typeface="Cathay Sans SC Medium" panose="020B0504020202020204" pitchFamily="34" charset="-122"/>
                <a:ea typeface="Cathay Sans SC Medium" panose="020B0504020202020204" pitchFamily="34" charset="-122"/>
              </a:rPr>
              <a:t>吨</a:t>
            </a:r>
            <a:r>
              <a:rPr lang="zh-CN" altLang="en-US" sz="1300">
                <a:solidFill>
                  <a:srgbClr val="4C4C4C"/>
                </a:solidFill>
                <a:latin typeface="Cathay Sans SC Light" panose="020B0404020202020204" pitchFamily="34" charset="-122"/>
                <a:ea typeface="Cathay Sans SC Light" panose="020B0404020202020204" pitchFamily="34" charset="-122"/>
              </a:rPr>
              <a:t>剩余食品转捐给慈善机构</a:t>
            </a:r>
          </a:p>
          <a:p>
            <a:pPr algn="ctr"/>
            <a:r>
              <a:rPr lang="en-GB" altLang="zh-CN" sz="1300">
                <a:solidFill>
                  <a:srgbClr val="4C4C4C"/>
                </a:solidFill>
                <a:latin typeface="Cathay Sans SC Light" panose="020B0404020202020204" pitchFamily="34" charset="-122"/>
                <a:ea typeface="Cathay Sans SC Light" panose="020B0404020202020204" pitchFamily="34" charset="-122"/>
              </a:rPr>
              <a:t>.</a:t>
            </a:r>
            <a:endParaRPr lang="en-US" sz="1300">
              <a:solidFill>
                <a:srgbClr val="4C4C4C"/>
              </a:solidFill>
              <a:latin typeface="Cathay Sans SC Light" panose="020B0404020202020204" pitchFamily="34" charset="-122"/>
              <a:ea typeface="Cathay Sans SC Light" panose="020B0404020202020204" pitchFamily="34" charset="-122"/>
            </a:endParaRPr>
          </a:p>
        </p:txBody>
      </p:sp>
      <p:pic>
        <p:nvPicPr>
          <p:cNvPr id="8" name="Picture 7"/>
          <p:cNvPicPr>
            <a:picLocks noChangeAspect="1"/>
          </p:cNvPicPr>
          <p:nvPr/>
        </p:nvPicPr>
        <p:blipFill rotWithShape="1">
          <a:blip r:embed="rId5"/>
          <a:srcRect l="9971" r="12915"/>
          <a:stretch/>
        </p:blipFill>
        <p:spPr>
          <a:xfrm>
            <a:off x="6574150" y="2828342"/>
            <a:ext cx="2060756" cy="2032595"/>
          </a:xfrm>
          <a:prstGeom prst="ellipse">
            <a:avLst/>
          </a:prstGeom>
        </p:spPr>
      </p:pic>
      <p:sp>
        <p:nvSpPr>
          <p:cNvPr id="14" name="Oval 13"/>
          <p:cNvSpPr/>
          <p:nvPr/>
        </p:nvSpPr>
        <p:spPr>
          <a:xfrm>
            <a:off x="1420195" y="2826851"/>
            <a:ext cx="2057109" cy="2034086"/>
          </a:xfrm>
          <a:prstGeom prst="ellipse">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989072" y="2826851"/>
            <a:ext cx="2057109" cy="2034086"/>
          </a:xfrm>
          <a:prstGeom prst="ellipse">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77797" y="2826851"/>
            <a:ext cx="2057109" cy="2034086"/>
          </a:xfrm>
          <a:prstGeom prst="ellipse">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a:stretch>
            <a:fillRect/>
          </a:stretch>
        </p:blipFill>
        <p:spPr>
          <a:xfrm>
            <a:off x="9166522" y="2826851"/>
            <a:ext cx="2100330" cy="2034086"/>
          </a:xfrm>
          <a:prstGeom prst="ellipse">
            <a:avLst/>
          </a:prstGeom>
        </p:spPr>
      </p:pic>
      <p:sp>
        <p:nvSpPr>
          <p:cNvPr id="18" name="Oval 17"/>
          <p:cNvSpPr/>
          <p:nvPr/>
        </p:nvSpPr>
        <p:spPr>
          <a:xfrm>
            <a:off x="9166522" y="2826851"/>
            <a:ext cx="2100330" cy="2040515"/>
          </a:xfrm>
          <a:prstGeom prst="ellipse">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007596" y="5068222"/>
            <a:ext cx="2407593" cy="492443"/>
          </a:xfrm>
          <a:prstGeom prst="rect">
            <a:avLst/>
          </a:prstGeom>
        </p:spPr>
        <p:txBody>
          <a:bodyPr wrap="square">
            <a:spAutoFit/>
          </a:bodyPr>
          <a:lstStyle/>
          <a:p>
            <a:pPr algn="ctr"/>
            <a:r>
              <a:rPr lang="zh-CN" altLang="en-US" sz="1300">
                <a:solidFill>
                  <a:srgbClr val="4C4C4C"/>
                </a:solidFill>
                <a:latin typeface="Cathay Sans SC Light" panose="020B0404020202020204" pitchFamily="34" charset="-122"/>
                <a:ea typeface="Cathay Sans SC Light" panose="020B0404020202020204" pitchFamily="34" charset="-122"/>
              </a:rPr>
              <a:t>搭乘长途航班可以</a:t>
            </a:r>
            <a:r>
              <a:rPr lang="zh-CN" altLang="en-US" sz="1300">
                <a:solidFill>
                  <a:srgbClr val="1B635E"/>
                </a:solidFill>
                <a:latin typeface="Cathay Sans SC Medium" panose="020B0504020202020204" pitchFamily="34" charset="-122"/>
                <a:ea typeface="Cathay Sans SC Medium" panose="020B0504020202020204" pitchFamily="34" charset="-122"/>
              </a:rPr>
              <a:t>「自选美馔」</a:t>
            </a:r>
            <a:r>
              <a:rPr lang="zh-CN" altLang="en-US" sz="1300">
                <a:solidFill>
                  <a:srgbClr val="4C4C4C"/>
                </a:solidFill>
                <a:latin typeface="Cathay Sans SC Light" panose="020B0404020202020204" pitchFamily="34" charset="-122"/>
                <a:ea typeface="Cathay Sans SC Light" panose="020B0404020202020204" pitchFamily="34" charset="-122"/>
              </a:rPr>
              <a:t>，供你预选机上餐膳</a:t>
            </a:r>
          </a:p>
        </p:txBody>
      </p:sp>
      <p:sp>
        <p:nvSpPr>
          <p:cNvPr id="3" name="AutoShape 2" descr="https://powerpoint.officeapps.live.com/pods/GetClipboardImage.ashx?Id=297f95fe-c680-4c32-adc4-f7f0b8c79897&amp;DC=PSG3&amp;pkey=c77219aa-e9bd-4dd9-9a1c-2982b8733e8f&amp;wdwaccluster=PSG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28169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fld id="{E232B84E-1FAE-4ECD-A908-1B1D4AF81EB8}" type="slidenum">
              <a:rPr lang="en-GB" smtClean="0"/>
              <a:t>21</a:t>
            </a:fld>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5539"/>
          <a:stretch/>
        </p:blipFill>
        <p:spPr>
          <a:xfrm>
            <a:off x="0" y="0"/>
            <a:ext cx="12192000" cy="6858000"/>
          </a:xfrm>
          <a:prstGeom prst="rect">
            <a:avLst/>
          </a:prstGeom>
        </p:spPr>
      </p:pic>
      <p:sp>
        <p:nvSpPr>
          <p:cNvPr id="4" name="Rectangle 3"/>
          <p:cNvSpPr/>
          <p:nvPr/>
        </p:nvSpPr>
        <p:spPr>
          <a:xfrm>
            <a:off x="0" y="0"/>
            <a:ext cx="12192000" cy="6857999"/>
          </a:xfrm>
          <a:prstGeom prst="rect">
            <a:avLst/>
          </a:prstGeom>
          <a:solidFill>
            <a:schemeClr val="bg2">
              <a:lumMod val="1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圖片 3">
            <a:extLst>
              <a:ext uri="{FF2B5EF4-FFF2-40B4-BE49-F238E27FC236}">
                <a16:creationId xmlns:a16="http://schemas.microsoft.com/office/drawing/2014/main" id="{35475C6C-A6DF-4DE5-887B-46E8CE50B7A0}"/>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32932" t="30875" r="41798" b="33715"/>
          <a:stretch/>
        </p:blipFill>
        <p:spPr>
          <a:xfrm>
            <a:off x="11313984" y="454013"/>
            <a:ext cx="369055" cy="365760"/>
          </a:xfrm>
          <a:prstGeom prst="rect">
            <a:avLst/>
          </a:prstGeom>
        </p:spPr>
      </p:pic>
      <p:sp>
        <p:nvSpPr>
          <p:cNvPr id="8" name="TextBox 7">
            <a:extLst>
              <a:ext uri="{FF2B5EF4-FFF2-40B4-BE49-F238E27FC236}">
                <a16:creationId xmlns:a16="http://schemas.microsoft.com/office/drawing/2014/main" id="{9225062D-8EE8-407A-A1D4-5878DFDFFE8D}"/>
              </a:ext>
            </a:extLst>
          </p:cNvPr>
          <p:cNvSpPr txBox="1"/>
          <p:nvPr/>
        </p:nvSpPr>
        <p:spPr>
          <a:xfrm>
            <a:off x="801552" y="2951944"/>
            <a:ext cx="4436370" cy="954107"/>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zh-CN" altLang="en-US" sz="4000" dirty="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rPr>
              <a:t>探索</a:t>
            </a:r>
            <a:endParaRPr lang="en-US" altLang="zh-CN" sz="4000" dirty="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pPr>
            <a:r>
              <a:rPr lang="zh-CN" altLang="en-US" sz="2200" dirty="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rPr>
              <a:t>全新商旅尊享计划</a:t>
            </a:r>
            <a:endParaRPr lang="en-US" sz="2200" dirty="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endParaRPr>
          </a:p>
        </p:txBody>
      </p:sp>
    </p:spTree>
    <p:extLst>
      <p:ext uri="{BB962C8B-B14F-4D97-AF65-F5344CB8AC3E}">
        <p14:creationId xmlns:p14="http://schemas.microsoft.com/office/powerpoint/2010/main" val="3481308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p:cNvSpPr/>
          <p:nvPr/>
        </p:nvSpPr>
        <p:spPr>
          <a:xfrm>
            <a:off x="9687537" y="3995033"/>
            <a:ext cx="208616" cy="205767"/>
          </a:xfrm>
          <a:prstGeom prst="ellipse">
            <a:avLst/>
          </a:prstGeom>
          <a:solidFill>
            <a:srgbClr val="00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9704462" y="5032131"/>
            <a:ext cx="208616" cy="205767"/>
          </a:xfrm>
          <a:prstGeom prst="ellipse">
            <a:avLst/>
          </a:prstGeom>
          <a:solidFill>
            <a:srgbClr val="00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9704462" y="5402969"/>
            <a:ext cx="208616" cy="205767"/>
          </a:xfrm>
          <a:prstGeom prst="ellipse">
            <a:avLst/>
          </a:prstGeom>
          <a:solidFill>
            <a:srgbClr val="00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9704462" y="5785040"/>
            <a:ext cx="208616" cy="205767"/>
          </a:xfrm>
          <a:prstGeom prst="ellipse">
            <a:avLst/>
          </a:prstGeom>
          <a:solidFill>
            <a:srgbClr val="00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7012372" y="5031711"/>
            <a:ext cx="208616" cy="205767"/>
          </a:xfrm>
          <a:prstGeom prst="ellipse">
            <a:avLst/>
          </a:prstGeom>
          <a:solidFill>
            <a:srgbClr val="34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7012372" y="5402549"/>
            <a:ext cx="208616" cy="205767"/>
          </a:xfrm>
          <a:prstGeom prst="ellipse">
            <a:avLst/>
          </a:prstGeom>
          <a:solidFill>
            <a:srgbClr val="34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7012372" y="5784620"/>
            <a:ext cx="208616" cy="205767"/>
          </a:xfrm>
          <a:prstGeom prst="ellipse">
            <a:avLst/>
          </a:prstGeom>
          <a:solidFill>
            <a:srgbClr val="34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4320015" y="5784620"/>
            <a:ext cx="208616" cy="205767"/>
          </a:xfrm>
          <a:prstGeom prst="ellipse">
            <a:avLst/>
          </a:prstGeom>
          <a:solidFill>
            <a:srgbClr val="6FA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4320282" y="5396502"/>
            <a:ext cx="208616" cy="205767"/>
          </a:xfrm>
          <a:prstGeom prst="ellipse">
            <a:avLst/>
          </a:prstGeom>
          <a:solidFill>
            <a:srgbClr val="6FA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4320282" y="5035360"/>
            <a:ext cx="208616" cy="205767"/>
          </a:xfrm>
          <a:prstGeom prst="ellipse">
            <a:avLst/>
          </a:prstGeom>
          <a:solidFill>
            <a:srgbClr val="6FA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012372" y="3993480"/>
            <a:ext cx="208616" cy="205767"/>
          </a:xfrm>
          <a:prstGeom prst="ellipse">
            <a:avLst/>
          </a:prstGeom>
          <a:solidFill>
            <a:srgbClr val="34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5"/>
          </p:nvPr>
        </p:nvSpPr>
        <p:spPr/>
        <p:txBody>
          <a:bodyPr/>
          <a:lstStyle/>
          <a:p>
            <a:pPr algn="ctr"/>
            <a:fld id="{C7313C11-6B08-4EEB-B211-44B019B431C2}" type="slidenum">
              <a:rPr lang="zh-HK" altLang="en-US" smtClean="0"/>
              <a:pPr algn="ctr"/>
              <a:t>22</a:t>
            </a:fld>
            <a:endParaRPr lang="zh-HK" altLang="en-US"/>
          </a:p>
        </p:txBody>
      </p:sp>
      <p:sp>
        <p:nvSpPr>
          <p:cNvPr id="38" name="Rounded Rectangle 37"/>
          <p:cNvSpPr/>
          <p:nvPr/>
        </p:nvSpPr>
        <p:spPr>
          <a:xfrm>
            <a:off x="8688917" y="1310140"/>
            <a:ext cx="2205856" cy="1043956"/>
          </a:xfrm>
          <a:prstGeom prst="roundRect">
            <a:avLst/>
          </a:prstGeom>
          <a:solidFill>
            <a:srgbClr val="00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300">
              <a:solidFill>
                <a:srgbClr val="FFFFFF"/>
              </a:solidFill>
              <a:latin typeface="Cathay Sans" panose="020B0504020202020204" pitchFamily="34" charset="0"/>
              <a:ea typeface="Cathay Sans" panose="020B0504020202020204" pitchFamily="34" charset="0"/>
              <a:cs typeface="Cathay Sans" panose="020B0504020202020204" pitchFamily="34" charset="0"/>
            </a:endParaRPr>
          </a:p>
        </p:txBody>
      </p:sp>
      <p:sp>
        <p:nvSpPr>
          <p:cNvPr id="39" name="Rounded Rectangle 38"/>
          <p:cNvSpPr/>
          <p:nvPr/>
        </p:nvSpPr>
        <p:spPr>
          <a:xfrm>
            <a:off x="6013752" y="1310139"/>
            <a:ext cx="2205856" cy="1043956"/>
          </a:xfrm>
          <a:prstGeom prst="roundRect">
            <a:avLst/>
          </a:prstGeom>
          <a:solidFill>
            <a:srgbClr val="34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300">
              <a:solidFill>
                <a:srgbClr val="FFFFFF"/>
              </a:solidFill>
              <a:latin typeface="Cathay Sans" panose="020B0504020202020204" pitchFamily="34" charset="0"/>
              <a:ea typeface="Cathay Sans" panose="020B0504020202020204" pitchFamily="34" charset="0"/>
              <a:cs typeface="Cathay Sans" panose="020B0504020202020204" pitchFamily="34" charset="0"/>
            </a:endParaRPr>
          </a:p>
        </p:txBody>
      </p:sp>
      <p:sp>
        <p:nvSpPr>
          <p:cNvPr id="40" name="Rounded Rectangle 39"/>
          <p:cNvSpPr/>
          <p:nvPr/>
        </p:nvSpPr>
        <p:spPr>
          <a:xfrm>
            <a:off x="3338879" y="1324402"/>
            <a:ext cx="2205564" cy="1029693"/>
          </a:xfrm>
          <a:prstGeom prst="roundRect">
            <a:avLst/>
          </a:prstGeom>
          <a:solidFill>
            <a:srgbClr val="6FA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300">
              <a:solidFill>
                <a:srgbClr val="FFFFFF"/>
              </a:solidFill>
              <a:latin typeface="Cathay Sans" panose="020B0504020202020204" pitchFamily="34" charset="0"/>
              <a:ea typeface="Cathay Sans" panose="020B0504020202020204" pitchFamily="34" charset="0"/>
              <a:cs typeface="Cathay Sans" panose="020B0504020202020204" pitchFamily="34" charset="0"/>
            </a:endParaRPr>
          </a:p>
        </p:txBody>
      </p:sp>
      <p:sp>
        <p:nvSpPr>
          <p:cNvPr id="46" name="Rectangle 45"/>
          <p:cNvSpPr/>
          <p:nvPr/>
        </p:nvSpPr>
        <p:spPr>
          <a:xfrm>
            <a:off x="866413" y="2465076"/>
            <a:ext cx="1790159" cy="261610"/>
          </a:xfrm>
          <a:prstGeom prst="rect">
            <a:avLst/>
          </a:prstGeom>
        </p:spPr>
        <p:txBody>
          <a:bodyPr wrap="square">
            <a:spAutoFit/>
          </a:bodyPr>
          <a:lstStyle/>
          <a:p>
            <a:r>
              <a:rPr lang="zh-CN" altLang="en-US" sz="1100">
                <a:latin typeface="Cathay Sans SC" panose="020B0504020202020204" pitchFamily="34" charset="-122"/>
                <a:ea typeface="Cathay Sans SC" panose="020B0504020202020204" pitchFamily="34" charset="-122"/>
                <a:cs typeface="Cathay Sans Light" panose="020B0304020202020204" pitchFamily="34" charset="0"/>
              </a:rPr>
              <a:t>所需商旅会籍积分</a:t>
            </a:r>
            <a:endParaRPr lang="en-GB" sz="1100">
              <a:latin typeface="Cathay Sans SC" panose="020B0504020202020204" pitchFamily="34" charset="-122"/>
              <a:ea typeface="Cathay Sans SC" panose="020B0504020202020204" pitchFamily="34" charset="-122"/>
              <a:cs typeface="Cathay Sans Light" panose="020B0304020202020204" pitchFamily="34" charset="0"/>
            </a:endParaRPr>
          </a:p>
        </p:txBody>
      </p:sp>
      <p:sp>
        <p:nvSpPr>
          <p:cNvPr id="23" name="Rectangle 22"/>
          <p:cNvSpPr/>
          <p:nvPr/>
        </p:nvSpPr>
        <p:spPr>
          <a:xfrm>
            <a:off x="3681652" y="1511950"/>
            <a:ext cx="1528398" cy="292388"/>
          </a:xfrm>
          <a:prstGeom prst="rect">
            <a:avLst/>
          </a:prstGeom>
        </p:spPr>
        <p:txBody>
          <a:bodyPr wrap="square">
            <a:spAutoFit/>
          </a:bodyPr>
          <a:lstStyle/>
          <a:p>
            <a:pPr algn="ctr"/>
            <a:r>
              <a:rPr lang="zh-CN" altLang="en-US" sz="130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rPr>
              <a:t>会籍级别 </a:t>
            </a:r>
            <a:r>
              <a:rPr lang="en-GB" sz="130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rPr>
              <a:t>1</a:t>
            </a:r>
            <a:endParaRPr lang="en-GB" sz="1300" i="0">
              <a:solidFill>
                <a:schemeClr val="bg1"/>
              </a:solidFill>
              <a:effectLst/>
              <a:latin typeface="Cathay Sans SC" panose="020B0504020202020204" pitchFamily="34" charset="-122"/>
              <a:ea typeface="Cathay Sans SC" panose="020B0504020202020204" pitchFamily="34" charset="-122"/>
              <a:cs typeface="Cathay Sans Light" panose="020B0304020202020204" pitchFamily="34" charset="0"/>
            </a:endParaRPr>
          </a:p>
        </p:txBody>
      </p:sp>
      <p:sp>
        <p:nvSpPr>
          <p:cNvPr id="24" name="Rectangle 23"/>
          <p:cNvSpPr/>
          <p:nvPr/>
        </p:nvSpPr>
        <p:spPr>
          <a:xfrm>
            <a:off x="6352481" y="1511951"/>
            <a:ext cx="1528398" cy="292388"/>
          </a:xfrm>
          <a:prstGeom prst="rect">
            <a:avLst/>
          </a:prstGeom>
        </p:spPr>
        <p:txBody>
          <a:bodyPr wrap="square">
            <a:spAutoFit/>
          </a:bodyPr>
          <a:lstStyle/>
          <a:p>
            <a:pPr algn="ctr"/>
            <a:r>
              <a:rPr lang="zh-CN" altLang="en-US" sz="130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rPr>
              <a:t>会籍级别 </a:t>
            </a:r>
            <a:r>
              <a:rPr lang="en-GB" altLang="zh-CN" sz="130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rPr>
              <a:t>2</a:t>
            </a:r>
            <a:endParaRPr lang="en-GB" sz="1300" i="0">
              <a:solidFill>
                <a:schemeClr val="bg1"/>
              </a:solidFill>
              <a:effectLst/>
              <a:latin typeface="Cathay Sans SC" panose="020B0504020202020204" pitchFamily="34" charset="-122"/>
              <a:ea typeface="Cathay Sans SC" panose="020B0504020202020204" pitchFamily="34" charset="-122"/>
              <a:cs typeface="Cathay Sans Light" panose="020B0304020202020204" pitchFamily="34" charset="0"/>
            </a:endParaRPr>
          </a:p>
        </p:txBody>
      </p:sp>
      <p:sp>
        <p:nvSpPr>
          <p:cNvPr id="25" name="Rectangle 24"/>
          <p:cNvSpPr/>
          <p:nvPr/>
        </p:nvSpPr>
        <p:spPr>
          <a:xfrm>
            <a:off x="9027646" y="1511950"/>
            <a:ext cx="1528398" cy="292388"/>
          </a:xfrm>
          <a:prstGeom prst="rect">
            <a:avLst/>
          </a:prstGeom>
        </p:spPr>
        <p:txBody>
          <a:bodyPr wrap="square">
            <a:spAutoFit/>
          </a:bodyPr>
          <a:lstStyle/>
          <a:p>
            <a:pPr algn="ctr"/>
            <a:r>
              <a:rPr lang="zh-CN" altLang="en-US" sz="130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rPr>
              <a:t>会籍级别 </a:t>
            </a:r>
            <a:r>
              <a:rPr lang="en-GB" altLang="zh-CN" sz="1300">
                <a:solidFill>
                  <a:schemeClr val="bg1"/>
                </a:solidFill>
                <a:latin typeface="Cathay Sans SC" panose="020B0504020202020204" pitchFamily="34" charset="-122"/>
                <a:ea typeface="Cathay Sans SC" panose="020B0504020202020204" pitchFamily="34" charset="-122"/>
                <a:cs typeface="Cathay Sans Light" panose="020B0304020202020204" pitchFamily="34" charset="0"/>
              </a:rPr>
              <a:t>3</a:t>
            </a:r>
            <a:endParaRPr lang="en-GB" sz="1300" i="0">
              <a:solidFill>
                <a:schemeClr val="bg1"/>
              </a:solidFill>
              <a:effectLst/>
              <a:latin typeface="Cathay Sans SC" panose="020B0504020202020204" pitchFamily="34" charset="-122"/>
              <a:ea typeface="Cathay Sans SC" panose="020B0504020202020204" pitchFamily="34" charset="-122"/>
              <a:cs typeface="Cathay Sans Light" panose="020B0304020202020204" pitchFamily="34" charset="0"/>
            </a:endParaRPr>
          </a:p>
        </p:txBody>
      </p:sp>
      <p:sp>
        <p:nvSpPr>
          <p:cNvPr id="26" name="Rectangle 25"/>
          <p:cNvSpPr/>
          <p:nvPr/>
        </p:nvSpPr>
        <p:spPr>
          <a:xfrm>
            <a:off x="3531575" y="1804338"/>
            <a:ext cx="1815554" cy="400110"/>
          </a:xfrm>
          <a:prstGeom prst="rect">
            <a:avLst/>
          </a:prstGeom>
        </p:spPr>
        <p:txBody>
          <a:bodyPr wrap="square">
            <a:spAutoFit/>
          </a:bodyPr>
          <a:lstStyle/>
          <a:p>
            <a:pPr algn="ctr"/>
            <a:r>
              <a:rPr lang="en-US" sz="2000">
                <a:solidFill>
                  <a:schemeClr val="bg1"/>
                </a:solidFill>
                <a:latin typeface="GT Walsheim Light" panose="00000400000000000000" pitchFamily="50" charset="0"/>
                <a:ea typeface="Cathay Sans Light" panose="020B0304020202020204" pitchFamily="34" charset="0"/>
                <a:cs typeface="Cathay Sans Light" panose="020B0304020202020204" pitchFamily="34" charset="0"/>
              </a:rPr>
              <a:t>30%</a:t>
            </a:r>
            <a:endParaRPr lang="en-GB" sz="2000" i="0">
              <a:solidFill>
                <a:schemeClr val="bg1"/>
              </a:solidFill>
              <a:effectLst/>
              <a:latin typeface="GT Walsheim Light" panose="00000400000000000000" pitchFamily="50" charset="0"/>
              <a:ea typeface="Cathay Sans Light" panose="020B0304020202020204" pitchFamily="34" charset="0"/>
              <a:cs typeface="Cathay Sans Light" panose="020B0304020202020204" pitchFamily="34" charset="0"/>
            </a:endParaRPr>
          </a:p>
        </p:txBody>
      </p:sp>
      <p:sp>
        <p:nvSpPr>
          <p:cNvPr id="27" name="Rectangle 26"/>
          <p:cNvSpPr/>
          <p:nvPr/>
        </p:nvSpPr>
        <p:spPr>
          <a:xfrm>
            <a:off x="6208903" y="1804339"/>
            <a:ext cx="1815554" cy="400110"/>
          </a:xfrm>
          <a:prstGeom prst="rect">
            <a:avLst/>
          </a:prstGeom>
        </p:spPr>
        <p:txBody>
          <a:bodyPr wrap="square">
            <a:spAutoFit/>
          </a:bodyPr>
          <a:lstStyle/>
          <a:p>
            <a:pPr algn="ctr"/>
            <a:r>
              <a:rPr lang="en-US" sz="2000">
                <a:solidFill>
                  <a:schemeClr val="bg1"/>
                </a:solidFill>
                <a:latin typeface="GT Walsheim Light" panose="00000400000000000000" pitchFamily="50" charset="0"/>
                <a:ea typeface="Cathay Sans Light" panose="020B0304020202020204" pitchFamily="34" charset="0"/>
                <a:cs typeface="Cathay Sans Light" panose="020B0304020202020204" pitchFamily="34" charset="0"/>
              </a:rPr>
              <a:t>35%</a:t>
            </a:r>
            <a:endParaRPr lang="en-GB" sz="2000" i="0">
              <a:solidFill>
                <a:schemeClr val="bg1"/>
              </a:solidFill>
              <a:effectLst/>
              <a:latin typeface="GT Walsheim Light" panose="00000400000000000000" pitchFamily="50" charset="0"/>
              <a:ea typeface="Cathay Sans Light" panose="020B0304020202020204" pitchFamily="34" charset="0"/>
              <a:cs typeface="Cathay Sans Light" panose="020B0304020202020204" pitchFamily="34" charset="0"/>
            </a:endParaRPr>
          </a:p>
        </p:txBody>
      </p:sp>
      <p:sp>
        <p:nvSpPr>
          <p:cNvPr id="28" name="Rectangle 27"/>
          <p:cNvSpPr/>
          <p:nvPr/>
        </p:nvSpPr>
        <p:spPr>
          <a:xfrm>
            <a:off x="8884068" y="1804338"/>
            <a:ext cx="1815554" cy="400110"/>
          </a:xfrm>
          <a:prstGeom prst="rect">
            <a:avLst/>
          </a:prstGeom>
        </p:spPr>
        <p:txBody>
          <a:bodyPr wrap="square">
            <a:spAutoFit/>
          </a:bodyPr>
          <a:lstStyle/>
          <a:p>
            <a:pPr algn="ctr"/>
            <a:r>
              <a:rPr lang="en-US" sz="2000">
                <a:solidFill>
                  <a:schemeClr val="bg1"/>
                </a:solidFill>
                <a:latin typeface="GT Walsheim Light" panose="00000400000000000000" pitchFamily="50" charset="0"/>
                <a:ea typeface="Cathay Sans Light" panose="020B0304020202020204" pitchFamily="34" charset="0"/>
                <a:cs typeface="Cathay Sans Light" panose="020B0304020202020204" pitchFamily="34" charset="0"/>
              </a:rPr>
              <a:t>40%</a:t>
            </a:r>
            <a:endParaRPr lang="en-GB" sz="2000" i="0">
              <a:solidFill>
                <a:schemeClr val="bg1"/>
              </a:solidFill>
              <a:effectLst/>
              <a:latin typeface="GT Walsheim Light" panose="00000400000000000000" pitchFamily="50" charset="0"/>
              <a:ea typeface="Cathay Sans Light" panose="020B0304020202020204" pitchFamily="34" charset="0"/>
              <a:cs typeface="Cathay Sans Light" panose="020B0304020202020204" pitchFamily="34" charset="0"/>
            </a:endParaRPr>
          </a:p>
        </p:txBody>
      </p:sp>
      <p:cxnSp>
        <p:nvCxnSpPr>
          <p:cNvPr id="33" name="Straight Connector 32"/>
          <p:cNvCxnSpPr/>
          <p:nvPr/>
        </p:nvCxnSpPr>
        <p:spPr>
          <a:xfrm flipH="1" flipV="1">
            <a:off x="866413" y="3385164"/>
            <a:ext cx="10230808" cy="1645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866412" y="3135863"/>
            <a:ext cx="2472467" cy="430887"/>
          </a:xfrm>
          <a:prstGeom prst="rect">
            <a:avLst/>
          </a:prstGeom>
        </p:spPr>
        <p:txBody>
          <a:bodyPr wrap="square">
            <a:spAutoFit/>
          </a:bodyPr>
          <a:lstStyle/>
          <a:p>
            <a:r>
              <a:rPr lang="zh-CN" altLang="en-US" sz="1100">
                <a:solidFill>
                  <a:schemeClr val="tx1">
                    <a:lumMod val="75000"/>
                  </a:schemeClr>
                </a:solidFill>
                <a:latin typeface="Cathay Sans SC" panose="020B0504020202020204" pitchFamily="34" charset="-122"/>
                <a:ea typeface="Cathay Sans SC" panose="020B0504020202020204" pitchFamily="34" charset="-122"/>
                <a:cs typeface="Cathay Sans Light" panose="020B0304020202020204" pitchFamily="34" charset="0"/>
              </a:rPr>
              <a:t>奖励额度 </a:t>
            </a:r>
            <a:r>
              <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    =</a:t>
            </a:r>
            <a:r>
              <a:rPr lang="zh-CN" altLang="en-US" sz="1100">
                <a:solidFill>
                  <a:schemeClr val="tx1">
                    <a:lumMod val="75000"/>
                  </a:schemeClr>
                </a:solidFill>
                <a:latin typeface="Cathay Sans SC" panose="020B0504020202020204" pitchFamily="34" charset="-122"/>
                <a:ea typeface="Cathay Sans SC" panose="020B0504020202020204" pitchFamily="34" charset="-122"/>
                <a:cs typeface="Cathay Sans Light" panose="020B0304020202020204" pitchFamily="34" charset="0"/>
              </a:rPr>
              <a:t>无限制</a:t>
            </a:r>
            <a:r>
              <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p>
          <a:p>
            <a:endParaRPr lang="en-GB" sz="1100"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76" name="TextBox 75"/>
          <p:cNvSpPr txBox="1"/>
          <p:nvPr/>
        </p:nvSpPr>
        <p:spPr>
          <a:xfrm>
            <a:off x="866410" y="3558328"/>
            <a:ext cx="2205565" cy="261610"/>
          </a:xfrm>
          <a:prstGeom prst="rect">
            <a:avLst/>
          </a:prstGeom>
          <a:noFill/>
        </p:spPr>
        <p:txBody>
          <a:bodyPr wrap="square" rtlCol="0">
            <a:spAutoFit/>
          </a:bodyPr>
          <a:lstStyle/>
          <a:p>
            <a:r>
              <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r>
              <a:rPr lang="zh-CN" altLang="en-US" sz="1100">
                <a:solidFill>
                  <a:schemeClr val="tx1">
                    <a:lumMod val="75000"/>
                  </a:schemeClr>
                </a:solidFill>
                <a:latin typeface="Cathay Sans SC" panose="020B0504020202020204" pitchFamily="34" charset="-122"/>
                <a:ea typeface="Cathay Sans SC" panose="020B0504020202020204" pitchFamily="34" charset="-122"/>
                <a:cs typeface="Cathay Sans Light" panose="020B0304020202020204" pitchFamily="34" charset="0"/>
              </a:rPr>
              <a:t>国泰银卡会籍</a:t>
            </a:r>
            <a:endPar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80" name="TextBox 79"/>
          <p:cNvSpPr txBox="1"/>
          <p:nvPr/>
        </p:nvSpPr>
        <p:spPr>
          <a:xfrm>
            <a:off x="866410" y="3964490"/>
            <a:ext cx="2205565" cy="261610"/>
          </a:xfrm>
          <a:prstGeom prst="rect">
            <a:avLst/>
          </a:prstGeom>
          <a:noFill/>
        </p:spPr>
        <p:txBody>
          <a:bodyPr wrap="square" rtlCol="0">
            <a:spAutoFit/>
          </a:bodyPr>
          <a:lstStyle/>
          <a:p>
            <a:r>
              <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r>
              <a:rPr lang="zh-CN" altLang="en-US" sz="1100">
                <a:solidFill>
                  <a:schemeClr val="tx1">
                    <a:lumMod val="75000"/>
                  </a:schemeClr>
                </a:solidFill>
                <a:latin typeface="Cathay Sans SC" panose="020B0504020202020204" pitchFamily="34" charset="-122"/>
                <a:ea typeface="Cathay Sans SC" panose="020B0504020202020204" pitchFamily="34" charset="-122"/>
                <a:cs typeface="Cathay Sans Light" panose="020B0304020202020204" pitchFamily="34" charset="0"/>
              </a:rPr>
              <a:t>机场贵宾室使用券</a:t>
            </a:r>
            <a:endPar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82" name="Rectangle 81"/>
          <p:cNvSpPr/>
          <p:nvPr/>
        </p:nvSpPr>
        <p:spPr>
          <a:xfrm>
            <a:off x="6208903" y="3490854"/>
            <a:ext cx="1815554" cy="400110"/>
          </a:xfrm>
          <a:prstGeom prst="rect">
            <a:avLst/>
          </a:prstGeom>
        </p:spPr>
        <p:txBody>
          <a:bodyPr wrap="square">
            <a:spAutoFit/>
          </a:bodyPr>
          <a:lstStyle/>
          <a:p>
            <a:pPr algn="ctr"/>
            <a:r>
              <a:rPr lang="en-US" sz="2000">
                <a:solidFill>
                  <a:schemeClr val="tx1">
                    <a:lumMod val="75000"/>
                  </a:schemeClr>
                </a:solidFill>
                <a:latin typeface="GT Walsheim Light" panose="00000400000000000000" pitchFamily="50" charset="0"/>
                <a:ea typeface="Cathay Sans Light" panose="020B0304020202020204" pitchFamily="34" charset="0"/>
                <a:cs typeface="Cathay Sans Light" panose="020B0304020202020204" pitchFamily="34" charset="0"/>
              </a:rPr>
              <a:t>1</a:t>
            </a:r>
            <a:endParaRPr lang="en-GB" sz="2000" i="0">
              <a:solidFill>
                <a:schemeClr val="tx1">
                  <a:lumMod val="75000"/>
                </a:schemeClr>
              </a:solidFill>
              <a:effectLst/>
              <a:latin typeface="GT Walsheim Light" panose="00000400000000000000" pitchFamily="50" charset="0"/>
              <a:ea typeface="Cathay Sans Light" panose="020B0304020202020204" pitchFamily="34" charset="0"/>
              <a:cs typeface="Cathay Sans Light" panose="020B0304020202020204" pitchFamily="34" charset="0"/>
            </a:endParaRPr>
          </a:p>
        </p:txBody>
      </p:sp>
      <p:sp>
        <p:nvSpPr>
          <p:cNvPr id="83" name="Rectangle 82"/>
          <p:cNvSpPr/>
          <p:nvPr/>
        </p:nvSpPr>
        <p:spPr>
          <a:xfrm>
            <a:off x="8884068" y="3490554"/>
            <a:ext cx="1815554" cy="400110"/>
          </a:xfrm>
          <a:prstGeom prst="rect">
            <a:avLst/>
          </a:prstGeom>
        </p:spPr>
        <p:txBody>
          <a:bodyPr wrap="square">
            <a:spAutoFit/>
          </a:bodyPr>
          <a:lstStyle/>
          <a:p>
            <a:pPr algn="ctr"/>
            <a:r>
              <a:rPr lang="en-US" sz="2000">
                <a:solidFill>
                  <a:schemeClr val="tx1">
                    <a:lumMod val="75000"/>
                  </a:schemeClr>
                </a:solidFill>
                <a:latin typeface="GT Walsheim Light" panose="00000400000000000000" pitchFamily="50" charset="0"/>
                <a:ea typeface="Cathay Sans Light" panose="020B0304020202020204" pitchFamily="34" charset="0"/>
                <a:cs typeface="Cathay Sans Light" panose="020B0304020202020204" pitchFamily="34" charset="0"/>
              </a:rPr>
              <a:t>3</a:t>
            </a:r>
            <a:endParaRPr lang="en-GB" sz="2000" i="0">
              <a:solidFill>
                <a:schemeClr val="tx1">
                  <a:lumMod val="75000"/>
                </a:schemeClr>
              </a:solidFill>
              <a:effectLst/>
              <a:latin typeface="GT Walsheim Light" panose="00000400000000000000" pitchFamily="50" charset="0"/>
              <a:ea typeface="Cathay Sans Light" panose="020B0304020202020204" pitchFamily="34" charset="0"/>
              <a:cs typeface="Cathay Sans Light" panose="020B0304020202020204" pitchFamily="34" charset="0"/>
            </a:endParaRPr>
          </a:p>
        </p:txBody>
      </p:sp>
      <p:cxnSp>
        <p:nvCxnSpPr>
          <p:cNvPr id="87" name="Straight Connector 86"/>
          <p:cNvCxnSpPr/>
          <p:nvPr/>
        </p:nvCxnSpPr>
        <p:spPr>
          <a:xfrm flipH="1" flipV="1">
            <a:off x="866413" y="4791114"/>
            <a:ext cx="10230808" cy="1645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866412" y="4538780"/>
            <a:ext cx="2472467" cy="261610"/>
          </a:xfrm>
          <a:prstGeom prst="rect">
            <a:avLst/>
          </a:prstGeom>
        </p:spPr>
        <p:txBody>
          <a:bodyPr wrap="square">
            <a:spAutoFit/>
          </a:bodyPr>
          <a:lstStyle/>
          <a:p>
            <a:r>
              <a:rPr lang="zh-CN" altLang="en-US" sz="1100">
                <a:solidFill>
                  <a:schemeClr val="tx1">
                    <a:lumMod val="75000"/>
                  </a:schemeClr>
                </a:solidFill>
                <a:latin typeface="Cathay Sans SC" panose="020B0504020202020204" pitchFamily="34" charset="-122"/>
                <a:ea typeface="Cathay Sans SC" panose="020B0504020202020204" pitchFamily="34" charset="-122"/>
                <a:cs typeface="Cathay Sans Light" panose="020B0304020202020204" pitchFamily="34" charset="0"/>
              </a:rPr>
              <a:t>其他奖励</a:t>
            </a:r>
            <a:endParaRPr lang="en-GB" sz="1100" i="0">
              <a:solidFill>
                <a:schemeClr val="tx1">
                  <a:lumMod val="75000"/>
                </a:schemeClr>
              </a:solidFill>
              <a:effectLst/>
              <a:latin typeface="Cathay Sans SC" panose="020B0504020202020204" pitchFamily="34" charset="-122"/>
              <a:ea typeface="Cathay Sans SC" panose="020B0504020202020204" pitchFamily="34" charset="-122"/>
              <a:cs typeface="Cathay Sans Light" panose="020B0304020202020204" pitchFamily="34" charset="0"/>
            </a:endParaRPr>
          </a:p>
        </p:txBody>
      </p:sp>
      <p:sp>
        <p:nvSpPr>
          <p:cNvPr id="93" name="TextBox 92"/>
          <p:cNvSpPr txBox="1"/>
          <p:nvPr/>
        </p:nvSpPr>
        <p:spPr>
          <a:xfrm>
            <a:off x="866411" y="4988796"/>
            <a:ext cx="2205565" cy="261610"/>
          </a:xfrm>
          <a:prstGeom prst="rect">
            <a:avLst/>
          </a:prstGeom>
          <a:noFill/>
        </p:spPr>
        <p:txBody>
          <a:bodyPr wrap="square" rtlCol="0">
            <a:spAutoFit/>
          </a:bodyPr>
          <a:lstStyle/>
          <a:p>
            <a:r>
              <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r>
              <a:rPr lang="zh-CN" altLang="en-US" sz="1100">
                <a:solidFill>
                  <a:schemeClr val="tx1">
                    <a:lumMod val="75000"/>
                  </a:schemeClr>
                </a:solidFill>
                <a:latin typeface="Cathay Sans SC" panose="020B0504020202020204" pitchFamily="34" charset="-122"/>
                <a:ea typeface="Cathay Sans SC" panose="020B0504020202020204" pitchFamily="34" charset="-122"/>
                <a:cs typeface="Cathay Sans Light" panose="020B0304020202020204" pitchFamily="34" charset="0"/>
              </a:rPr>
              <a:t>里数转移</a:t>
            </a:r>
            <a:endPar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94" name="TextBox 93"/>
          <p:cNvSpPr txBox="1"/>
          <p:nvPr/>
        </p:nvSpPr>
        <p:spPr>
          <a:xfrm>
            <a:off x="866410" y="5363682"/>
            <a:ext cx="3099662" cy="261610"/>
          </a:xfrm>
          <a:prstGeom prst="rect">
            <a:avLst/>
          </a:prstGeom>
          <a:noFill/>
        </p:spPr>
        <p:txBody>
          <a:bodyPr wrap="square" rtlCol="0">
            <a:spAutoFit/>
          </a:bodyPr>
          <a:lstStyle/>
          <a:p>
            <a:r>
              <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r>
              <a:rPr lang="zh-CN" altLang="en-US" sz="1100">
                <a:solidFill>
                  <a:schemeClr val="tx1">
                    <a:lumMod val="75000"/>
                  </a:schemeClr>
                </a:solidFill>
                <a:latin typeface="Cathay Sans SC" panose="020B0504020202020204" pitchFamily="34" charset="-122"/>
                <a:ea typeface="Cathay Sans SC" panose="020B0504020202020204" pitchFamily="34" charset="-122"/>
                <a:cs typeface="Cathay Sans Light" panose="020B0304020202020204" pitchFamily="34" charset="0"/>
              </a:rPr>
              <a:t>升舱券 </a:t>
            </a:r>
            <a:r>
              <a:rPr lang="en-US" sz="9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r>
              <a:rPr lang="zh-CN" altLang="en-US" sz="9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推广活动</a:t>
            </a:r>
            <a:r>
              <a:rPr lang="en-US" sz="9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p>
        </p:txBody>
      </p:sp>
      <p:sp>
        <p:nvSpPr>
          <p:cNvPr id="95" name="TextBox 94"/>
          <p:cNvSpPr txBox="1"/>
          <p:nvPr/>
        </p:nvSpPr>
        <p:spPr>
          <a:xfrm>
            <a:off x="853709" y="5746892"/>
            <a:ext cx="2205565" cy="261610"/>
          </a:xfrm>
          <a:prstGeom prst="rect">
            <a:avLst/>
          </a:prstGeom>
          <a:noFill/>
        </p:spPr>
        <p:txBody>
          <a:bodyPr wrap="square" rtlCol="0">
            <a:spAutoFit/>
          </a:bodyPr>
          <a:lstStyle/>
          <a:p>
            <a:r>
              <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r>
              <a:rPr lang="zh-CN" altLang="en-US" sz="1100">
                <a:solidFill>
                  <a:schemeClr val="tx1">
                    <a:lumMod val="75000"/>
                  </a:schemeClr>
                </a:solidFill>
                <a:latin typeface="Cathay Sans SC" panose="020B0504020202020204" pitchFamily="34" charset="-122"/>
                <a:ea typeface="Cathay Sans SC" panose="020B0504020202020204" pitchFamily="34" charset="-122"/>
                <a:cs typeface="Cathay Sans Light" panose="020B0304020202020204" pitchFamily="34" charset="0"/>
              </a:rPr>
              <a:t>优先行李处理</a:t>
            </a:r>
            <a:endParaRPr lang="en-US" sz="11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42" name="Rectangle 41"/>
          <p:cNvSpPr/>
          <p:nvPr/>
        </p:nvSpPr>
        <p:spPr>
          <a:xfrm>
            <a:off x="866413" y="1839248"/>
            <a:ext cx="1790159" cy="430887"/>
          </a:xfrm>
          <a:prstGeom prst="rect">
            <a:avLst/>
          </a:prstGeom>
        </p:spPr>
        <p:txBody>
          <a:bodyPr wrap="square">
            <a:spAutoFit/>
          </a:bodyPr>
          <a:lstStyle/>
          <a:p>
            <a:r>
              <a:rPr lang="zh-CN" altLang="en-US" sz="1100" kern="1200">
                <a:solidFill>
                  <a:schemeClr val="dk1"/>
                </a:solidFill>
                <a:latin typeface="Cathay Sans SC" panose="020B0504020202020204" pitchFamily="34" charset="-122"/>
                <a:ea typeface="Cathay Sans SC" panose="020B0504020202020204" pitchFamily="34" charset="-122"/>
                <a:cs typeface="+mn-cs"/>
              </a:rPr>
              <a:t>赚取</a:t>
            </a:r>
            <a:r>
              <a:rPr lang="zh-CN" altLang="en-US" sz="1100">
                <a:solidFill>
                  <a:schemeClr val="dk1"/>
                </a:solidFill>
                <a:latin typeface="Cathay Sans SC" panose="020B0504020202020204" pitchFamily="34" charset="-122"/>
                <a:ea typeface="Cathay Sans SC" panose="020B0504020202020204" pitchFamily="34" charset="-122"/>
              </a:rPr>
              <a:t>比率</a:t>
            </a:r>
            <a:r>
              <a:rPr lang="zh-CN" altLang="en-US" sz="1100" kern="1200">
                <a:solidFill>
                  <a:schemeClr val="dk1"/>
                </a:solidFill>
                <a:latin typeface="Cathay Sans SC" panose="020B0504020202020204" pitchFamily="34" charset="-122"/>
                <a:ea typeface="Cathay Sans SC" panose="020B0504020202020204" pitchFamily="34" charset="-122"/>
                <a:cs typeface="+mn-cs"/>
              </a:rPr>
              <a:t>（「亚洲万里通」里数及商旅会籍积分）</a:t>
            </a:r>
            <a:endParaRPr lang="en-GB" sz="1100" kern="1200">
              <a:solidFill>
                <a:schemeClr val="dk1"/>
              </a:solidFill>
              <a:latin typeface="Cathay Sans SC" panose="020B0504020202020204" pitchFamily="34" charset="-122"/>
              <a:ea typeface="Cathay Sans SC" panose="020B0504020202020204" pitchFamily="34" charset="-122"/>
              <a:cs typeface="Cathay Sans Light" panose="020B0304020202020204" pitchFamily="34" charset="0"/>
            </a:endParaRPr>
          </a:p>
        </p:txBody>
      </p:sp>
      <p:sp>
        <p:nvSpPr>
          <p:cNvPr id="44" name="Rectangle 43"/>
          <p:cNvSpPr/>
          <p:nvPr/>
        </p:nvSpPr>
        <p:spPr>
          <a:xfrm>
            <a:off x="6208903" y="2491802"/>
            <a:ext cx="1815554" cy="400110"/>
          </a:xfrm>
          <a:prstGeom prst="rect">
            <a:avLst/>
          </a:prstGeom>
        </p:spPr>
        <p:txBody>
          <a:bodyPr wrap="square">
            <a:spAutoFit/>
          </a:bodyPr>
          <a:lstStyle/>
          <a:p>
            <a:pPr algn="ctr"/>
            <a:r>
              <a:rPr lang="en-US" sz="2000">
                <a:solidFill>
                  <a:schemeClr val="tx1">
                    <a:lumMod val="75000"/>
                  </a:schemeClr>
                </a:solidFill>
                <a:latin typeface="GT Walsheim Light" panose="00000400000000000000" pitchFamily="50" charset="0"/>
                <a:ea typeface="Cathay Sans Light" panose="020B0304020202020204" pitchFamily="34" charset="0"/>
                <a:cs typeface="Cathay Sans Light" panose="020B0304020202020204" pitchFamily="34" charset="0"/>
              </a:rPr>
              <a:t>37,500</a:t>
            </a:r>
            <a:endParaRPr lang="en-GB" sz="2000">
              <a:solidFill>
                <a:schemeClr val="tx1">
                  <a:lumMod val="75000"/>
                </a:schemeClr>
              </a:solidFill>
              <a:latin typeface="GT Walsheim Light" panose="00000400000000000000" pitchFamily="50" charset="0"/>
              <a:ea typeface="Cathay Sans Light" panose="020B0304020202020204" pitchFamily="34" charset="0"/>
              <a:cs typeface="Cathay Sans Light" panose="020B0304020202020204" pitchFamily="34" charset="0"/>
            </a:endParaRPr>
          </a:p>
        </p:txBody>
      </p:sp>
      <p:sp>
        <p:nvSpPr>
          <p:cNvPr id="45" name="Rectangle 44"/>
          <p:cNvSpPr/>
          <p:nvPr/>
        </p:nvSpPr>
        <p:spPr>
          <a:xfrm>
            <a:off x="8884068" y="2491502"/>
            <a:ext cx="1815554" cy="400110"/>
          </a:xfrm>
          <a:prstGeom prst="rect">
            <a:avLst/>
          </a:prstGeom>
        </p:spPr>
        <p:txBody>
          <a:bodyPr wrap="square">
            <a:spAutoFit/>
          </a:bodyPr>
          <a:lstStyle/>
          <a:p>
            <a:pPr algn="ctr"/>
            <a:r>
              <a:rPr lang="en-US" sz="2000">
                <a:solidFill>
                  <a:schemeClr val="tx1">
                    <a:lumMod val="75000"/>
                  </a:schemeClr>
                </a:solidFill>
                <a:latin typeface="GT Walsheim Light" panose="00000400000000000000" pitchFamily="50" charset="0"/>
                <a:ea typeface="Cathay Sans Light" panose="020B0304020202020204" pitchFamily="34" charset="0"/>
                <a:cs typeface="Cathay Sans Light" panose="020B0304020202020204" pitchFamily="34" charset="0"/>
              </a:rPr>
              <a:t>127,000</a:t>
            </a:r>
            <a:endParaRPr lang="en-GB" sz="2000">
              <a:solidFill>
                <a:schemeClr val="tx1">
                  <a:lumMod val="75000"/>
                </a:schemeClr>
              </a:solidFill>
              <a:latin typeface="GT Walsheim Light" panose="00000400000000000000" pitchFamily="50" charset="0"/>
              <a:ea typeface="Cathay Sans Light" panose="020B0304020202020204" pitchFamily="34" charset="0"/>
              <a:cs typeface="Cathay Sans Light" panose="020B0304020202020204" pitchFamily="34" charset="0"/>
            </a:endParaRPr>
          </a:p>
        </p:txBody>
      </p:sp>
      <p:sp>
        <p:nvSpPr>
          <p:cNvPr id="2" name="Oval 1"/>
          <p:cNvSpPr/>
          <p:nvPr/>
        </p:nvSpPr>
        <p:spPr>
          <a:xfrm>
            <a:off x="1610989" y="3235470"/>
            <a:ext cx="77767" cy="76705"/>
          </a:xfrm>
          <a:prstGeom prst="ellipse">
            <a:avLst/>
          </a:prstGeom>
          <a:solidFill>
            <a:srgbClr val="00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4320282" y="3993480"/>
            <a:ext cx="208616" cy="205767"/>
          </a:xfrm>
          <a:prstGeom prst="ellipse">
            <a:avLst/>
          </a:prstGeom>
          <a:solidFill>
            <a:srgbClr val="6FA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853709" y="6126378"/>
            <a:ext cx="2205565" cy="261610"/>
          </a:xfrm>
          <a:prstGeom prst="rect">
            <a:avLst/>
          </a:prstGeom>
          <a:noFill/>
        </p:spPr>
        <p:txBody>
          <a:bodyPr wrap="square" rtlCol="0">
            <a:spAutoFit/>
          </a:bodyPr>
          <a:lstStyle/>
          <a:p>
            <a:r>
              <a:rPr lang="en-US" sz="1100" dirty="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r>
              <a:rPr lang="zh-CN" altLang="en-US" sz="1100" dirty="0">
                <a:solidFill>
                  <a:srgbClr val="00B0F0"/>
                </a:solidFill>
                <a:latin typeface="Cathay Sans SC" panose="020B0504020202020204" pitchFamily="34" charset="-122"/>
                <a:ea typeface="Cathay Sans SC" panose="020B0504020202020204" pitchFamily="34" charset="-122"/>
                <a:cs typeface="Cathay Sans Light" panose="020B0304020202020204" pitchFamily="34" charset="0"/>
              </a:rPr>
              <a:t>飞向更蓝天</a:t>
            </a:r>
            <a:endParaRPr lang="en-US" sz="1100" dirty="0">
              <a:solidFill>
                <a:srgbClr val="00B0F0"/>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43" name="TextBox 42"/>
          <p:cNvSpPr txBox="1"/>
          <p:nvPr/>
        </p:nvSpPr>
        <p:spPr>
          <a:xfrm>
            <a:off x="6014043" y="6126378"/>
            <a:ext cx="2205565" cy="261610"/>
          </a:xfrm>
          <a:prstGeom prst="rect">
            <a:avLst/>
          </a:prstGeom>
          <a:noFill/>
        </p:spPr>
        <p:txBody>
          <a:bodyPr wrap="square" rtlCol="0">
            <a:spAutoFit/>
          </a:bodyPr>
          <a:lstStyle/>
          <a:p>
            <a:pPr algn="ctr"/>
            <a:r>
              <a:rPr lang="zh-CN" altLang="en-US" sz="1100" dirty="0">
                <a:solidFill>
                  <a:srgbClr val="00B0F0"/>
                </a:solidFill>
                <a:latin typeface="Cathay Sans SC" panose="020B0504020202020204" pitchFamily="34" charset="-122"/>
                <a:ea typeface="Cathay Sans SC" panose="020B0504020202020204" pitchFamily="34" charset="-122"/>
                <a:cs typeface="Cathay Sans Light" panose="020B0304020202020204" pitchFamily="34" charset="0"/>
              </a:rPr>
              <a:t>即将推出</a:t>
            </a:r>
            <a:endParaRPr lang="en-US" sz="1100" dirty="0">
              <a:solidFill>
                <a:srgbClr val="00B0F0"/>
              </a:solidFill>
              <a:latin typeface="Cathay Sans SC" panose="020B0504020202020204" pitchFamily="34" charset="-122"/>
              <a:ea typeface="Cathay Sans SC" panose="020B0504020202020204" pitchFamily="34" charset="-122"/>
              <a:cs typeface="Cathay Sans Light" panose="020B0304020202020204" pitchFamily="34" charset="0"/>
            </a:endParaRPr>
          </a:p>
        </p:txBody>
      </p:sp>
      <p:sp>
        <p:nvSpPr>
          <p:cNvPr id="61" name="TextBox 60"/>
          <p:cNvSpPr txBox="1"/>
          <p:nvPr/>
        </p:nvSpPr>
        <p:spPr>
          <a:xfrm>
            <a:off x="535038" y="605996"/>
            <a:ext cx="367840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zh-CN" altLang="en-US" sz="1500">
                <a:solidFill>
                  <a:schemeClr val="bg2">
                    <a:lumMod val="50000"/>
                  </a:schemeClr>
                </a:solidFill>
                <a:latin typeface="Cathay Sans SC" panose="020B0504020202020204" pitchFamily="34" charset="-122"/>
                <a:ea typeface="Cathay Sans SC" panose="020B0504020202020204" pitchFamily="34" charset="-122"/>
                <a:cs typeface="Cathay Sans Light" panose="020B0304020202020204" pitchFamily="34" charset="0"/>
              </a:rPr>
              <a:t>计划概述</a:t>
            </a:r>
            <a:endParaRPr lang="en-GB" sz="1500">
              <a:solidFill>
                <a:schemeClr val="bg2">
                  <a:lumMod val="50000"/>
                </a:schemeClr>
              </a:solidFill>
              <a:latin typeface="Cathay Sans SC" panose="020B0504020202020204" pitchFamily="34" charset="-122"/>
              <a:ea typeface="Cathay Sans SC" panose="020B0504020202020204" pitchFamily="34" charset="-122"/>
              <a:cs typeface="Cathay Sans Light" panose="020B0304020202020204" pitchFamily="34" charset="0"/>
            </a:endParaRPr>
          </a:p>
        </p:txBody>
      </p:sp>
      <p:sp>
        <p:nvSpPr>
          <p:cNvPr id="4" name="AutoShape 2" descr="https://powerpoint.officeapps.live.com/pods/GetClipboardImage.ashx?Id=888d4ba0-95cc-4a21-905b-170353029813&amp;DC=PSG3&amp;pkey=73659cbc-cd7c-4e45-9162-a63fcafd4f74&amp;wdwaccluster=PSG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powerpoint.officeapps.live.com/pods/GetClipboardImage.ashx?Id=888d4ba0-95cc-4a21-905b-170353029813&amp;DC=PSG3&amp;pkey=73659cbc-cd7c-4e45-9162-a63fcafd4f74&amp;wdwaccluster=PSG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5112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23</a:t>
            </a:fld>
            <a:endParaRPr lang="zh-HK" altLang="en-US" dirty="0"/>
          </a:p>
        </p:txBody>
      </p:sp>
      <p:sp>
        <p:nvSpPr>
          <p:cNvPr id="3" name="AutoShape 2" descr="https://powerpoint.officeapps.live.com/pods/GetClipboardImage.ashx?Id=297f95fe-c680-4c32-adc4-f7f0b8c79897&amp;DC=PSG3&amp;pkey=c77219aa-e9bd-4dd9-9a1c-2982b8733e8f&amp;wdwaccluster=PSG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911459" y="255327"/>
            <a:ext cx="2031325" cy="369332"/>
          </a:xfrm>
          <a:prstGeom prst="rect">
            <a:avLst/>
          </a:prstGeom>
        </p:spPr>
        <p:txBody>
          <a:bodyPr wrap="none">
            <a:spAutoFit/>
          </a:bodyPr>
          <a:lstStyle/>
          <a:p>
            <a:r>
              <a:rPr lang="zh-CN" altLang="en-US" smtClean="0">
                <a:solidFill>
                  <a:srgbClr val="000000"/>
                </a:solidFill>
                <a:latin typeface="Microsoft YaHei" panose="020B0503020204020204" pitchFamily="34" charset="-122"/>
                <a:ea typeface="Microsoft YaHei" panose="020B0503020204020204" pitchFamily="34" charset="-122"/>
              </a:rPr>
              <a:t>企业碳排放及抵消</a:t>
            </a:r>
            <a:endParaRPr lang="en-GB" dirty="0"/>
          </a:p>
        </p:txBody>
      </p:sp>
      <p:sp>
        <p:nvSpPr>
          <p:cNvPr id="5" name="TextBox 4"/>
          <p:cNvSpPr txBox="1"/>
          <p:nvPr/>
        </p:nvSpPr>
        <p:spPr>
          <a:xfrm>
            <a:off x="7275871" y="2802193"/>
            <a:ext cx="4188541" cy="1661993"/>
          </a:xfrm>
          <a:prstGeom prst="rect">
            <a:avLst/>
          </a:prstGeom>
          <a:noFill/>
        </p:spPr>
        <p:txBody>
          <a:bodyPr wrap="square" lIns="0" tIns="0" rIns="0" bIns="0" rtlCol="0">
            <a:spAutoFit/>
          </a:bodyPr>
          <a:lstStyle/>
          <a:p>
            <a:r>
              <a:rPr lang="zh-CN" altLang="en-US" dirty="0"/>
              <a:t>我们可为企业客户追踪及抵销其员工搭乘国泰航班之商务旅程所产生的碳排放，提供定制的碳排放报告及有关我们碳排放项目的资讯。如欲了解更多，请与你的地区销售经理联络，或发送邮件至</a:t>
            </a:r>
            <a:r>
              <a:rPr lang="en-GB" dirty="0"/>
              <a:t>sustainability@cathaypacific.com</a:t>
            </a:r>
            <a:endParaRPr lang="en-GB" sz="700" dirty="0" smtClean="0"/>
          </a:p>
        </p:txBody>
      </p:sp>
      <p:pic>
        <p:nvPicPr>
          <p:cNvPr id="13" name="Picture 12"/>
          <p:cNvPicPr>
            <a:picLocks noChangeAspect="1"/>
          </p:cNvPicPr>
          <p:nvPr/>
        </p:nvPicPr>
        <p:blipFill>
          <a:blip r:embed="rId3"/>
          <a:stretch>
            <a:fillRect/>
          </a:stretch>
        </p:blipFill>
        <p:spPr>
          <a:xfrm>
            <a:off x="911459" y="1587215"/>
            <a:ext cx="6183543" cy="4144991"/>
          </a:xfrm>
          <a:prstGeom prst="rect">
            <a:avLst/>
          </a:prstGeom>
        </p:spPr>
      </p:pic>
    </p:spTree>
    <p:extLst>
      <p:ext uri="{BB962C8B-B14F-4D97-AF65-F5344CB8AC3E}">
        <p14:creationId xmlns:p14="http://schemas.microsoft.com/office/powerpoint/2010/main" val="1950680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24</a:t>
            </a:fld>
            <a:endParaRPr lang="zh-HK" altLang="en-US" dirty="0"/>
          </a:p>
        </p:txBody>
      </p:sp>
      <p:sp>
        <p:nvSpPr>
          <p:cNvPr id="3" name="AutoShape 2" descr="https://powerpoint.officeapps.live.com/pods/GetClipboardImage.ashx?Id=297f95fe-c680-4c32-adc4-f7f0b8c79897&amp;DC=PSG3&amp;pkey=c77219aa-e9bd-4dd9-9a1c-2982b8733e8f&amp;wdwaccluster=PSG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1750141" y="817489"/>
            <a:ext cx="9202993" cy="923330"/>
          </a:xfrm>
          <a:prstGeom prst="rect">
            <a:avLst/>
          </a:prstGeom>
        </p:spPr>
        <p:txBody>
          <a:bodyPr wrap="square">
            <a:spAutoFit/>
          </a:bodyPr>
          <a:lstStyle/>
          <a:p>
            <a:r>
              <a:rPr lang="zh-CN" altLang="en-US" dirty="0" smtClean="0"/>
              <a:t>如</a:t>
            </a:r>
            <a:r>
              <a:rPr lang="zh-CN" altLang="en-US" dirty="0"/>
              <a:t>果你希望抵销所乘航班的碳排放量，可以使用我们的网上计算器。计算器可就你的飞行距离及客舱级别，计算出你的飞行在该航班总共衍生的二氧化碳排放量中的比例，而排放量乃根据飞行旅程的总燃油用量及旅客人数计算。</a:t>
            </a:r>
            <a:endParaRPr lang="en-GB" dirty="0"/>
          </a:p>
        </p:txBody>
      </p:sp>
      <p:sp>
        <p:nvSpPr>
          <p:cNvPr id="13" name="TextBox 12"/>
          <p:cNvSpPr txBox="1"/>
          <p:nvPr/>
        </p:nvSpPr>
        <p:spPr>
          <a:xfrm>
            <a:off x="1101213" y="363794"/>
            <a:ext cx="2871019" cy="276999"/>
          </a:xfrm>
          <a:prstGeom prst="rect">
            <a:avLst/>
          </a:prstGeom>
          <a:noFill/>
        </p:spPr>
        <p:txBody>
          <a:bodyPr wrap="square" lIns="0" tIns="0" rIns="0" bIns="0" rtlCol="0">
            <a:spAutoFit/>
          </a:bodyPr>
          <a:lstStyle/>
          <a:p>
            <a:r>
              <a:rPr lang="zh-CN" altLang="en-US" dirty="0"/>
              <a:t>企业碳排放及抵消</a:t>
            </a:r>
            <a:endParaRPr lang="en-GB" sz="700" dirty="0" smtClean="0"/>
          </a:p>
        </p:txBody>
      </p:sp>
      <p:pic>
        <p:nvPicPr>
          <p:cNvPr id="17" name="Picture 16"/>
          <p:cNvPicPr>
            <a:picLocks noChangeAspect="1"/>
          </p:cNvPicPr>
          <p:nvPr/>
        </p:nvPicPr>
        <p:blipFill>
          <a:blip r:embed="rId3"/>
          <a:stretch>
            <a:fillRect/>
          </a:stretch>
        </p:blipFill>
        <p:spPr>
          <a:xfrm>
            <a:off x="1595413" y="2709452"/>
            <a:ext cx="3593432" cy="2441986"/>
          </a:xfrm>
          <a:prstGeom prst="rect">
            <a:avLst/>
          </a:prstGeom>
        </p:spPr>
      </p:pic>
      <p:pic>
        <p:nvPicPr>
          <p:cNvPr id="20" name="Picture 19"/>
          <p:cNvPicPr>
            <a:picLocks noChangeAspect="1"/>
          </p:cNvPicPr>
          <p:nvPr/>
        </p:nvPicPr>
        <p:blipFill>
          <a:blip r:embed="rId4"/>
          <a:stretch>
            <a:fillRect/>
          </a:stretch>
        </p:blipFill>
        <p:spPr>
          <a:xfrm>
            <a:off x="5581791" y="2569603"/>
            <a:ext cx="5924884" cy="2581835"/>
          </a:xfrm>
          <a:prstGeom prst="rect">
            <a:avLst/>
          </a:prstGeom>
        </p:spPr>
      </p:pic>
    </p:spTree>
    <p:extLst>
      <p:ext uri="{BB962C8B-B14F-4D97-AF65-F5344CB8AC3E}">
        <p14:creationId xmlns:p14="http://schemas.microsoft.com/office/powerpoint/2010/main" val="2063696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25</a:t>
            </a:fld>
            <a:endParaRPr lang="zh-HK" altLang="en-US" dirty="0"/>
          </a:p>
        </p:txBody>
      </p:sp>
      <p:sp>
        <p:nvSpPr>
          <p:cNvPr id="3" name="AutoShape 2" descr="https://powerpoint.officeapps.live.com/pods/GetClipboardImage.ashx?Id=297f95fe-c680-4c32-adc4-f7f0b8c79897&amp;DC=PSG3&amp;pkey=c77219aa-e9bd-4dd9-9a1c-2982b8733e8f&amp;wdwaccluster=PSG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1465006" y="314632"/>
            <a:ext cx="3431459" cy="276999"/>
          </a:xfrm>
          <a:prstGeom prst="rect">
            <a:avLst/>
          </a:prstGeom>
          <a:noFill/>
        </p:spPr>
        <p:txBody>
          <a:bodyPr wrap="square" lIns="0" tIns="0" rIns="0" bIns="0" rtlCol="0">
            <a:spAutoFit/>
          </a:bodyPr>
          <a:lstStyle/>
          <a:p>
            <a:r>
              <a:rPr lang="zh-CN" altLang="en-US" dirty="0"/>
              <a:t>我们的碳抵消项目</a:t>
            </a:r>
            <a:endParaRPr lang="en-GB" sz="700" dirty="0" smtClean="0"/>
          </a:p>
        </p:txBody>
      </p:sp>
      <p:sp>
        <p:nvSpPr>
          <p:cNvPr id="5" name="Rectangle 4"/>
          <p:cNvSpPr/>
          <p:nvPr/>
        </p:nvSpPr>
        <p:spPr>
          <a:xfrm>
            <a:off x="1337187" y="982916"/>
            <a:ext cx="8249265" cy="707886"/>
          </a:xfrm>
          <a:prstGeom prst="rect">
            <a:avLst/>
          </a:prstGeom>
        </p:spPr>
        <p:txBody>
          <a:bodyPr wrap="square">
            <a:spAutoFit/>
          </a:bodyPr>
          <a:lstStyle/>
          <a:p>
            <a:r>
              <a:rPr lang="zh-CN" altLang="en-US" sz="4000" dirty="0">
                <a:solidFill>
                  <a:schemeClr val="accent1"/>
                </a:solidFill>
                <a:latin typeface="Microsoft YaHei" panose="020B0503020204020204" pitchFamily="34" charset="-122"/>
                <a:ea typeface="Microsoft YaHei" panose="020B0503020204020204" pitchFamily="34" charset="-122"/>
              </a:rPr>
              <a:t>同心协力为环境带来正面影响</a:t>
            </a:r>
            <a:endParaRPr lang="en-GB" sz="4000" dirty="0">
              <a:solidFill>
                <a:schemeClr val="accent1"/>
              </a:solidFill>
            </a:endParaRPr>
          </a:p>
        </p:txBody>
      </p:sp>
      <p:pic>
        <p:nvPicPr>
          <p:cNvPr id="13" name="Picture 12"/>
          <p:cNvPicPr>
            <a:picLocks noChangeAspect="1"/>
          </p:cNvPicPr>
          <p:nvPr/>
        </p:nvPicPr>
        <p:blipFill>
          <a:blip r:embed="rId3"/>
          <a:stretch>
            <a:fillRect/>
          </a:stretch>
        </p:blipFill>
        <p:spPr>
          <a:xfrm>
            <a:off x="1710640" y="2499562"/>
            <a:ext cx="1711158" cy="1721224"/>
          </a:xfrm>
          <a:prstGeom prst="rect">
            <a:avLst/>
          </a:prstGeom>
        </p:spPr>
      </p:pic>
      <p:pic>
        <p:nvPicPr>
          <p:cNvPr id="17" name="Picture 16"/>
          <p:cNvPicPr>
            <a:picLocks noChangeAspect="1"/>
          </p:cNvPicPr>
          <p:nvPr/>
        </p:nvPicPr>
        <p:blipFill>
          <a:blip r:embed="rId4"/>
          <a:stretch>
            <a:fillRect/>
          </a:stretch>
        </p:blipFill>
        <p:spPr>
          <a:xfrm>
            <a:off x="4441420" y="2499562"/>
            <a:ext cx="1753937" cy="1721224"/>
          </a:xfrm>
          <a:prstGeom prst="rect">
            <a:avLst/>
          </a:prstGeom>
        </p:spPr>
      </p:pic>
      <p:pic>
        <p:nvPicPr>
          <p:cNvPr id="20" name="Picture 19"/>
          <p:cNvPicPr>
            <a:picLocks noChangeAspect="1"/>
          </p:cNvPicPr>
          <p:nvPr/>
        </p:nvPicPr>
        <p:blipFill>
          <a:blip r:embed="rId5"/>
          <a:stretch>
            <a:fillRect/>
          </a:stretch>
        </p:blipFill>
        <p:spPr>
          <a:xfrm>
            <a:off x="7214979" y="2499562"/>
            <a:ext cx="1753937" cy="1721224"/>
          </a:xfrm>
          <a:prstGeom prst="rect">
            <a:avLst/>
          </a:prstGeom>
        </p:spPr>
      </p:pic>
      <p:pic>
        <p:nvPicPr>
          <p:cNvPr id="21" name="Picture 20"/>
          <p:cNvPicPr>
            <a:picLocks noChangeAspect="1"/>
          </p:cNvPicPr>
          <p:nvPr/>
        </p:nvPicPr>
        <p:blipFill>
          <a:blip r:embed="rId6"/>
          <a:stretch>
            <a:fillRect/>
          </a:stretch>
        </p:blipFill>
        <p:spPr>
          <a:xfrm>
            <a:off x="9908157" y="2499562"/>
            <a:ext cx="1775326" cy="1721224"/>
          </a:xfrm>
          <a:prstGeom prst="rect">
            <a:avLst/>
          </a:prstGeom>
        </p:spPr>
      </p:pic>
      <p:sp>
        <p:nvSpPr>
          <p:cNvPr id="22" name="TextBox 21"/>
          <p:cNvSpPr txBox="1"/>
          <p:nvPr/>
        </p:nvSpPr>
        <p:spPr>
          <a:xfrm>
            <a:off x="1465006" y="4876800"/>
            <a:ext cx="2369575" cy="553998"/>
          </a:xfrm>
          <a:prstGeom prst="rect">
            <a:avLst/>
          </a:prstGeom>
          <a:noFill/>
        </p:spPr>
        <p:txBody>
          <a:bodyPr wrap="square" lIns="0" tIns="0" rIns="0" bIns="0" rtlCol="0">
            <a:spAutoFit/>
          </a:bodyPr>
          <a:lstStyle/>
          <a:p>
            <a:pPr algn="ctr"/>
            <a:r>
              <a:rPr lang="zh-CN" altLang="en-US" dirty="0">
                <a:solidFill>
                  <a:srgbClr val="000000"/>
                </a:solidFill>
                <a:latin typeface="Microsoft YaHei" panose="020B0503020204020204" pitchFamily="34" charset="-122"/>
                <a:ea typeface="Microsoft YaHei" panose="020B0503020204020204" pitchFamily="34" charset="-122"/>
              </a:rPr>
              <a:t>孟加拉国</a:t>
            </a:r>
            <a:r>
              <a:rPr lang="en-GB" dirty="0">
                <a:solidFill>
                  <a:srgbClr val="000000"/>
                </a:solidFill>
                <a:latin typeface="Microsoft YaHei" panose="020B0503020204020204" pitchFamily="34" charset="-122"/>
                <a:ea typeface="Microsoft YaHei" panose="020B0503020204020204" pitchFamily="34" charset="-122"/>
              </a:rPr>
              <a:t>BondhuChula </a:t>
            </a:r>
            <a:r>
              <a:rPr lang="zh-CN" altLang="en-US" dirty="0">
                <a:solidFill>
                  <a:srgbClr val="000000"/>
                </a:solidFill>
                <a:latin typeface="Microsoft YaHei" panose="020B0503020204020204" pitchFamily="34" charset="-122"/>
                <a:ea typeface="Microsoft YaHei" panose="020B0503020204020204" pitchFamily="34" charset="-122"/>
              </a:rPr>
              <a:t>好炉灶</a:t>
            </a:r>
            <a:endParaRPr lang="en-GB" dirty="0">
              <a:solidFill>
                <a:srgbClr val="000000"/>
              </a:solidFill>
              <a:latin typeface="Microsoft YaHei" panose="020B0503020204020204" pitchFamily="34" charset="-122"/>
              <a:ea typeface="Microsoft YaHei" panose="020B0503020204020204" pitchFamily="34" charset="-122"/>
            </a:endParaRPr>
          </a:p>
        </p:txBody>
      </p:sp>
      <p:sp>
        <p:nvSpPr>
          <p:cNvPr id="23" name="Rectangle 22"/>
          <p:cNvSpPr/>
          <p:nvPr/>
        </p:nvSpPr>
        <p:spPr>
          <a:xfrm>
            <a:off x="4187309" y="4844880"/>
            <a:ext cx="2262158" cy="369332"/>
          </a:xfrm>
          <a:prstGeom prst="rect">
            <a:avLst/>
          </a:prstGeom>
        </p:spPr>
        <p:txBody>
          <a:bodyPr wrap="none">
            <a:spAutoFit/>
          </a:bodyPr>
          <a:lstStyle/>
          <a:p>
            <a:r>
              <a:rPr lang="zh-CN" altLang="en-US" dirty="0">
                <a:solidFill>
                  <a:srgbClr val="000000"/>
                </a:solidFill>
                <a:latin typeface="Microsoft YaHei" panose="020B0503020204020204" pitchFamily="34" charset="-122"/>
                <a:ea typeface="Microsoft YaHei" panose="020B0503020204020204" pitchFamily="34" charset="-122"/>
              </a:rPr>
              <a:t>印度太阳能热水计划</a:t>
            </a:r>
            <a:endParaRPr lang="en-GB" dirty="0"/>
          </a:p>
        </p:txBody>
      </p:sp>
      <p:sp>
        <p:nvSpPr>
          <p:cNvPr id="24" name="Rectangle 23"/>
          <p:cNvSpPr/>
          <p:nvPr/>
        </p:nvSpPr>
        <p:spPr>
          <a:xfrm>
            <a:off x="6960868" y="4784467"/>
            <a:ext cx="2262158" cy="369332"/>
          </a:xfrm>
          <a:prstGeom prst="rect">
            <a:avLst/>
          </a:prstGeom>
        </p:spPr>
        <p:txBody>
          <a:bodyPr wrap="none">
            <a:spAutoFit/>
          </a:bodyPr>
          <a:lstStyle/>
          <a:p>
            <a:r>
              <a:rPr lang="zh-CN" altLang="en-US" dirty="0">
                <a:solidFill>
                  <a:srgbClr val="000000"/>
                </a:solidFill>
                <a:latin typeface="Microsoft YaHei" panose="020B0503020204020204" pitchFamily="34" charset="-122"/>
                <a:ea typeface="Microsoft YaHei" panose="020B0503020204020204" pitchFamily="34" charset="-122"/>
              </a:rPr>
              <a:t>中国四川生物分解器</a:t>
            </a:r>
            <a:endParaRPr lang="en-GB" dirty="0"/>
          </a:p>
        </p:txBody>
      </p:sp>
      <p:sp>
        <p:nvSpPr>
          <p:cNvPr id="25" name="Rectangle 24"/>
          <p:cNvSpPr/>
          <p:nvPr/>
        </p:nvSpPr>
        <p:spPr>
          <a:xfrm>
            <a:off x="9664741" y="4784467"/>
            <a:ext cx="2262158" cy="369332"/>
          </a:xfrm>
          <a:prstGeom prst="rect">
            <a:avLst/>
          </a:prstGeom>
        </p:spPr>
        <p:txBody>
          <a:bodyPr wrap="none">
            <a:spAutoFit/>
          </a:bodyPr>
          <a:lstStyle/>
          <a:p>
            <a:r>
              <a:rPr lang="zh-CN" altLang="en-US" dirty="0">
                <a:solidFill>
                  <a:srgbClr val="000000"/>
                </a:solidFill>
                <a:latin typeface="Microsoft YaHei" panose="020B0503020204020204" pitchFamily="34" charset="-122"/>
                <a:ea typeface="Microsoft YaHei" panose="020B0503020204020204" pitchFamily="34" charset="-122"/>
              </a:rPr>
              <a:t>中国河南太阳灶计划</a:t>
            </a:r>
            <a:endParaRPr lang="en-GB" dirty="0"/>
          </a:p>
        </p:txBody>
      </p:sp>
      <p:sp>
        <p:nvSpPr>
          <p:cNvPr id="26" name="Rectangle 25"/>
          <p:cNvSpPr/>
          <p:nvPr/>
        </p:nvSpPr>
        <p:spPr>
          <a:xfrm>
            <a:off x="864868" y="6448015"/>
            <a:ext cx="6096000" cy="246221"/>
          </a:xfrm>
          <a:prstGeom prst="rect">
            <a:avLst/>
          </a:prstGeom>
        </p:spPr>
        <p:txBody>
          <a:bodyPr>
            <a:spAutoFit/>
          </a:bodyPr>
          <a:lstStyle/>
          <a:p>
            <a:r>
              <a:rPr lang="en-GB" sz="1000" dirty="0">
                <a:solidFill>
                  <a:srgbClr val="000000"/>
                </a:solidFill>
                <a:latin typeface="Arial" panose="020B0604020202020204" pitchFamily="34" charset="0"/>
              </a:rPr>
              <a:t>Confidential and ProprietaryInformation © Cathay Pacific Airways Limited and its subsidiaries</a:t>
            </a:r>
            <a:endParaRPr lang="en-GB" sz="1000" dirty="0"/>
          </a:p>
        </p:txBody>
      </p:sp>
    </p:spTree>
    <p:extLst>
      <p:ext uri="{BB962C8B-B14F-4D97-AF65-F5344CB8AC3E}">
        <p14:creationId xmlns:p14="http://schemas.microsoft.com/office/powerpoint/2010/main" val="2300435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26</a:t>
            </a:fld>
            <a:endParaRPr lang="zh-HK" altLang="en-US"/>
          </a:p>
        </p:txBody>
      </p:sp>
      <p:sp>
        <p:nvSpPr>
          <p:cNvPr id="4" name="Rectangle 3"/>
          <p:cNvSpPr/>
          <p:nvPr/>
        </p:nvSpPr>
        <p:spPr>
          <a:xfrm>
            <a:off x="1234661" y="383147"/>
            <a:ext cx="5963492" cy="707886"/>
          </a:xfrm>
          <a:prstGeom prst="rect">
            <a:avLst/>
          </a:prstGeom>
        </p:spPr>
        <p:txBody>
          <a:bodyPr wrap="none">
            <a:spAutoFit/>
          </a:bodyPr>
          <a:lstStyle/>
          <a:p>
            <a:r>
              <a:rPr lang="zh-CN" altLang="en-US" sz="4000" b="1" dirty="0">
                <a:solidFill>
                  <a:schemeClr val="accent1"/>
                </a:solidFill>
                <a:latin typeface="Microsoft YaHei" panose="020B0503020204020204" pitchFamily="34" charset="-122"/>
                <a:ea typeface="Microsoft YaHei" panose="020B0503020204020204" pitchFamily="34" charset="-122"/>
              </a:rPr>
              <a:t>加入我</a:t>
            </a:r>
            <a:r>
              <a:rPr lang="zh-CN" altLang="en-US" sz="4000" b="1" dirty="0" smtClean="0">
                <a:solidFill>
                  <a:schemeClr val="accent1"/>
                </a:solidFill>
                <a:latin typeface="Microsoft YaHei" panose="020B0503020204020204" pitchFamily="34" charset="-122"/>
                <a:ea typeface="Microsoft YaHei" panose="020B0503020204020204" pitchFamily="34" charset="-122"/>
              </a:rPr>
              <a:t>们</a:t>
            </a:r>
            <a:r>
              <a:rPr lang="en-US" altLang="zh-CN" sz="4000" dirty="0">
                <a:solidFill>
                  <a:schemeClr val="accent1"/>
                </a:solidFill>
                <a:latin typeface="Microsoft Sans Serif" panose="020B0604020202020204" pitchFamily="34" charset="0"/>
                <a:ea typeface="Microsoft YaHei" panose="020B0503020204020204" pitchFamily="34" charset="-122"/>
              </a:rPr>
              <a:t> </a:t>
            </a:r>
            <a:r>
              <a:rPr lang="zh-CN" altLang="en-US" sz="4000" b="1" dirty="0" smtClean="0">
                <a:solidFill>
                  <a:schemeClr val="accent1"/>
                </a:solidFill>
                <a:latin typeface="Microsoft YaHei" panose="020B0503020204020204" pitchFamily="34" charset="-122"/>
                <a:ea typeface="Microsoft YaHei" panose="020B0503020204020204" pitchFamily="34" charset="-122"/>
              </a:rPr>
              <a:t>一</a:t>
            </a:r>
            <a:r>
              <a:rPr lang="zh-CN" altLang="en-US" sz="4000" b="1" dirty="0">
                <a:solidFill>
                  <a:schemeClr val="accent1"/>
                </a:solidFill>
                <a:latin typeface="Microsoft YaHei" panose="020B0503020204020204" pitchFamily="34" charset="-122"/>
                <a:ea typeface="Microsoft YaHei" panose="020B0503020204020204" pitchFamily="34" charset="-122"/>
              </a:rPr>
              <a:t>起飞向更蓝天</a:t>
            </a:r>
            <a:endParaRPr lang="en-GB" sz="4000" dirty="0">
              <a:solidFill>
                <a:schemeClr val="accent1"/>
              </a:solidFill>
            </a:endParaRPr>
          </a:p>
        </p:txBody>
      </p:sp>
      <p:pic>
        <p:nvPicPr>
          <p:cNvPr id="5" name="Picture 4"/>
          <p:cNvPicPr>
            <a:picLocks noChangeAspect="1"/>
          </p:cNvPicPr>
          <p:nvPr/>
        </p:nvPicPr>
        <p:blipFill>
          <a:blip r:embed="rId2"/>
          <a:stretch>
            <a:fillRect/>
          </a:stretch>
        </p:blipFill>
        <p:spPr>
          <a:xfrm>
            <a:off x="4352929" y="1825590"/>
            <a:ext cx="3857005" cy="3762835"/>
          </a:xfrm>
          <a:prstGeom prst="rect">
            <a:avLst/>
          </a:prstGeom>
        </p:spPr>
      </p:pic>
    </p:spTree>
    <p:extLst>
      <p:ext uri="{BB962C8B-B14F-4D97-AF65-F5344CB8AC3E}">
        <p14:creationId xmlns:p14="http://schemas.microsoft.com/office/powerpoint/2010/main" val="2355894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object 2"/>
          <p:cNvSpPr txBox="1">
            <a:spLocks noGrp="1"/>
          </p:cNvSpPr>
          <p:nvPr/>
        </p:nvSpPr>
        <p:spPr>
          <a:xfrm>
            <a:off x="2003111" y="2959640"/>
            <a:ext cx="8185778" cy="938719"/>
          </a:xfrm>
          <a:prstGeom prst="rect">
            <a:avLst/>
          </a:prstGeom>
        </p:spPr>
        <p:txBody>
          <a:bodyPr vert="horz" wrap="square" lIns="0" tIns="15240" rIns="0" bIns="0" rtlCol="0">
            <a:spAutoFit/>
          </a:bodyPr>
          <a:lstStyle>
            <a:lvl1pPr>
              <a:defRPr sz="2200" b="1" i="0">
                <a:solidFill>
                  <a:schemeClr val="bg1"/>
                </a:solidFill>
                <a:latin typeface="Arial"/>
                <a:ea typeface="+mj-ea"/>
                <a:cs typeface="Arial"/>
              </a:defRPr>
            </a:lvl1pPr>
          </a:lstStyle>
          <a:p>
            <a:pPr marL="17145" algn="ctr">
              <a:lnSpc>
                <a:spcPct val="100000"/>
              </a:lnSpc>
              <a:spcBef>
                <a:spcPts val="120"/>
              </a:spcBef>
              <a:spcAft>
                <a:spcPts val="1200"/>
              </a:spcAft>
            </a:pPr>
            <a:r>
              <a:rPr lang="zh-CN" altLang="en-US" sz="6000" spc="25" dirty="0">
                <a:latin typeface="+mn-ea"/>
                <a:ea typeface="+mn-ea"/>
              </a:rPr>
              <a:t>志 在 飞 跃</a:t>
            </a:r>
            <a:endParaRPr sz="6000" b="0" spc="25" dirty="0">
              <a:latin typeface="+mn-ea"/>
              <a:ea typeface="+mn-ea"/>
            </a:endParaRPr>
          </a:p>
        </p:txBody>
      </p:sp>
      <p:pic>
        <p:nvPicPr>
          <p:cNvPr id="6" name="Picture 5">
            <a:extLst>
              <a:ext uri="{FF2B5EF4-FFF2-40B4-BE49-F238E27FC236}">
                <a16:creationId xmlns:a16="http://schemas.microsoft.com/office/drawing/2014/main" id="{7411377E-19D0-AC4C-B4A1-6A36A7396A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8643" y="946892"/>
            <a:ext cx="3034714" cy="433531"/>
          </a:xfrm>
          <a:prstGeom prst="rect">
            <a:avLst/>
          </a:prstGeom>
        </p:spPr>
      </p:pic>
    </p:spTree>
    <p:extLst>
      <p:ext uri="{BB962C8B-B14F-4D97-AF65-F5344CB8AC3E}">
        <p14:creationId xmlns:p14="http://schemas.microsoft.com/office/powerpoint/2010/main" val="9574725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3</a:t>
            </a:fld>
            <a:endParaRPr lang="zh-HK" altLang="en-US"/>
          </a:p>
        </p:txBody>
      </p:sp>
      <p:sp>
        <p:nvSpPr>
          <p:cNvPr id="5" name="Title 1"/>
          <p:cNvSpPr txBox="1">
            <a:spLocks/>
          </p:cNvSpPr>
          <p:nvPr/>
        </p:nvSpPr>
        <p:spPr>
          <a:xfrm>
            <a:off x="1693046" y="3319579"/>
            <a:ext cx="2668938" cy="855687"/>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4000" dirty="0">
                <a:latin typeface="Cathay Sans Light"/>
              </a:rPr>
              <a:t>企</a:t>
            </a:r>
            <a:r>
              <a:rPr lang="zh-CN" altLang="en-US" sz="4000" dirty="0" smtClean="0">
                <a:latin typeface="Cathay Sans Light"/>
              </a:rPr>
              <a:t>业实现碳中和的措施</a:t>
            </a:r>
            <a:endParaRPr lang="en-GB" sz="4000" dirty="0">
              <a:latin typeface="Cathay Sans Light"/>
            </a:endParaRPr>
          </a:p>
        </p:txBody>
      </p:sp>
      <p:sp>
        <p:nvSpPr>
          <p:cNvPr id="28" name="Rectangle 27">
            <a:extLst>
              <a:ext uri="{FF2B5EF4-FFF2-40B4-BE49-F238E27FC236}">
                <a16:creationId xmlns:a16="http://schemas.microsoft.com/office/drawing/2014/main" id="{F929C93E-B840-7C70-C9DC-C8BB3070E32E}"/>
              </a:ext>
            </a:extLst>
          </p:cNvPr>
          <p:cNvSpPr/>
          <p:nvPr/>
        </p:nvSpPr>
        <p:spPr>
          <a:xfrm>
            <a:off x="6096000" y="2378203"/>
            <a:ext cx="4779533" cy="43088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solidFill>
                  <a:schemeClr val="tx1">
                    <a:lumMod val="50000"/>
                  </a:schemeClr>
                </a:solidFill>
                <a:latin typeface="Cathay Sans"/>
                <a:cs typeface="Arial" panose="020B0604020202020204" pitchFamily="34" charset="0"/>
              </a:rPr>
              <a:t>使用清洁能源，减少对石油化工能源的依赖，增加风能、太阳能的使用比例。</a:t>
            </a:r>
            <a:endParaRPr kumimoji="0" lang="en-US" sz="1400" b="0" i="0" u="none" strike="noStrike" kern="1200" cap="none" spc="0" normalizeH="0" baseline="0" noProof="0" dirty="0">
              <a:ln>
                <a:noFill/>
              </a:ln>
              <a:solidFill>
                <a:schemeClr val="tx1">
                  <a:lumMod val="50000"/>
                </a:schemeClr>
              </a:solidFill>
              <a:effectLst/>
              <a:uLnTx/>
              <a:uFillTx/>
              <a:latin typeface="Cathay Sans"/>
              <a:cs typeface="Arial" panose="020B0604020202020204" pitchFamily="34" charset="0"/>
            </a:endParaRPr>
          </a:p>
        </p:txBody>
      </p:sp>
      <p:sp>
        <p:nvSpPr>
          <p:cNvPr id="29" name="Rectangle 28">
            <a:extLst>
              <a:ext uri="{FF2B5EF4-FFF2-40B4-BE49-F238E27FC236}">
                <a16:creationId xmlns:a16="http://schemas.microsoft.com/office/drawing/2014/main" id="{E3EC3E08-346E-8601-20A9-55CD19E37E1B}"/>
              </a:ext>
            </a:extLst>
          </p:cNvPr>
          <p:cNvSpPr/>
          <p:nvPr/>
        </p:nvSpPr>
        <p:spPr>
          <a:xfrm>
            <a:off x="5031066" y="1929590"/>
            <a:ext cx="3042004" cy="501281"/>
          </a:xfrm>
          <a:prstGeom prst="rect">
            <a:avLst/>
          </a:prstGeom>
          <a:noFill/>
          <a:effectLst>
            <a:outerShdw dist="63500" dir="5400000" sx="1000" sy="1000" algn="t" rotWithShape="0">
              <a:srgbClr val="000000">
                <a:alpha val="43137"/>
              </a:srgbClr>
            </a:outerShdw>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rgbClr val="367D79"/>
                </a:solidFill>
                <a:latin typeface="Cathay Sans" panose="020B0504020202020204"/>
                <a:cs typeface="Arial" panose="020B0604020202020204" pitchFamily="34" charset="0"/>
              </a:rPr>
              <a:t>优</a:t>
            </a:r>
            <a:r>
              <a:rPr lang="zh-CN" altLang="en-US" b="1" dirty="0" smtClean="0">
                <a:solidFill>
                  <a:srgbClr val="367D79"/>
                </a:solidFill>
                <a:latin typeface="Cathay Sans" panose="020B0504020202020204"/>
                <a:cs typeface="Arial" panose="020B0604020202020204" pitchFamily="34" charset="0"/>
              </a:rPr>
              <a:t>化能源结构</a:t>
            </a:r>
            <a:endParaRPr kumimoji="0" lang="en-US" sz="1800" b="1" i="0" u="none" strike="noStrike" kern="1200" cap="none" spc="0" normalizeH="0" baseline="0" noProof="0" dirty="0">
              <a:ln>
                <a:noFill/>
              </a:ln>
              <a:solidFill>
                <a:srgbClr val="367D79"/>
              </a:solidFill>
              <a:effectLst/>
              <a:uLnTx/>
              <a:uFillTx/>
              <a:latin typeface="Cathay Sans" panose="020B0504020202020204"/>
              <a:cs typeface="Arial" panose="020B0604020202020204" pitchFamily="34" charset="0"/>
            </a:endParaRPr>
          </a:p>
        </p:txBody>
      </p:sp>
      <p:sp>
        <p:nvSpPr>
          <p:cNvPr id="35" name="Freeform 13">
            <a:extLst>
              <a:ext uri="{FF2B5EF4-FFF2-40B4-BE49-F238E27FC236}">
                <a16:creationId xmlns:a16="http://schemas.microsoft.com/office/drawing/2014/main" id="{5EF992CA-C45F-A5BF-97D4-48EE8CBF0610}"/>
              </a:ext>
            </a:extLst>
          </p:cNvPr>
          <p:cNvSpPr>
            <a:spLocks/>
          </p:cNvSpPr>
          <p:nvPr/>
        </p:nvSpPr>
        <p:spPr bwMode="auto">
          <a:xfrm flipH="1">
            <a:off x="4419994" y="2090238"/>
            <a:ext cx="1072876" cy="3687762"/>
          </a:xfrm>
          <a:custGeom>
            <a:avLst/>
            <a:gdLst>
              <a:gd name="T0" fmla="*/ 428 w 428"/>
              <a:gd name="T1" fmla="*/ 1472 h 1472"/>
              <a:gd name="T2" fmla="*/ 0 w 428"/>
              <a:gd name="T3" fmla="*/ 736 h 1472"/>
              <a:gd name="T4" fmla="*/ 428 w 428"/>
              <a:gd name="T5" fmla="*/ 0 h 1472"/>
            </a:gdLst>
            <a:ahLst/>
            <a:cxnLst>
              <a:cxn ang="0">
                <a:pos x="T0" y="T1"/>
              </a:cxn>
              <a:cxn ang="0">
                <a:pos x="T2" y="T3"/>
              </a:cxn>
              <a:cxn ang="0">
                <a:pos x="T4" y="T5"/>
              </a:cxn>
            </a:cxnLst>
            <a:rect l="0" t="0" r="r" b="b"/>
            <a:pathLst>
              <a:path w="428" h="1472">
                <a:moveTo>
                  <a:pt x="428" y="1472"/>
                </a:moveTo>
                <a:cubicBezTo>
                  <a:pt x="172" y="1326"/>
                  <a:pt x="0" y="1051"/>
                  <a:pt x="0" y="736"/>
                </a:cubicBezTo>
                <a:cubicBezTo>
                  <a:pt x="0" y="420"/>
                  <a:pt x="172" y="145"/>
                  <a:pt x="428" y="0"/>
                </a:cubicBezTo>
              </a:path>
            </a:pathLst>
          </a:custGeom>
          <a:noFill/>
          <a:ln w="50800" cap="rnd">
            <a:solidFill>
              <a:schemeClr val="bg1">
                <a:lumMod val="85000"/>
                <a:alpha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9">
            <a:extLst>
              <a:ext uri="{FF2B5EF4-FFF2-40B4-BE49-F238E27FC236}">
                <a16:creationId xmlns:a16="http://schemas.microsoft.com/office/drawing/2014/main" id="{510F67DD-7B56-F178-ABF0-70AE5E1D169E}"/>
              </a:ext>
            </a:extLst>
          </p:cNvPr>
          <p:cNvSpPr>
            <a:spLocks noChangeArrowheads="1"/>
          </p:cNvSpPr>
          <p:nvPr/>
        </p:nvSpPr>
        <p:spPr bwMode="auto">
          <a:xfrm flipH="1">
            <a:off x="5225613" y="3473272"/>
            <a:ext cx="669769" cy="701994"/>
          </a:xfrm>
          <a:prstGeom prst="ellipse">
            <a:avLst/>
          </a:prstGeom>
          <a:solidFill>
            <a:srgbClr val="367D79"/>
          </a:solidFill>
          <a:ln>
            <a:noFill/>
          </a:ln>
          <a:effectLst>
            <a:outerShdw blurRad="50800" dist="50800" dir="5400000" algn="ctr" rotWithShape="0">
              <a:schemeClr val="bg1">
                <a:lumMod val="5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10">
            <a:extLst>
              <a:ext uri="{FF2B5EF4-FFF2-40B4-BE49-F238E27FC236}">
                <a16:creationId xmlns:a16="http://schemas.microsoft.com/office/drawing/2014/main" id="{DD032B92-9887-88E6-D7E6-367ACE178851}"/>
              </a:ext>
            </a:extLst>
          </p:cNvPr>
          <p:cNvSpPr>
            <a:spLocks noChangeArrowheads="1"/>
          </p:cNvSpPr>
          <p:nvPr/>
        </p:nvSpPr>
        <p:spPr bwMode="auto">
          <a:xfrm flipH="1">
            <a:off x="4803254" y="4825821"/>
            <a:ext cx="669769" cy="700857"/>
          </a:xfrm>
          <a:prstGeom prst="ellipse">
            <a:avLst/>
          </a:prstGeom>
          <a:solidFill>
            <a:srgbClr val="367D79"/>
          </a:solidFill>
          <a:ln>
            <a:noFill/>
          </a:ln>
          <a:effectLst>
            <a:outerShdw blurRad="50800" dist="50800" dir="5400000" algn="ctr" rotWithShape="0">
              <a:schemeClr val="bg1">
                <a:lumMod val="5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11">
            <a:extLst>
              <a:ext uri="{FF2B5EF4-FFF2-40B4-BE49-F238E27FC236}">
                <a16:creationId xmlns:a16="http://schemas.microsoft.com/office/drawing/2014/main" id="{327A7884-0101-AFDB-17CA-980B3424ED3D}"/>
              </a:ext>
            </a:extLst>
          </p:cNvPr>
          <p:cNvSpPr>
            <a:spLocks noChangeArrowheads="1"/>
          </p:cNvSpPr>
          <p:nvPr/>
        </p:nvSpPr>
        <p:spPr bwMode="auto">
          <a:xfrm flipH="1">
            <a:off x="4803254" y="2119134"/>
            <a:ext cx="669769" cy="700857"/>
          </a:xfrm>
          <a:prstGeom prst="ellipse">
            <a:avLst/>
          </a:prstGeom>
          <a:solidFill>
            <a:srgbClr val="367D79"/>
          </a:solidFill>
          <a:ln>
            <a:noFill/>
          </a:ln>
          <a:effectLst>
            <a:outerShdw blurRad="50800" dist="50800" dir="5400000" algn="ctr" rotWithShape="0">
              <a:schemeClr val="bg1">
                <a:lumMod val="5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6BA5316-DFCE-22A5-2AF4-445ED5668FDE}"/>
              </a:ext>
            </a:extLst>
          </p:cNvPr>
          <p:cNvSpPr/>
          <p:nvPr/>
        </p:nvSpPr>
        <p:spPr>
          <a:xfrm>
            <a:off x="6200442" y="3814546"/>
            <a:ext cx="4882085" cy="215444"/>
          </a:xfrm>
          <a:prstGeom prst="rect">
            <a:avLst/>
          </a:prstGeom>
        </p:spPr>
        <p:txBody>
          <a:bodyPr wrap="square" lIns="0" tIns="0" rIns="0" bIns="0">
            <a:spAutoFit/>
          </a:bodyPr>
          <a:lstStyle/>
          <a:p>
            <a:pPr lvl="0">
              <a:defRPr/>
            </a:pPr>
            <a:r>
              <a:rPr lang="zh-CN" altLang="en-US" sz="1400" dirty="0" smtClean="0">
                <a:solidFill>
                  <a:schemeClr val="tx1">
                    <a:lumMod val="50000"/>
                  </a:schemeClr>
                </a:solidFill>
                <a:latin typeface="+mj-ea"/>
                <a:ea typeface="+mj-ea"/>
                <a:cs typeface="Arial" panose="020B0604020202020204" pitchFamily="34" charset="0"/>
              </a:rPr>
              <a:t>提高资源利用效率，减少废物和废气的排放，提升回收利用率。</a:t>
            </a:r>
            <a:endParaRPr kumimoji="0" lang="en-US" sz="1400" i="0" u="none" strike="noStrike" kern="1200" cap="none" spc="0" normalizeH="0" baseline="0" noProof="0" dirty="0">
              <a:ln>
                <a:noFill/>
              </a:ln>
              <a:solidFill>
                <a:schemeClr val="tx1">
                  <a:lumMod val="50000"/>
                </a:schemeClr>
              </a:solidFill>
              <a:effectLst/>
              <a:uLnTx/>
              <a:uFillTx/>
              <a:latin typeface="+mj-ea"/>
              <a:ea typeface="+mj-ea"/>
              <a:cs typeface="Arial" panose="020B0604020202020204" pitchFamily="34" charset="0"/>
            </a:endParaRPr>
          </a:p>
        </p:txBody>
      </p:sp>
      <p:sp>
        <p:nvSpPr>
          <p:cNvPr id="40" name="Rectangle 39">
            <a:extLst>
              <a:ext uri="{FF2B5EF4-FFF2-40B4-BE49-F238E27FC236}">
                <a16:creationId xmlns:a16="http://schemas.microsoft.com/office/drawing/2014/main" id="{11568AC7-D6C9-2101-5F5F-8484318CA0AA}"/>
              </a:ext>
            </a:extLst>
          </p:cNvPr>
          <p:cNvSpPr/>
          <p:nvPr/>
        </p:nvSpPr>
        <p:spPr>
          <a:xfrm>
            <a:off x="5492870" y="3296153"/>
            <a:ext cx="3042004" cy="501281"/>
          </a:xfrm>
          <a:prstGeom prst="rect">
            <a:avLst/>
          </a:prstGeom>
          <a:noFill/>
          <a:effectLst>
            <a:outerShdw dist="63500" dir="5400000" sx="1000" sy="1000" algn="t" rotWithShape="0">
              <a:srgbClr val="000000">
                <a:alpha val="43137"/>
              </a:srgbClr>
            </a:outerShdw>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noProof="0" dirty="0">
                <a:solidFill>
                  <a:srgbClr val="367D79"/>
                </a:solidFill>
                <a:latin typeface="Arial" panose="020B0604020202020204" pitchFamily="34" charset="0"/>
                <a:cs typeface="Arial" panose="020B0604020202020204" pitchFamily="34" charset="0"/>
              </a:rPr>
              <a:t>改</a:t>
            </a:r>
            <a:r>
              <a:rPr lang="zh-CN" altLang="en-US" b="1" noProof="0" dirty="0" smtClean="0">
                <a:solidFill>
                  <a:srgbClr val="367D79"/>
                </a:solidFill>
                <a:latin typeface="Arial" panose="020B0604020202020204" pitchFamily="34" charset="0"/>
                <a:cs typeface="Arial" panose="020B0604020202020204" pitchFamily="34" charset="0"/>
              </a:rPr>
              <a:t>善生产工艺和技术</a:t>
            </a:r>
            <a:endParaRPr kumimoji="0" lang="en-US" sz="1800" b="1" i="0" u="none" strike="noStrike" kern="1200" cap="none" spc="0" normalizeH="0" baseline="0" noProof="0" dirty="0">
              <a:ln>
                <a:noFill/>
              </a:ln>
              <a:solidFill>
                <a:srgbClr val="367D79"/>
              </a:solidFill>
              <a:effectLst/>
              <a:uLnTx/>
              <a:uFillTx/>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F72DFEF8-C4F8-AF0D-AC37-E483DF55452C}"/>
              </a:ext>
            </a:extLst>
          </p:cNvPr>
          <p:cNvSpPr/>
          <p:nvPr/>
        </p:nvSpPr>
        <p:spPr>
          <a:xfrm>
            <a:off x="6028030" y="5314011"/>
            <a:ext cx="4847503" cy="430887"/>
          </a:xfrm>
          <a:prstGeom prst="rect">
            <a:avLst/>
          </a:prstGeom>
        </p:spPr>
        <p:txBody>
          <a:bodyPr wrap="square" lIns="0" tIns="0" rIns="0" bIns="0">
            <a:spAutoFit/>
          </a:bodyPr>
          <a:lstStyle/>
          <a:p>
            <a:pPr lvl="0">
              <a:defRPr/>
            </a:pPr>
            <a:r>
              <a:rPr lang="zh-CN" altLang="en-US" sz="1400" dirty="0" smtClean="0">
                <a:solidFill>
                  <a:schemeClr val="tx1">
                    <a:lumMod val="50000"/>
                  </a:schemeClr>
                </a:solidFill>
                <a:latin typeface="+mj-ea"/>
                <a:ea typeface="+mj-ea"/>
              </a:rPr>
              <a:t>选择低碳、环保的供应商和合作伙伴，共同推动整个产业链的碳中和。</a:t>
            </a:r>
            <a:endParaRPr lang="en-US" sz="1400" dirty="0">
              <a:latin typeface="Cathay Sans"/>
              <a:cs typeface="Arial" panose="020B0604020202020204" pitchFamily="34" charset="0"/>
            </a:endParaRPr>
          </a:p>
        </p:txBody>
      </p:sp>
      <p:sp>
        <p:nvSpPr>
          <p:cNvPr id="42" name="Rectangle 41">
            <a:extLst>
              <a:ext uri="{FF2B5EF4-FFF2-40B4-BE49-F238E27FC236}">
                <a16:creationId xmlns:a16="http://schemas.microsoft.com/office/drawing/2014/main" id="{B6843C68-67DA-C531-3CE9-7D5BA7CEFF98}"/>
              </a:ext>
            </a:extLst>
          </p:cNvPr>
          <p:cNvSpPr/>
          <p:nvPr/>
        </p:nvSpPr>
        <p:spPr>
          <a:xfrm>
            <a:off x="5138136" y="4878813"/>
            <a:ext cx="3042004" cy="501281"/>
          </a:xfrm>
          <a:prstGeom prst="rect">
            <a:avLst/>
          </a:prstGeom>
          <a:noFill/>
          <a:effectLst>
            <a:outerShdw dist="63500" dir="5400000" sx="1000" sy="1000" algn="t" rotWithShape="0">
              <a:srgbClr val="000000">
                <a:alpha val="43137"/>
              </a:srgbClr>
            </a:outerShdw>
          </a:effectLst>
        </p:spPr>
        <p:txBody>
          <a:bodyPr wrap="square" lIns="0" tIns="0" rIns="0" bIns="0" anchor="ctr" anchorCtr="0">
            <a:noAutofit/>
          </a:bodyPr>
          <a:lstStyle/>
          <a:p>
            <a:pPr lvl="0" algn="ctr">
              <a:defRPr/>
            </a:pPr>
            <a:r>
              <a:rPr lang="zh-CN" altLang="en-US" b="1" dirty="0" smtClean="0">
                <a:solidFill>
                  <a:srgbClr val="367D79"/>
                </a:solidFill>
                <a:latin typeface="Cathay Sans" panose="020B0504020202020204"/>
                <a:cs typeface="Arial" panose="020B0604020202020204" pitchFamily="34" charset="0"/>
              </a:rPr>
              <a:t>优化供</a:t>
            </a:r>
            <a:r>
              <a:rPr lang="zh-CN" altLang="en-US" b="1" dirty="0">
                <a:solidFill>
                  <a:srgbClr val="367D79"/>
                </a:solidFill>
                <a:latin typeface="Cathay Sans" panose="020B0504020202020204"/>
                <a:cs typeface="Arial" panose="020B0604020202020204" pitchFamily="34" charset="0"/>
              </a:rPr>
              <a:t>应</a:t>
            </a:r>
            <a:r>
              <a:rPr lang="zh-CN" altLang="en-US" b="1" dirty="0" smtClean="0">
                <a:solidFill>
                  <a:srgbClr val="367D79"/>
                </a:solidFill>
                <a:latin typeface="Cathay Sans" panose="020B0504020202020204"/>
                <a:cs typeface="Arial" panose="020B0604020202020204" pitchFamily="34" charset="0"/>
              </a:rPr>
              <a:t>链管理</a:t>
            </a:r>
            <a:endParaRPr lang="en-US" b="1" dirty="0">
              <a:solidFill>
                <a:srgbClr val="367D79"/>
              </a:solidFill>
              <a:latin typeface="Cathay Sans" panose="020B0504020202020204"/>
              <a:cs typeface="Arial" panose="020B0604020202020204" pitchFamily="34" charset="0"/>
            </a:endParaRPr>
          </a:p>
        </p:txBody>
      </p:sp>
      <p:pic>
        <p:nvPicPr>
          <p:cNvPr id="44" name="Graphic 78" descr="Target Audience with solid fill">
            <a:extLst>
              <a:ext uri="{FF2B5EF4-FFF2-40B4-BE49-F238E27FC236}">
                <a16:creationId xmlns:a16="http://schemas.microsoft.com/office/drawing/2014/main" id="{74EC4F54-C232-892C-E33B-09BA51073C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887497" y="2261048"/>
            <a:ext cx="501281" cy="501281"/>
          </a:xfrm>
          <a:prstGeom prst="rect">
            <a:avLst/>
          </a:prstGeom>
        </p:spPr>
      </p:pic>
      <p:pic>
        <p:nvPicPr>
          <p:cNvPr id="7" name="Picture 6"/>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5194736" y="3483969"/>
            <a:ext cx="731521" cy="731521"/>
          </a:xfrm>
          <a:prstGeom prst="rect">
            <a:avLst/>
          </a:prstGeom>
        </p:spPr>
      </p:pic>
      <p:pic>
        <p:nvPicPr>
          <p:cNvPr id="8" name="Picture 7"/>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4772375" y="4839244"/>
            <a:ext cx="731521" cy="731521"/>
          </a:xfrm>
          <a:prstGeom prst="rect">
            <a:avLst/>
          </a:prstGeom>
        </p:spPr>
      </p:pic>
    </p:spTree>
    <p:extLst>
      <p:ext uri="{BB962C8B-B14F-4D97-AF65-F5344CB8AC3E}">
        <p14:creationId xmlns:p14="http://schemas.microsoft.com/office/powerpoint/2010/main" val="2089541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4</a:t>
            </a:fld>
            <a:endParaRPr lang="zh-HK" altLang="en-US"/>
          </a:p>
        </p:txBody>
      </p:sp>
      <p:sp>
        <p:nvSpPr>
          <p:cNvPr id="5" name="Title 1"/>
          <p:cNvSpPr txBox="1">
            <a:spLocks/>
          </p:cNvSpPr>
          <p:nvPr/>
        </p:nvSpPr>
        <p:spPr>
          <a:xfrm>
            <a:off x="1334170" y="347504"/>
            <a:ext cx="6018640" cy="662169"/>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4000" dirty="0">
                <a:latin typeface="Cathay Sans Light"/>
              </a:rPr>
              <a:t>企</a:t>
            </a:r>
            <a:r>
              <a:rPr lang="zh-CN" altLang="en-US" sz="4000" dirty="0" smtClean="0">
                <a:latin typeface="Cathay Sans Light"/>
              </a:rPr>
              <a:t>业实现碳中和的挑战</a:t>
            </a:r>
            <a:endParaRPr lang="en-GB" sz="4000" dirty="0">
              <a:latin typeface="Cathay Sans Light"/>
            </a:endParaRPr>
          </a:p>
        </p:txBody>
      </p:sp>
      <p:pic>
        <p:nvPicPr>
          <p:cNvPr id="1030" name="Picture 6" descr="https://img1.baidu.com/it/u=1812249294,2171356741&amp;fm=253&amp;fmt=auto&amp;app=120&amp;f=JPEG?w=640&amp;h=4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545" y="1558807"/>
            <a:ext cx="5308300" cy="40386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4" name="Hexagon 3"/>
          <p:cNvSpPr/>
          <p:nvPr/>
        </p:nvSpPr>
        <p:spPr>
          <a:xfrm>
            <a:off x="1497799" y="1318661"/>
            <a:ext cx="2088682" cy="1761423"/>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400" b="1" dirty="0">
                <a:ln w="0"/>
                <a:solidFill>
                  <a:schemeClr val="accent1"/>
                </a:solidFill>
                <a:effectLst>
                  <a:outerShdw blurRad="38100" dist="25400" dir="5400000" algn="ctr" rotWithShape="0">
                    <a:srgbClr val="6E747A">
                      <a:alpha val="43000"/>
                    </a:srgbClr>
                  </a:outerShdw>
                </a:effectLst>
              </a:rPr>
              <a:t>数据分析</a:t>
            </a:r>
            <a:endParaRPr lang="en-GB" sz="2400" b="1" dirty="0">
              <a:ln w="0"/>
              <a:solidFill>
                <a:schemeClr val="accent1"/>
              </a:solidFill>
              <a:effectLst>
                <a:outerShdw blurRad="38100" dist="25400" dir="5400000" algn="ctr" rotWithShape="0">
                  <a:srgbClr val="6E747A">
                    <a:alpha val="43000"/>
                  </a:srgbClr>
                </a:outerShdw>
              </a:effectLst>
            </a:endParaRPr>
          </a:p>
        </p:txBody>
      </p:sp>
      <p:sp>
        <p:nvSpPr>
          <p:cNvPr id="25" name="Hexagon 24"/>
          <p:cNvSpPr/>
          <p:nvPr/>
        </p:nvSpPr>
        <p:spPr>
          <a:xfrm>
            <a:off x="3445844" y="2473693"/>
            <a:ext cx="2505510" cy="2136807"/>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400" b="1" dirty="0">
                <a:ln w="0"/>
                <a:solidFill>
                  <a:schemeClr val="accent1"/>
                </a:solidFill>
                <a:effectLst>
                  <a:outerShdw blurRad="38100" dist="25400" dir="5400000" algn="ctr" rotWithShape="0">
                    <a:srgbClr val="6E747A">
                      <a:alpha val="43000"/>
                    </a:srgbClr>
                  </a:outerShdw>
                </a:effectLst>
              </a:rPr>
              <a:t>技术及政策</a:t>
            </a:r>
            <a:endParaRPr lang="en-GB" sz="2400" b="1" dirty="0">
              <a:ln w="0"/>
              <a:solidFill>
                <a:schemeClr val="accent1"/>
              </a:solidFill>
              <a:effectLst>
                <a:outerShdw blurRad="38100" dist="25400" dir="5400000" algn="ctr" rotWithShape="0">
                  <a:srgbClr val="6E747A">
                    <a:alpha val="43000"/>
                  </a:srgbClr>
                </a:outerShdw>
              </a:effectLst>
            </a:endParaRPr>
          </a:p>
        </p:txBody>
      </p:sp>
      <p:sp>
        <p:nvSpPr>
          <p:cNvPr id="26" name="Hexagon 25"/>
          <p:cNvSpPr/>
          <p:nvPr/>
        </p:nvSpPr>
        <p:spPr>
          <a:xfrm>
            <a:off x="1497799" y="4391818"/>
            <a:ext cx="2275304" cy="1845353"/>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400" b="1" dirty="0">
                <a:ln w="0"/>
                <a:solidFill>
                  <a:schemeClr val="accent1"/>
                </a:solidFill>
                <a:effectLst>
                  <a:outerShdw blurRad="38100" dist="25400" dir="5400000" algn="ctr" rotWithShape="0">
                    <a:srgbClr val="6E747A">
                      <a:alpha val="43000"/>
                    </a:srgbClr>
                  </a:outerShdw>
                </a:effectLst>
              </a:rPr>
              <a:t>交易的运作和规范</a:t>
            </a:r>
            <a:endParaRPr lang="en-GB" sz="24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92981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406" t="169" r="1708" b="25091"/>
          <a:stretch/>
        </p:blipFill>
        <p:spPr>
          <a:xfrm>
            <a:off x="0" y="0"/>
            <a:ext cx="12192000" cy="6858000"/>
          </a:xfrm>
          <a:prstGeom prst="rect">
            <a:avLst/>
          </a:prstGeom>
        </p:spPr>
      </p:pic>
      <p:sp>
        <p:nvSpPr>
          <p:cNvPr id="6" name="Rectangle 5"/>
          <p:cNvSpPr/>
          <p:nvPr/>
        </p:nvSpPr>
        <p:spPr>
          <a:xfrm>
            <a:off x="6684" y="-8464"/>
            <a:ext cx="12192000" cy="6858000"/>
          </a:xfrm>
          <a:prstGeom prst="rect">
            <a:avLst/>
          </a:prstGeom>
          <a:solidFill>
            <a:schemeClr val="bg1">
              <a:lumMod val="8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813404" y="1947723"/>
            <a:ext cx="10595494" cy="633047"/>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dirty="0">
                <a:solidFill>
                  <a:schemeClr val="bg1"/>
                </a:solidFill>
                <a:latin typeface="Cathay Sans Light"/>
              </a:rPr>
              <a:t>我们决心推动进步</a:t>
            </a:r>
            <a:endParaRPr lang="en-US" altLang="zh-CN" dirty="0">
              <a:solidFill>
                <a:schemeClr val="bg1"/>
              </a:solidFill>
              <a:latin typeface="Cathay Sans Light"/>
            </a:endParaRPr>
          </a:p>
          <a:p>
            <a:r>
              <a:rPr lang="zh-CN" altLang="en-US" dirty="0"/>
              <a:t>迈向可持续发展的未来 </a:t>
            </a:r>
          </a:p>
        </p:txBody>
      </p:sp>
      <p:sp>
        <p:nvSpPr>
          <p:cNvPr id="7" name="Title 1"/>
          <p:cNvSpPr txBox="1">
            <a:spLocks/>
          </p:cNvSpPr>
          <p:nvPr/>
        </p:nvSpPr>
        <p:spPr>
          <a:xfrm>
            <a:off x="813404" y="3242524"/>
            <a:ext cx="10595494" cy="621770"/>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dirty="0"/>
              <a:t>强大的合作伙伴关系和集体行动</a:t>
            </a:r>
            <a:endParaRPr lang="en-GB" dirty="0"/>
          </a:p>
        </p:txBody>
      </p:sp>
      <p:pic>
        <p:nvPicPr>
          <p:cNvPr id="8" name="圖片 3">
            <a:extLst>
              <a:ext uri="{FF2B5EF4-FFF2-40B4-BE49-F238E27FC236}">
                <a16:creationId xmlns:a16="http://schemas.microsoft.com/office/drawing/2014/main" id="{35475C6C-A6DF-4DE5-887B-46E8CE50B7A0}"/>
              </a:ext>
            </a:extLst>
          </p:cNvPr>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32932" t="30875" r="41798" b="33715"/>
          <a:stretch/>
        </p:blipFill>
        <p:spPr>
          <a:xfrm>
            <a:off x="11327279" y="506435"/>
            <a:ext cx="369055" cy="365760"/>
          </a:xfrm>
          <a:prstGeom prst="rect">
            <a:avLst/>
          </a:prstGeom>
        </p:spPr>
      </p:pic>
      <p:sp>
        <p:nvSpPr>
          <p:cNvPr id="9" name="TextBox 8"/>
          <p:cNvSpPr txBox="1"/>
          <p:nvPr/>
        </p:nvSpPr>
        <p:spPr>
          <a:xfrm>
            <a:off x="813404" y="696862"/>
            <a:ext cx="3736003" cy="276999"/>
          </a:xfrm>
          <a:prstGeom prst="rect">
            <a:avLst/>
          </a:prstGeom>
          <a:noFill/>
        </p:spPr>
        <p:txBody>
          <a:bodyPr wrap="square" lIns="0" tIns="0" rIns="0" bIns="0" rtlCol="0">
            <a:spAutoFit/>
          </a:bodyPr>
          <a:lstStyle/>
          <a:p>
            <a:r>
              <a:rPr lang="zh-CN" altLang="en-US" dirty="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国</a:t>
            </a:r>
            <a:r>
              <a:rPr lang="zh-CN" altLang="en-US" dirty="0" smtClean="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泰在行动</a:t>
            </a:r>
            <a:endParaRPr lang="en-GB" dirty="0">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Tree>
    <p:extLst>
      <p:ext uri="{BB962C8B-B14F-4D97-AF65-F5344CB8AC3E}">
        <p14:creationId xmlns:p14="http://schemas.microsoft.com/office/powerpoint/2010/main" val="3919028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fld id="{C7313C11-6B08-4EEB-B211-44B019B431C2}" type="slidenum">
              <a:rPr lang="zh-HK" altLang="en-US" smtClean="0"/>
              <a:pPr/>
              <a:t>6</a:t>
            </a:fld>
            <a:endParaRPr lang="zh-HK" alt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754" b="2490"/>
          <a:stretch/>
        </p:blipFill>
        <p:spPr>
          <a:xfrm>
            <a:off x="0" y="0"/>
            <a:ext cx="12192000" cy="6857999"/>
          </a:xfrm>
          <a:prstGeom prst="rect">
            <a:avLst/>
          </a:prstGeom>
        </p:spPr>
      </p:pic>
      <p:sp>
        <p:nvSpPr>
          <p:cNvPr id="4" name="Rectangle 3"/>
          <p:cNvSpPr/>
          <p:nvPr/>
        </p:nvSpPr>
        <p:spPr>
          <a:xfrm>
            <a:off x="0" y="-30997"/>
            <a:ext cx="12192000" cy="6857999"/>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16769" t="20074" r="16952" b="22591"/>
          <a:stretch/>
        </p:blipFill>
        <p:spPr>
          <a:xfrm>
            <a:off x="4093437" y="689315"/>
            <a:ext cx="3750590" cy="2293749"/>
          </a:xfrm>
          <a:prstGeom prst="rect">
            <a:avLst/>
          </a:prstGeom>
        </p:spPr>
      </p:pic>
      <p:sp>
        <p:nvSpPr>
          <p:cNvPr id="6" name="Oval 5"/>
          <p:cNvSpPr/>
          <p:nvPr/>
        </p:nvSpPr>
        <p:spPr>
          <a:xfrm>
            <a:off x="716478" y="3927059"/>
            <a:ext cx="1734657" cy="1685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41713" y="4592703"/>
            <a:ext cx="1684185" cy="323165"/>
          </a:xfrm>
          <a:prstGeom prst="rect">
            <a:avLst/>
          </a:prstGeom>
        </p:spPr>
        <p:txBody>
          <a:bodyPr wrap="square">
            <a:spAutoFit/>
          </a:bodyPr>
          <a:lstStyle/>
          <a:p>
            <a:pPr algn="ctr"/>
            <a:r>
              <a:rPr lang="zh-TW" altLang="en-US" sz="1500">
                <a:solidFill>
                  <a:schemeClr val="bg2">
                    <a:lumMod val="50000"/>
                  </a:schemeClr>
                </a:solidFill>
                <a:latin typeface="Cathay Sans Medium" panose="020B0604020202020204" pitchFamily="34" charset="0"/>
                <a:ea typeface="Cathay Sans Medium" panose="020B0604020202020204" pitchFamily="34" charset="0"/>
                <a:cs typeface="Cathay Sans Medium" panose="020B0604020202020204" pitchFamily="34" charset="0"/>
              </a:rPr>
              <a:t>气候行动</a:t>
            </a:r>
            <a:endParaRPr lang="en-GB" sz="1500" i="0">
              <a:solidFill>
                <a:schemeClr val="bg2">
                  <a:lumMod val="50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p:txBody>
      </p:sp>
      <p:pic>
        <p:nvPicPr>
          <p:cNvPr id="21" name="圖片 3">
            <a:extLst>
              <a:ext uri="{FF2B5EF4-FFF2-40B4-BE49-F238E27FC236}">
                <a16:creationId xmlns:a16="http://schemas.microsoft.com/office/drawing/2014/main" id="{35475C6C-A6DF-4DE5-887B-46E8CE50B7A0}"/>
              </a:ext>
            </a:extLst>
          </p:cNvPr>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l="32932" t="30875" r="41798" b="33715"/>
          <a:stretch/>
        </p:blipFill>
        <p:spPr>
          <a:xfrm>
            <a:off x="11327279" y="506435"/>
            <a:ext cx="369055" cy="365760"/>
          </a:xfrm>
          <a:prstGeom prst="rect">
            <a:avLst/>
          </a:prstGeom>
        </p:spPr>
      </p:pic>
      <p:sp>
        <p:nvSpPr>
          <p:cNvPr id="22" name="Oval 21"/>
          <p:cNvSpPr/>
          <p:nvPr/>
        </p:nvSpPr>
        <p:spPr>
          <a:xfrm>
            <a:off x="2930153" y="3927059"/>
            <a:ext cx="1734657" cy="1685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976310" y="4592702"/>
            <a:ext cx="1684185" cy="323165"/>
          </a:xfrm>
          <a:prstGeom prst="rect">
            <a:avLst/>
          </a:prstGeom>
        </p:spPr>
        <p:txBody>
          <a:bodyPr wrap="square">
            <a:spAutoFit/>
          </a:bodyPr>
          <a:lstStyle/>
          <a:p>
            <a:pPr algn="ctr"/>
            <a:r>
              <a:rPr lang="zh-TW" altLang="en-US" sz="1500">
                <a:solidFill>
                  <a:schemeClr val="bg2">
                    <a:lumMod val="50000"/>
                  </a:schemeClr>
                </a:solidFill>
                <a:latin typeface="Cathay Sans Medium" panose="020B0604020202020204" pitchFamily="34" charset="0"/>
                <a:ea typeface="Cathay Sans Medium" panose="020B0604020202020204" pitchFamily="34" charset="0"/>
                <a:cs typeface="Cathay Sans Medium" panose="020B0604020202020204" pitchFamily="34" charset="0"/>
              </a:rPr>
              <a:t>减少废物</a:t>
            </a:r>
            <a:endParaRPr lang="en-GB" sz="1500" i="0">
              <a:solidFill>
                <a:schemeClr val="bg2">
                  <a:lumMod val="50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24" name="Oval 23"/>
          <p:cNvSpPr/>
          <p:nvPr/>
        </p:nvSpPr>
        <p:spPr>
          <a:xfrm>
            <a:off x="5147901" y="3927059"/>
            <a:ext cx="1734657" cy="1685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189985" y="4592701"/>
            <a:ext cx="1684185" cy="323165"/>
          </a:xfrm>
          <a:prstGeom prst="rect">
            <a:avLst/>
          </a:prstGeom>
        </p:spPr>
        <p:txBody>
          <a:bodyPr wrap="square">
            <a:spAutoFit/>
          </a:bodyPr>
          <a:lstStyle/>
          <a:p>
            <a:pPr algn="ctr"/>
            <a:r>
              <a:rPr lang="zh-CN" altLang="en-US" sz="1500">
                <a:solidFill>
                  <a:schemeClr val="bg2">
                    <a:lumMod val="50000"/>
                  </a:schemeClr>
                </a:solidFill>
                <a:latin typeface="Cathay Sans Medium" panose="020B0604020202020204" pitchFamily="34" charset="0"/>
                <a:ea typeface="Cathay Sans Medium" panose="020B0604020202020204" pitchFamily="34" charset="0"/>
                <a:cs typeface="Cathay Sans Medium" panose="020B0604020202020204" pitchFamily="34" charset="0"/>
              </a:rPr>
              <a:t>保育生物多样性</a:t>
            </a:r>
            <a:endParaRPr lang="en-GB" sz="1500" i="0">
              <a:solidFill>
                <a:schemeClr val="bg2">
                  <a:lumMod val="50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26" name="Oval 25"/>
          <p:cNvSpPr/>
          <p:nvPr/>
        </p:nvSpPr>
        <p:spPr>
          <a:xfrm>
            <a:off x="7379284" y="3924374"/>
            <a:ext cx="1734657" cy="1685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399345" y="4596826"/>
            <a:ext cx="1684185" cy="323165"/>
          </a:xfrm>
          <a:prstGeom prst="rect">
            <a:avLst/>
          </a:prstGeom>
        </p:spPr>
        <p:txBody>
          <a:bodyPr wrap="square">
            <a:spAutoFit/>
          </a:bodyPr>
          <a:lstStyle/>
          <a:p>
            <a:pPr algn="ctr"/>
            <a:r>
              <a:rPr lang="zh-TW" altLang="en-US" sz="1500">
                <a:solidFill>
                  <a:schemeClr val="bg2">
                    <a:lumMod val="50000"/>
                  </a:schemeClr>
                </a:solidFill>
                <a:latin typeface="Cathay Sans Medium" panose="020B0604020202020204" pitchFamily="34" charset="0"/>
                <a:ea typeface="Cathay Sans Medium" panose="020B0604020202020204" pitchFamily="34" charset="0"/>
                <a:cs typeface="Cathay Sans Medium" panose="020B0604020202020204" pitchFamily="34" charset="0"/>
              </a:rPr>
              <a:t>可持续经营</a:t>
            </a:r>
            <a:endParaRPr lang="en-GB" sz="1500" i="0">
              <a:solidFill>
                <a:schemeClr val="bg2">
                  <a:lumMod val="50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28" name="Oval 27"/>
          <p:cNvSpPr/>
          <p:nvPr/>
        </p:nvSpPr>
        <p:spPr>
          <a:xfrm>
            <a:off x="9639116" y="3924374"/>
            <a:ext cx="1734657" cy="1685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9678341" y="4605348"/>
            <a:ext cx="1684185" cy="323165"/>
          </a:xfrm>
          <a:prstGeom prst="rect">
            <a:avLst/>
          </a:prstGeom>
        </p:spPr>
        <p:txBody>
          <a:bodyPr wrap="square">
            <a:spAutoFit/>
          </a:bodyPr>
          <a:lstStyle/>
          <a:p>
            <a:pPr algn="ctr"/>
            <a:r>
              <a:rPr lang="zh-TW" altLang="en-US" sz="1500">
                <a:solidFill>
                  <a:schemeClr val="bg2">
                    <a:lumMod val="50000"/>
                  </a:schemeClr>
                </a:solidFill>
                <a:latin typeface="Cathay Sans Medium" panose="020B0604020202020204" pitchFamily="34" charset="0"/>
                <a:ea typeface="Cathay Sans Medium" panose="020B0604020202020204" pitchFamily="34" charset="0"/>
                <a:cs typeface="Cathay Sans Medium" panose="020B0604020202020204" pitchFamily="34" charset="0"/>
              </a:rPr>
              <a:t>社区参与</a:t>
            </a:r>
            <a:endParaRPr lang="en-GB" sz="1500" i="0">
              <a:solidFill>
                <a:schemeClr val="bg2">
                  <a:lumMod val="50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30" name="Title 1"/>
          <p:cNvSpPr txBox="1">
            <a:spLocks/>
          </p:cNvSpPr>
          <p:nvPr/>
        </p:nvSpPr>
        <p:spPr>
          <a:xfrm>
            <a:off x="4064245" y="2687229"/>
            <a:ext cx="4063506" cy="295835"/>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pPr algn="ctr"/>
            <a:r>
              <a:rPr lang="zh-CN" altLang="en-US" sz="18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rPr>
              <a:t>携手飞跃可持续未来</a:t>
            </a:r>
            <a:endParaRPr lang="en-GB" sz="1800">
              <a:solidFill>
                <a:schemeClr val="bg1"/>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cxnSp>
        <p:nvCxnSpPr>
          <p:cNvPr id="31" name="Straight Connector 30"/>
          <p:cNvCxnSpPr/>
          <p:nvPr/>
        </p:nvCxnSpPr>
        <p:spPr>
          <a:xfrm>
            <a:off x="7217229" y="2795200"/>
            <a:ext cx="2639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348408" y="2795200"/>
            <a:ext cx="259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210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algn="ctr"/>
            <a:fld id="{C7313C11-6B08-4EEB-B211-44B019B431C2}" type="slidenum">
              <a:rPr lang="zh-HK" altLang="en-US" smtClean="0"/>
              <a:pPr algn="ctr"/>
              <a:t>7</a:t>
            </a:fld>
            <a:endParaRPr lang="zh-HK" altLang="en-US"/>
          </a:p>
        </p:txBody>
      </p:sp>
      <p:sp>
        <p:nvSpPr>
          <p:cNvPr id="4" name="TextBox 3"/>
          <p:cNvSpPr txBox="1"/>
          <p:nvPr/>
        </p:nvSpPr>
        <p:spPr>
          <a:xfrm>
            <a:off x="1420197" y="793228"/>
            <a:ext cx="3736003" cy="276999"/>
          </a:xfrm>
          <a:prstGeom prst="rect">
            <a:avLst/>
          </a:prstGeom>
          <a:noFill/>
        </p:spPr>
        <p:txBody>
          <a:bodyPr wrap="square" lIns="0" tIns="0" rIns="0" bIns="0" rtlCol="0">
            <a:spAutoFit/>
          </a:bodyPr>
          <a:lstStyle/>
          <a:p>
            <a:r>
              <a:rPr lang="zh-CN" altLang="en-US">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我们的承诺</a:t>
            </a:r>
            <a:endParaRPr lang="en-GB">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5" name="Title 1"/>
          <p:cNvSpPr txBox="1">
            <a:spLocks/>
          </p:cNvSpPr>
          <p:nvPr/>
        </p:nvSpPr>
        <p:spPr>
          <a:xfrm>
            <a:off x="1420197" y="1250225"/>
            <a:ext cx="3504471" cy="3250858"/>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4000">
                <a:latin typeface="Cathay Sans Light"/>
              </a:rPr>
              <a:t>于</a:t>
            </a:r>
            <a:r>
              <a:rPr lang="en-US" altLang="zh-CN" sz="4200">
                <a:latin typeface="Cathay Sans Light"/>
              </a:rPr>
              <a:t>2050</a:t>
            </a:r>
            <a:r>
              <a:rPr lang="zh-CN" altLang="en-US" sz="4000">
                <a:latin typeface="Cathay Sans Light"/>
              </a:rPr>
              <a:t>年前实现净零碳排放</a:t>
            </a:r>
            <a:endParaRPr lang="en-GB" sz="4000">
              <a:latin typeface="Cathay Sans Light"/>
            </a:endParaRPr>
          </a:p>
        </p:txBody>
      </p:sp>
      <p:sp>
        <p:nvSpPr>
          <p:cNvPr id="3" name="Oval 2"/>
          <p:cNvSpPr/>
          <p:nvPr/>
        </p:nvSpPr>
        <p:spPr>
          <a:xfrm>
            <a:off x="6469845" y="946786"/>
            <a:ext cx="2627290" cy="2537138"/>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156200" y="2747682"/>
            <a:ext cx="2627290" cy="2537138"/>
          </a:xfrm>
          <a:prstGeom prst="ellipse">
            <a:avLst/>
          </a:prstGeom>
          <a:solidFill>
            <a:srgbClr val="DEEBE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7783490" y="2747682"/>
            <a:ext cx="2627290" cy="2537138"/>
          </a:xfrm>
          <a:prstGeom prst="ellipse">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13809" y="1997872"/>
            <a:ext cx="2139360" cy="492443"/>
          </a:xfrm>
          <a:prstGeom prst="rect">
            <a:avLst/>
          </a:prstGeom>
        </p:spPr>
        <p:txBody>
          <a:bodyPr wrap="square">
            <a:spAutoFit/>
          </a:bodyPr>
          <a:lstStyle/>
          <a:p>
            <a:pPr algn="ctr"/>
            <a:r>
              <a:rPr lang="zh-CN" altLang="en-US" sz="1300" i="0">
                <a:solidFill>
                  <a:schemeClr val="tx1">
                    <a:lumMod val="75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rPr>
              <a:t>可持续航空燃料</a:t>
            </a:r>
            <a:endParaRPr lang="en-US" altLang="zh-CN" sz="1300" i="0">
              <a:solidFill>
                <a:schemeClr val="tx1">
                  <a:lumMod val="75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a:p>
            <a:pPr algn="ctr"/>
            <a:r>
              <a:rPr lang="en-US" sz="1300" i="0">
                <a:solidFill>
                  <a:schemeClr val="tx1">
                    <a:lumMod val="75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rPr>
              <a:t>(SAF)</a:t>
            </a:r>
            <a:endParaRPr lang="en-GB" sz="1300" i="0">
              <a:solidFill>
                <a:schemeClr val="tx1">
                  <a:lumMod val="75000"/>
                </a:schemeClr>
              </a:solidFill>
              <a:effectLst/>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9" name="Rectangle 8"/>
          <p:cNvSpPr/>
          <p:nvPr/>
        </p:nvSpPr>
        <p:spPr>
          <a:xfrm>
            <a:off x="5400165" y="3770029"/>
            <a:ext cx="2139360" cy="492443"/>
          </a:xfrm>
          <a:prstGeom prst="rect">
            <a:avLst/>
          </a:prstGeom>
        </p:spPr>
        <p:txBody>
          <a:bodyPr wrap="square">
            <a:spAutoFit/>
          </a:bodyPr>
          <a:lstStyle/>
          <a:p>
            <a:pPr algn="ctr"/>
            <a:r>
              <a:rPr lang="zh-CN" altLang="en-US" sz="1300">
                <a:solidFill>
                  <a:schemeClr val="tx1">
                    <a:lumMod val="75000"/>
                  </a:schemeClr>
                </a:solidFill>
                <a:latin typeface="Cathay Sans Medium" panose="020B0604020202020204" pitchFamily="34" charset="0"/>
                <a:ea typeface="Cathay Sans Medium" panose="020B0604020202020204" pitchFamily="34" charset="0"/>
                <a:cs typeface="Cathay Sans Medium" panose="020B0604020202020204" pitchFamily="34" charset="0"/>
              </a:rPr>
              <a:t>飞向更蓝天</a:t>
            </a:r>
            <a:endParaRPr lang="en-US" altLang="zh-CN" sz="1300">
              <a:solidFill>
                <a:schemeClr val="tx1">
                  <a:lumMod val="75000"/>
                </a:schemeClr>
              </a:solidFill>
              <a:latin typeface="Cathay Sans Medium" panose="020B0604020202020204" pitchFamily="34" charset="0"/>
              <a:ea typeface="Cathay Sans Medium" panose="020B0604020202020204" pitchFamily="34" charset="0"/>
              <a:cs typeface="Cathay Sans Medium" panose="020B0604020202020204" pitchFamily="34" charset="0"/>
            </a:endParaRPr>
          </a:p>
          <a:p>
            <a:pPr algn="ct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抵消我们的碳排放量</a:t>
            </a:r>
            <a:endParaRPr lang="en-GB" sz="1300" b="0"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4" name="Oval 13"/>
          <p:cNvSpPr/>
          <p:nvPr/>
        </p:nvSpPr>
        <p:spPr>
          <a:xfrm>
            <a:off x="7327964" y="3093551"/>
            <a:ext cx="877215" cy="8322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865" y="3250926"/>
            <a:ext cx="594785" cy="594785"/>
          </a:xfrm>
          <a:prstGeom prst="rect">
            <a:avLst/>
          </a:prstGeom>
        </p:spPr>
      </p:pic>
      <p:cxnSp>
        <p:nvCxnSpPr>
          <p:cNvPr id="25" name="Straight Connector 24"/>
          <p:cNvCxnSpPr/>
          <p:nvPr/>
        </p:nvCxnSpPr>
        <p:spPr>
          <a:xfrm flipV="1">
            <a:off x="8323729" y="1052346"/>
            <a:ext cx="976348" cy="8033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326569" y="868346"/>
            <a:ext cx="2276754" cy="692497"/>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承诺到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2030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年将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10%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的可持续航空燃料用于国泰航空的运营航班</a:t>
            </a:r>
            <a:endPar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cxnSp>
        <p:nvCxnSpPr>
          <p:cNvPr id="27" name="Straight Connector 26"/>
          <p:cNvCxnSpPr/>
          <p:nvPr/>
        </p:nvCxnSpPr>
        <p:spPr>
          <a:xfrm>
            <a:off x="9533226" y="4398324"/>
            <a:ext cx="843717" cy="88649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17746" y="4427398"/>
            <a:ext cx="1011890" cy="8574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822900" y="5449746"/>
            <a:ext cx="2646945" cy="492443"/>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为乘客提供抵消航空旅程中碳足迹的机会</a:t>
            </a:r>
            <a:endPar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19" name="Rectangle 18"/>
          <p:cNvSpPr/>
          <p:nvPr/>
        </p:nvSpPr>
        <p:spPr>
          <a:xfrm>
            <a:off x="8015022" y="3819670"/>
            <a:ext cx="2139360" cy="292388"/>
          </a:xfrm>
          <a:prstGeom prst="rect">
            <a:avLst/>
          </a:prstGeom>
        </p:spPr>
        <p:txBody>
          <a:bodyPr wrap="square">
            <a:spAutoFit/>
          </a:bodyPr>
          <a:lstStyle/>
          <a:p>
            <a:pPr algn="ctr"/>
            <a:r>
              <a:rPr lang="zh-CN" altLang="en-US" sz="1300">
                <a:solidFill>
                  <a:schemeClr val="tx1">
                    <a:lumMod val="75000"/>
                  </a:schemeClr>
                </a:solidFill>
                <a:latin typeface="Cathay Sans Medium" panose="020B0604020202020204" pitchFamily="34" charset="0"/>
                <a:ea typeface="Cathay Sans Medium" panose="020B0604020202020204" pitchFamily="34" charset="0"/>
                <a:cs typeface="Cathay Sans Medium" panose="020B0604020202020204" pitchFamily="34" charset="0"/>
              </a:rPr>
              <a:t>技术及效能提升</a:t>
            </a:r>
            <a:endParaRPr lang="en-GB" sz="1300" b="0" i="0">
              <a:solidFill>
                <a:schemeClr val="tx1">
                  <a:lumMod val="75000"/>
                </a:schemeClr>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20" name="Rectangle 19"/>
          <p:cNvSpPr/>
          <p:nvPr/>
        </p:nvSpPr>
        <p:spPr>
          <a:xfrm>
            <a:off x="8568266" y="5336008"/>
            <a:ext cx="3195365" cy="892552"/>
          </a:xfrm>
          <a:prstGeom prst="rect">
            <a:avLst/>
          </a:prstGeom>
        </p:spPr>
        <p:txBody>
          <a:bodyPr wrap="square">
            <a:spAutoFit/>
          </a:bodyPr>
          <a:lstStyle/>
          <a:p>
            <a:pPr marL="285750" indent="-285750">
              <a:buFont typeface="Arial" panose="020B0604020202020204" pitchFamily="34" charset="0"/>
              <a:buChar char="•"/>
            </a:pP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空中客车</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A350</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及</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A321neo</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客机的燃油效率比上一代机型高出超过</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20%</a:t>
            </a:r>
          </a:p>
          <a:p>
            <a:pPr marL="285750" indent="-285750">
              <a:buFont typeface="Arial" panose="020B0604020202020204" pitchFamily="34" charset="0"/>
              <a:buChar char="•"/>
            </a:pP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作为「航空界气候工作组」 的创始成员，促进研发突破性创新科技</a:t>
            </a:r>
            <a:endPar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Tree>
    <p:extLst>
      <p:ext uri="{BB962C8B-B14F-4D97-AF65-F5344CB8AC3E}">
        <p14:creationId xmlns:p14="http://schemas.microsoft.com/office/powerpoint/2010/main" val="2967749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461612" y="0"/>
            <a:ext cx="37303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5"/>
          </p:nvPr>
        </p:nvSpPr>
        <p:spPr/>
        <p:txBody>
          <a:bodyPr/>
          <a:lstStyle/>
          <a:p>
            <a:pPr algn="ctr"/>
            <a:fld id="{C7313C11-6B08-4EEB-B211-44B019B431C2}" type="slidenum">
              <a:rPr lang="zh-HK" altLang="en-US" smtClean="0"/>
              <a:pPr algn="ctr"/>
              <a:t>8</a:t>
            </a:fld>
            <a:endParaRPr lang="zh-HK" altLang="en-US"/>
          </a:p>
        </p:txBody>
      </p:sp>
      <p:sp>
        <p:nvSpPr>
          <p:cNvPr id="4" name="TextBox 3"/>
          <p:cNvSpPr txBox="1"/>
          <p:nvPr/>
        </p:nvSpPr>
        <p:spPr>
          <a:xfrm>
            <a:off x="1420197" y="793228"/>
            <a:ext cx="5089785" cy="276999"/>
          </a:xfrm>
          <a:prstGeom prst="rect">
            <a:avLst/>
          </a:prstGeom>
          <a:noFill/>
        </p:spPr>
        <p:txBody>
          <a:bodyPr wrap="square" lIns="0" tIns="0" rIns="0" bIns="0" rtlCol="0">
            <a:spAutoFit/>
          </a:bodyPr>
          <a:lstStyle/>
          <a:p>
            <a:r>
              <a:rPr lang="zh-CN" altLang="en-US">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亚洲首个主要「企业可持续航空燃料计划」</a:t>
            </a:r>
            <a:endParaRPr lang="en-GB">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5" name="Title 1"/>
          <p:cNvSpPr txBox="1">
            <a:spLocks/>
          </p:cNvSpPr>
          <p:nvPr/>
        </p:nvSpPr>
        <p:spPr>
          <a:xfrm>
            <a:off x="1420195" y="1296720"/>
            <a:ext cx="6048929" cy="1937799"/>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sz="4000">
                <a:latin typeface="Cathay Sans Light"/>
                <a:ea typeface="Cathay Sans Light" panose="020B0304020202020204" pitchFamily="34" charset="0"/>
                <a:cs typeface="Cathay Sans Light" panose="020B0304020202020204" pitchFamily="34" charset="0"/>
              </a:rPr>
              <a:t>在</a:t>
            </a:r>
            <a:r>
              <a:rPr lang="zh-CN" sz="4000" b="1">
                <a:latin typeface="Cathay Sans Light"/>
                <a:ea typeface="Cathay Sans Light" panose="020B0304020202020204" pitchFamily="34" charset="0"/>
                <a:cs typeface="Cathay Sans Light" panose="020B0304020202020204" pitchFamily="34" charset="0"/>
              </a:rPr>
              <a:t>亚洲地区</a:t>
            </a:r>
            <a:r>
              <a:rPr lang="zh-CN" altLang="en-US" sz="4000">
                <a:latin typeface="Cathay Sans Light"/>
                <a:ea typeface="Cathay Sans Light" panose="020B0304020202020204" pitchFamily="34" charset="0"/>
                <a:cs typeface="Cathay Sans Light" panose="020B0304020202020204" pitchFamily="34" charset="0"/>
              </a:rPr>
              <a:t>首批推行</a:t>
            </a:r>
            <a:endParaRPr lang="en-US" altLang="zh-CN" sz="4000">
              <a:ea typeface="Cathay Sans Light" panose="020B0304020202020204" pitchFamily="34" charset="0"/>
              <a:cs typeface="Cathay Sans Light" panose="020B0304020202020204" pitchFamily="34" charset="0"/>
            </a:endParaRPr>
          </a:p>
          <a:p>
            <a:r>
              <a:rPr lang="zh-CN" altLang="en-US" sz="4000">
                <a:latin typeface="Cathay Sans Light"/>
                <a:ea typeface="Cathay Sans Light" panose="020B0304020202020204" pitchFamily="34" charset="0"/>
                <a:cs typeface="Cathay Sans Light" panose="020B0304020202020204" pitchFamily="34" charset="0"/>
              </a:rPr>
              <a:t>可持续航空燃料的使用</a:t>
            </a:r>
            <a:endParaRPr lang="en-US" sz="4000"/>
          </a:p>
        </p:txBody>
      </p:sp>
      <p:pic>
        <p:nvPicPr>
          <p:cNvPr id="1030" name="Picture 6" descr="https://www.cathaypacific.com/content/dam/focal-point/cx/about-us/sustainability/climate-action/Climate-Action-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2488" y="3628971"/>
            <a:ext cx="1948507" cy="19485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cathaypacific.com/content/dam/focal-point/cx/about-us/sustainability/climate-action/Climate-Action-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633" y="3711897"/>
            <a:ext cx="1838285" cy="1838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athaypacific.com/content/dam/focal-point/cx/about-us/sustainability/climate-action/Climate-Actio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4684" y="3681713"/>
            <a:ext cx="1831980" cy="183198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439953" y="5550182"/>
            <a:ext cx="1875009" cy="492443"/>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收集可再生资源和都市废物</a:t>
            </a:r>
            <a:endPar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29" name="Rectangle 28"/>
          <p:cNvSpPr/>
          <p:nvPr/>
        </p:nvSpPr>
        <p:spPr>
          <a:xfrm>
            <a:off x="3656252" y="5550182"/>
            <a:ext cx="1642247" cy="492443"/>
          </a:xfrm>
          <a:prstGeom prst="rect">
            <a:avLst/>
          </a:prstGeom>
        </p:spPr>
        <p:txBody>
          <a:bodyPr wrap="square" lIns="91440" tIns="45720" rIns="91440" bIns="45720" anchor="t">
            <a:spAutoFit/>
          </a:bodyPr>
          <a:lstStyle/>
          <a:p>
            <a:r>
              <a:rPr lang="zh-CN" altLang="en-US" sz="1300">
                <a:solidFill>
                  <a:schemeClr val="tx1">
                    <a:lumMod val="75000"/>
                  </a:schemeClr>
                </a:solidFill>
                <a:latin typeface="Cathay Sans Light"/>
                <a:ea typeface="Cathay Sans Light" panose="020B0304020202020204" pitchFamily="34" charset="0"/>
                <a:cs typeface="Cathay Sans Light" panose="020B0304020202020204" pitchFamily="34" charset="0"/>
              </a:rPr>
              <a:t>透过技术把物料转化为飞机燃料</a:t>
            </a:r>
            <a:endParaRPr lang="en-GB" sz="1300">
              <a:solidFill>
                <a:schemeClr val="tx1">
                  <a:lumMod val="75000"/>
                </a:schemeClr>
              </a:solidFill>
              <a:latin typeface="Cathay Sans Light"/>
              <a:ea typeface="Cathay Sans Light" panose="020B0304020202020204" pitchFamily="34" charset="0"/>
              <a:cs typeface="Cathay Sans Light" panose="020B0304020202020204" pitchFamily="34" charset="0"/>
            </a:endParaRPr>
          </a:p>
        </p:txBody>
      </p:sp>
      <p:sp>
        <p:nvSpPr>
          <p:cNvPr id="30" name="Rectangle 29"/>
          <p:cNvSpPr/>
          <p:nvPr/>
        </p:nvSpPr>
        <p:spPr>
          <a:xfrm>
            <a:off x="5869998" y="5550182"/>
            <a:ext cx="2022371" cy="492443"/>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作为更环保的燃料送达机场注入飞翼</a:t>
            </a:r>
            <a:endParaRPr lang="en-GB"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31" name="Rectangle 30"/>
          <p:cNvSpPr/>
          <p:nvPr/>
        </p:nvSpPr>
        <p:spPr>
          <a:xfrm>
            <a:off x="3118558" y="4484845"/>
            <a:ext cx="301286" cy="292388"/>
          </a:xfrm>
          <a:prstGeom prst="rect">
            <a:avLst/>
          </a:prstGeom>
        </p:spPr>
        <p:txBody>
          <a:bodyPr wrap="square">
            <a:spAutoFit/>
          </a:bodyPr>
          <a:lstStyle/>
          <a:p>
            <a:r>
              <a:rPr lang="en-GB" sz="1300" b="1">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&gt;</a:t>
            </a:r>
          </a:p>
        </p:txBody>
      </p:sp>
      <p:sp>
        <p:nvSpPr>
          <p:cNvPr id="32" name="Rectangle 31"/>
          <p:cNvSpPr/>
          <p:nvPr/>
        </p:nvSpPr>
        <p:spPr>
          <a:xfrm>
            <a:off x="5420258" y="4484845"/>
            <a:ext cx="301286" cy="292388"/>
          </a:xfrm>
          <a:prstGeom prst="rect">
            <a:avLst/>
          </a:prstGeom>
        </p:spPr>
        <p:txBody>
          <a:bodyPr wrap="square">
            <a:spAutoFit/>
          </a:bodyPr>
          <a:lstStyle/>
          <a:p>
            <a:r>
              <a:rPr lang="en-GB" sz="1300" b="1">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&gt;</a:t>
            </a:r>
          </a:p>
        </p:txBody>
      </p:sp>
      <p:sp>
        <p:nvSpPr>
          <p:cNvPr id="21" name="TextBox 20"/>
          <p:cNvSpPr txBox="1"/>
          <p:nvPr/>
        </p:nvSpPr>
        <p:spPr>
          <a:xfrm>
            <a:off x="8776720" y="3312173"/>
            <a:ext cx="694337" cy="276999"/>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altLang="zh-CN"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Now</a:t>
            </a:r>
            <a:endParaRPr lang="en-GB"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22" name="Rectangle 21"/>
          <p:cNvSpPr/>
          <p:nvPr/>
        </p:nvSpPr>
        <p:spPr>
          <a:xfrm>
            <a:off x="8791491" y="2234601"/>
            <a:ext cx="3089792" cy="492443"/>
          </a:xfrm>
          <a:prstGeom prst="rect">
            <a:avLst/>
          </a:prstGeom>
        </p:spPr>
        <p:txBody>
          <a:bodyPr wrap="square">
            <a:spAutoFit/>
          </a:bodyPr>
          <a:lstStyle/>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一架飞机需要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100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美制加仑的燃油</a:t>
            </a:r>
          </a:p>
          <a:p>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总共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100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吨二氧化碳排放</a:t>
            </a:r>
            <a:endParaRPr 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23" name="Rectangle 22"/>
          <p:cNvSpPr/>
          <p:nvPr/>
        </p:nvSpPr>
        <p:spPr>
          <a:xfrm>
            <a:off x="8784917" y="804405"/>
            <a:ext cx="2871715" cy="369332"/>
          </a:xfrm>
          <a:prstGeom prst="rect">
            <a:avLst/>
          </a:prstGeom>
        </p:spPr>
        <p:txBody>
          <a:bodyPr wrap="square">
            <a:spAutoFit/>
          </a:bodyPr>
          <a:lstStyle/>
          <a:p>
            <a:r>
              <a:rPr lang="en-US" altLang="zh-CN">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rPr>
              <a:t>SAF </a:t>
            </a:r>
            <a:r>
              <a:rPr lang="zh-CN" altLang="en-US">
                <a:solidFill>
                  <a:srgbClr val="005D63"/>
                </a:solidFill>
                <a:latin typeface="Cathay Sans Light" panose="020B0304020202020204" pitchFamily="34" charset="0"/>
                <a:ea typeface="Cathay Sans Light" panose="020B0304020202020204" pitchFamily="34" charset="0"/>
                <a:cs typeface="Cathay Sans Light" panose="020B0304020202020204" pitchFamily="34" charset="0"/>
              </a:rPr>
              <a:t>如何减少碳排放量？</a:t>
            </a:r>
            <a:endParaRPr lang="en-GB" b="0" i="0">
              <a:solidFill>
                <a:srgbClr val="005D63"/>
              </a:solidFill>
              <a:effectLst/>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25" name="Rectangle 24"/>
          <p:cNvSpPr/>
          <p:nvPr/>
        </p:nvSpPr>
        <p:spPr>
          <a:xfrm>
            <a:off x="8791491" y="3680587"/>
            <a:ext cx="3104563" cy="492443"/>
          </a:xfrm>
          <a:prstGeom prst="rect">
            <a:avLst/>
          </a:prstGeom>
        </p:spPr>
        <p:txBody>
          <a:bodyPr wrap="square">
            <a:spAutoFit/>
          </a:bodyPr>
          <a:lstStyle/>
          <a:p>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50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美制加仑传统航空燃油</a:t>
            </a:r>
            <a:endPar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即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50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吨二氧化碳排放</a:t>
            </a:r>
            <a:endPar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26" name="Rectangle 25"/>
          <p:cNvSpPr/>
          <p:nvPr/>
        </p:nvSpPr>
        <p:spPr>
          <a:xfrm>
            <a:off x="8791491" y="4605256"/>
            <a:ext cx="3089792" cy="1492716"/>
          </a:xfrm>
          <a:prstGeom prst="rect">
            <a:avLst/>
          </a:prstGeom>
        </p:spPr>
        <p:txBody>
          <a:bodyPr wrap="square">
            <a:spAutoFit/>
          </a:bodyPr>
          <a:lstStyle/>
          <a:p>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50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美制加仑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SAF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可减少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90%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的排放</a:t>
            </a:r>
          </a:p>
          <a:p>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即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5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吨二氧化碳排放</a:t>
            </a:r>
            <a:endPar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a:p>
            <a:endPar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a:p>
            <a:endPar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a:p>
            <a:endPar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a:p>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总共 </a:t>
            </a:r>
            <a:r>
              <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55 </a:t>
            </a:r>
            <a:r>
              <a:rPr lang="zh-CN" altLang="en-US"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吨二氧化碳排放</a:t>
            </a:r>
            <a:endPar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a:p>
            <a:endParaRPr lang="en-US" altLang="zh-CN" sz="1300">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27" name="Rectangle 26"/>
          <p:cNvSpPr/>
          <p:nvPr/>
        </p:nvSpPr>
        <p:spPr>
          <a:xfrm>
            <a:off x="8791491" y="4281236"/>
            <a:ext cx="301286" cy="292388"/>
          </a:xfrm>
          <a:prstGeom prst="rect">
            <a:avLst/>
          </a:prstGeom>
        </p:spPr>
        <p:txBody>
          <a:bodyPr wrap="square">
            <a:spAutoFit/>
          </a:bodyPr>
          <a:lstStyle/>
          <a:p>
            <a:r>
              <a:rPr lang="en-US" sz="1300" b="1">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rPr>
              <a:t>+</a:t>
            </a:r>
            <a:endParaRPr lang="en-GB" sz="1300" b="1">
              <a:solidFill>
                <a:schemeClr val="tx1">
                  <a:lumMod val="75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33" name="TextBox 32"/>
          <p:cNvSpPr txBox="1"/>
          <p:nvPr/>
        </p:nvSpPr>
        <p:spPr>
          <a:xfrm>
            <a:off x="8784917" y="1909916"/>
            <a:ext cx="1024318" cy="276999"/>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altLang="zh-CN"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rPr>
              <a:t>BEFORE</a:t>
            </a:r>
            <a:endParaRPr lang="en-GB" u="sng">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endParaRPr>
          </a:p>
        </p:txBody>
      </p:sp>
      <p:sp>
        <p:nvSpPr>
          <p:cNvPr id="34" name="Rectangle 33"/>
          <p:cNvSpPr/>
          <p:nvPr/>
        </p:nvSpPr>
        <p:spPr>
          <a:xfrm>
            <a:off x="8776720" y="5814785"/>
            <a:ext cx="1497526" cy="400110"/>
          </a:xfrm>
          <a:prstGeom prst="rect">
            <a:avLst/>
          </a:prstGeom>
        </p:spPr>
        <p:txBody>
          <a:bodyPr wrap="none">
            <a:spAutoFit/>
          </a:bodyPr>
          <a:lstStyle/>
          <a:p>
            <a:r>
              <a:rPr lang="en-US" sz="2000" b="1">
                <a:solidFill>
                  <a:srgbClr val="1B635E"/>
                </a:solidFill>
                <a:latin typeface="Cathay Sans Light" panose="020B0304020202020204" pitchFamily="34" charset="0"/>
                <a:ea typeface="Cathay Sans Light" panose="020B0304020202020204" pitchFamily="34" charset="0"/>
                <a:cs typeface="Cathay Sans Light" panose="020B0304020202020204" pitchFamily="34" charset="0"/>
              </a:rPr>
              <a:t>= </a:t>
            </a:r>
            <a:r>
              <a:rPr lang="en-US" altLang="zh-TW" sz="2000" b="1">
                <a:solidFill>
                  <a:srgbClr val="1B635E"/>
                </a:solidFill>
                <a:latin typeface="Cathay Sans Light" panose="020B0304020202020204" pitchFamily="34" charset="0"/>
                <a:ea typeface="Cathay Sans Light" panose="020B0304020202020204" pitchFamily="34" charset="0"/>
                <a:cs typeface="Cathay Sans Light" panose="020B0304020202020204" pitchFamily="34" charset="0"/>
              </a:rPr>
              <a:t>45% </a:t>
            </a:r>
            <a:r>
              <a:rPr lang="zh-TW" altLang="en-US" sz="2000" b="1">
                <a:solidFill>
                  <a:srgbClr val="1B635E"/>
                </a:solidFill>
                <a:latin typeface="Cathay Sans Light" panose="020B0304020202020204" pitchFamily="34" charset="0"/>
                <a:ea typeface="Cathay Sans Light" panose="020B0304020202020204" pitchFamily="34" charset="0"/>
                <a:cs typeface="Cathay Sans Light" panose="020B0304020202020204" pitchFamily="34" charset="0"/>
              </a:rPr>
              <a:t>减排</a:t>
            </a:r>
          </a:p>
        </p:txBody>
      </p:sp>
    </p:spTree>
    <p:extLst>
      <p:ext uri="{BB962C8B-B14F-4D97-AF65-F5344CB8AC3E}">
        <p14:creationId xmlns:p14="http://schemas.microsoft.com/office/powerpoint/2010/main" val="350243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5271848" y="4383073"/>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233646" y="4383072"/>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190081" y="4403035"/>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3310050" y="4403036"/>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348251" y="4411814"/>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5271848" y="2618365"/>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233646" y="2618364"/>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9190081" y="2638327"/>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3310050" y="2638328"/>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86106" y="754078"/>
            <a:ext cx="4192417" cy="276999"/>
          </a:xfrm>
          <a:prstGeom prst="rect">
            <a:avLst/>
          </a:prstGeom>
          <a:noFill/>
        </p:spPr>
        <p:txBody>
          <a:bodyPr wrap="square" lIns="0" tIns="0" rIns="0" bIns="0" rtlCol="0">
            <a:spAutoFit/>
          </a:bodyPr>
          <a:lstStyle/>
          <a:p>
            <a:r>
              <a:rPr lang="zh-CN" altLang="en-US">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rPr>
              <a:t>我们的创始客户和燃料供应商</a:t>
            </a:r>
            <a:endParaRPr lang="en-GB">
              <a:solidFill>
                <a:schemeClr val="bg2">
                  <a:lumMod val="50000"/>
                </a:schemeClr>
              </a:solidFill>
              <a:latin typeface="Cathay Sans Light" panose="020B0304020202020204" pitchFamily="34" charset="0"/>
              <a:ea typeface="Cathay Sans Light" panose="020B0304020202020204" pitchFamily="34" charset="0"/>
              <a:cs typeface="Cathay Sans Light" panose="020B0304020202020204" pitchFamily="34" charset="0"/>
            </a:endParaRPr>
          </a:p>
        </p:txBody>
      </p:sp>
      <p:sp>
        <p:nvSpPr>
          <p:cNvPr id="5" name="Title 1"/>
          <p:cNvSpPr txBox="1">
            <a:spLocks/>
          </p:cNvSpPr>
          <p:nvPr/>
        </p:nvSpPr>
        <p:spPr>
          <a:xfrm>
            <a:off x="786106" y="1261644"/>
            <a:ext cx="8541338" cy="606122"/>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b="0" kern="1200" baseline="0">
                <a:solidFill>
                  <a:srgbClr val="005D63"/>
                </a:solidFill>
                <a:latin typeface="Cathay Sans Medium" panose="020B0604020202020204" pitchFamily="34" charset="0"/>
                <a:ea typeface="Cathay Sans Medium" panose="020B0604020202020204" pitchFamily="34" charset="0"/>
                <a:cs typeface="Cathay Sans Medium" panose="020B0604020202020204" pitchFamily="34" charset="0"/>
              </a:defRPr>
            </a:lvl1pPr>
          </a:lstStyle>
          <a:p>
            <a:r>
              <a:rPr lang="zh-CN" altLang="en-US" sz="4000" b="1">
                <a:solidFill>
                  <a:srgbClr val="005063"/>
                </a:solidFill>
                <a:latin typeface="Cathay Sans Light"/>
                <a:ea typeface="Cathay Sans Light" panose="020B0304020202020204" pitchFamily="34" charset="0"/>
                <a:cs typeface="Cathay Sans Light" panose="020B0304020202020204" pitchFamily="34" charset="0"/>
              </a:rPr>
              <a:t>航空领域可持续发展</a:t>
            </a:r>
            <a:r>
              <a:rPr lang="zh-CN" altLang="en-US" sz="4000">
                <a:solidFill>
                  <a:srgbClr val="005063"/>
                </a:solidFill>
                <a:latin typeface="Cathay Sans Light"/>
                <a:ea typeface="Cathay Sans Light" panose="020B0304020202020204" pitchFamily="34" charset="0"/>
                <a:cs typeface="Cathay Sans Light" panose="020B0304020202020204" pitchFamily="34" charset="0"/>
              </a:rPr>
              <a:t>的先驱</a:t>
            </a:r>
            <a:endParaRPr lang="en-GB" sz="4000">
              <a:solidFill>
                <a:srgbClr val="005063"/>
              </a:solidFill>
            </a:endParaRPr>
          </a:p>
        </p:txBody>
      </p:sp>
      <p:grpSp>
        <p:nvGrpSpPr>
          <p:cNvPr id="9" name="Group 8"/>
          <p:cNvGrpSpPr/>
          <p:nvPr/>
        </p:nvGrpSpPr>
        <p:grpSpPr>
          <a:xfrm>
            <a:off x="1348252" y="2618365"/>
            <a:ext cx="1514739" cy="1471643"/>
            <a:chOff x="1239070" y="3055092"/>
            <a:chExt cx="1514739" cy="1471643"/>
          </a:xfrm>
        </p:grpSpPr>
        <p:sp>
          <p:nvSpPr>
            <p:cNvPr id="8" name="Oval 7"/>
            <p:cNvSpPr/>
            <p:nvPr/>
          </p:nvSpPr>
          <p:spPr>
            <a:xfrm>
              <a:off x="1239070" y="3055092"/>
              <a:ext cx="1514739" cy="14716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https://www.cathaypacific.com/content/dam/focal-point/cx/about-us/sustainability/climate-action/saf-corporate-programme/logos/Card-AIA-Amita.png"/>
            <p:cNvPicPr>
              <a:picLocks noChangeAspect="1" noChangeArrowheads="1"/>
            </p:cNvPicPr>
            <p:nvPr/>
          </p:nvPicPr>
          <p:blipFill rotWithShape="1">
            <a:blip r:embed="rId3">
              <a:extLst>
                <a:ext uri="{28A0092B-C50C-407E-A947-70E740481C1C}">
                  <a14:useLocalDpi xmlns:a14="http://schemas.microsoft.com/office/drawing/2010/main" val="0"/>
                </a:ext>
              </a:extLst>
            </a:blip>
            <a:srcRect l="55158" t="22525" r="28838" b="10920"/>
            <a:stretch/>
          </p:blipFill>
          <p:spPr bwMode="auto">
            <a:xfrm>
              <a:off x="1489586" y="3315751"/>
              <a:ext cx="965457" cy="10042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https://www.cathaypacific.com/content/dam/focal-point/cx/about-us/sustainability/climate-action/saf-corporate-programme/logos/Card-AAHK-Peter-Le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448"/>
          <a:stretch/>
        </p:blipFill>
        <p:spPr bwMode="auto">
          <a:xfrm>
            <a:off x="3315955" y="2788670"/>
            <a:ext cx="1649889" cy="10175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cathaypacific.com/content/dam/focal-point/cx/about-us/sustainability/climate-action/saf-corporate-programme/logos/card-hsbc-bilingual-logo-luanne-lim.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166"/>
          <a:stretch/>
        </p:blipFill>
        <p:spPr bwMode="auto">
          <a:xfrm>
            <a:off x="7302151" y="2837605"/>
            <a:ext cx="1519494" cy="9540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cathaypacific.com/content/dam/focal-point/cx/about-us/sustainability/climate-action/saf-corporate-programme/logos/card-kwe-torri.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3650"/>
          <a:stretch/>
        </p:blipFill>
        <p:spPr bwMode="auto">
          <a:xfrm>
            <a:off x="9116821" y="2722115"/>
            <a:ext cx="1661261" cy="11430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cathaypacific.com/content/dam/focal-point/cx/about-us/sustainability/climate-action/saf-corporate-programme/logos/Card-PwC-Raymund-Cha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066"/>
          <a:stretch/>
        </p:blipFill>
        <p:spPr bwMode="auto">
          <a:xfrm>
            <a:off x="1325032" y="4550298"/>
            <a:ext cx="1514739" cy="108448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cathaypacific.com/content/dam/focal-point/cx/about-us/sustainability/climate-action/saf-corporate-programme/logos/Card-Standard-Chartered-Mary-Hue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158"/>
          <a:stretch/>
        </p:blipFill>
        <p:spPr bwMode="auto">
          <a:xfrm>
            <a:off x="3378887" y="4660616"/>
            <a:ext cx="1548769" cy="86384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www.cathaypacific.com/content/dam/focal-point/cx/about-us/sustainability/climate-action/saf-corporate-programme/logos/Card-Swire-Pacific-Guy-Bradley.png"/>
          <p:cNvPicPr>
            <a:picLocks noChangeAspect="1" noChangeArrowheads="1"/>
          </p:cNvPicPr>
          <p:nvPr/>
        </p:nvPicPr>
        <p:blipFill rotWithShape="1">
          <a:blip r:embed="rId9">
            <a:extLst>
              <a:ext uri="{28A0092B-C50C-407E-A947-70E740481C1C}">
                <a14:useLocalDpi xmlns:a14="http://schemas.microsoft.com/office/drawing/2010/main" val="0"/>
              </a:ext>
            </a:extLst>
          </a:blip>
          <a:srcRect l="49278" r="36093"/>
          <a:stretch/>
        </p:blipFill>
        <p:spPr bwMode="auto">
          <a:xfrm>
            <a:off x="5243265" y="4008167"/>
            <a:ext cx="1236540" cy="211415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www.cathaypacific.com/content/dam/focal-point/cx/about-us/sustainability/climate-action/saf-corporate-programme/logos/Card-Petro-China-Wang-Xin.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836"/>
          <a:stretch/>
        </p:blipFill>
        <p:spPr bwMode="auto">
          <a:xfrm>
            <a:off x="7302150" y="4501756"/>
            <a:ext cx="1414721" cy="121329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www.cathaypacific.com/content/dam/focal-point/cx/about-us/sustainability/climate-action/saf-corporate-programme/logos/Card-Shell-Jan-Toschka.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1490"/>
          <a:stretch/>
        </p:blipFill>
        <p:spPr bwMode="auto">
          <a:xfrm>
            <a:off x="9327444" y="4536650"/>
            <a:ext cx="1336432" cy="117241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www.cathaypacific.com/content/dam/focal-point/cx/about-us/sustainability/climate-action/saf-corporate-programme/logos/card-dhl-steffen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2218"/>
          <a:stretch/>
        </p:blipFill>
        <p:spPr bwMode="auto">
          <a:xfrm>
            <a:off x="5320540" y="2960912"/>
            <a:ext cx="1411992" cy="75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4774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8855B84040B244B71677B049B30D88" ma:contentTypeVersion="14" ma:contentTypeDescription="Create a new document." ma:contentTypeScope="" ma:versionID="5a079c5805eb243b1fc9737d06b667ba">
  <xsd:schema xmlns:xsd="http://www.w3.org/2001/XMLSchema" xmlns:xs="http://www.w3.org/2001/XMLSchema" xmlns:p="http://schemas.microsoft.com/office/2006/metadata/properties" xmlns:ns3="4bf61846-62dc-4769-9d2a-ea2fe26aeeb8" xmlns:ns4="07e90f3b-b712-4163-bfc7-7fbf76e2c459" targetNamespace="http://schemas.microsoft.com/office/2006/metadata/properties" ma:root="true" ma:fieldsID="2d4965aa40a23eac83e9e64322226e0f" ns3:_="" ns4:_="">
    <xsd:import namespace="4bf61846-62dc-4769-9d2a-ea2fe26aeeb8"/>
    <xsd:import namespace="07e90f3b-b712-4163-bfc7-7fbf76e2c459"/>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ServiceAutoTags" minOccurs="0"/>
                <xsd:element ref="ns3:MediaServiceOCR" minOccurs="0"/>
                <xsd:element ref="ns3:MediaServiceSystemTags" minOccurs="0"/>
                <xsd:element ref="ns3:MediaServiceDateTaken" minOccurs="0"/>
                <xsd:element ref="ns3:MediaLengthInSecond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61846-62dc-4769-9d2a-ea2fe26aee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e90f3b-b712-4163-bfc7-7fbf76e2c45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bf61846-62dc-4769-9d2a-ea2fe26aeeb8" xsi:nil="true"/>
  </documentManagement>
</p:properties>
</file>

<file path=customXml/itemProps1.xml><?xml version="1.0" encoding="utf-8"?>
<ds:datastoreItem xmlns:ds="http://schemas.openxmlformats.org/officeDocument/2006/customXml" ds:itemID="{02EB8831-DD1C-4911-BD2B-5AE27D0708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f61846-62dc-4769-9d2a-ea2fe26aeeb8"/>
    <ds:schemaRef ds:uri="07e90f3b-b712-4163-bfc7-7fbf76e2c4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715860-FD61-4FB2-841D-821592BCCCE3}">
  <ds:schemaRefs>
    <ds:schemaRef ds:uri="http://schemas.microsoft.com/sharepoint/v3/contenttype/forms"/>
  </ds:schemaRefs>
</ds:datastoreItem>
</file>

<file path=customXml/itemProps3.xml><?xml version="1.0" encoding="utf-8"?>
<ds:datastoreItem xmlns:ds="http://schemas.openxmlformats.org/officeDocument/2006/customXml" ds:itemID="{509AFDAD-DD61-4CCB-8D93-2266C0A0966D}">
  <ds:schemaRefs>
    <ds:schemaRef ds:uri="http://schemas.microsoft.com/office/2006/metadata/properties"/>
    <ds:schemaRef ds:uri="07e90f3b-b712-4163-bfc7-7fbf76e2c45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4bf61846-62dc-4769-9d2a-ea2fe26aeeb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2363</Words>
  <Application>Microsoft Office PowerPoint</Application>
  <PresentationFormat>Widescreen</PresentationFormat>
  <Paragraphs>275</Paragraphs>
  <Slides>27</Slides>
  <Notes>23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Cathay Sans</vt:lpstr>
      <vt:lpstr>Cathay Sans Light</vt:lpstr>
      <vt:lpstr>Cathay Sans Medium</vt:lpstr>
      <vt:lpstr>Cathay Sans SC</vt:lpstr>
      <vt:lpstr>Cathay Sans SC Light</vt:lpstr>
      <vt:lpstr>Cathay Sans SC Medium</vt:lpstr>
      <vt:lpstr>等线</vt:lpstr>
      <vt:lpstr>等线 Light</vt:lpstr>
      <vt:lpstr>GT Walsheim Light</vt:lpstr>
      <vt:lpstr>Microsoft YaHei</vt:lpstr>
      <vt:lpstr>新細明體</vt:lpstr>
      <vt:lpstr>Arial</vt:lpstr>
      <vt:lpstr>Arial Black</vt:lpstr>
      <vt:lpstr>Calibri</vt:lpstr>
      <vt:lpstr>Calibri Light</vt:lpstr>
      <vt:lpstr>Microsoft Sans Serif</vt:lpstr>
      <vt:lpstr>Office Theme</vt:lpstr>
      <vt:lpstr>企业绿色出行与可持续发展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Cathay Pacific Airways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企业绿色出行与可持续发展</dc:title>
  <dc:creator>Stella Sun</dc:creator>
  <cp:lastModifiedBy>Stella Sun</cp:lastModifiedBy>
  <cp:revision>1</cp:revision>
  <dcterms:created xsi:type="dcterms:W3CDTF">2023-12-11T06:41:00Z</dcterms:created>
  <dcterms:modified xsi:type="dcterms:W3CDTF">2023-12-11T06:41:48Z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0x010100B58855B84040B244B71677B049B30D88</vt:lpwstr>
  </property>
</Properties>
</file>