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7"/>
  </p:notesMasterIdLst>
  <p:handoutMasterIdLst>
    <p:handoutMasterId r:id="rId22"/>
  </p:handoutMasterIdLst>
  <p:sldIdLst>
    <p:sldId id="298" r:id="rId4"/>
    <p:sldId id="464" r:id="rId5"/>
    <p:sldId id="401" r:id="rId6"/>
    <p:sldId id="301" r:id="rId8"/>
    <p:sldId id="403" r:id="rId9"/>
    <p:sldId id="402" r:id="rId10"/>
    <p:sldId id="408" r:id="rId11"/>
    <p:sldId id="404" r:id="rId12"/>
    <p:sldId id="405" r:id="rId13"/>
    <p:sldId id="406" r:id="rId14"/>
    <p:sldId id="407" r:id="rId15"/>
    <p:sldId id="463" r:id="rId16"/>
    <p:sldId id="452" r:id="rId17"/>
    <p:sldId id="450" r:id="rId18"/>
    <p:sldId id="453" r:id="rId19"/>
    <p:sldId id="381" r:id="rId20"/>
    <p:sldId id="382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A" lastIdx="1" clrIdx="0"/>
  <p:cmAuthor id="1" name="tan zhu" initials="" lastIdx="12" clrIdx="0"/>
  <p:cmAuthor id="2" name="GU XIAOLING" initials="" lastIdx="1" clrIdx="0"/>
  <p:cmAuthor id="3" name="yu jin" initials="" lastIdx="6" clrIdx="1"/>
  <p:cmAuthor id="4" name="LENOVO" initials="" lastIdx="1" clrIdx="2"/>
  <p:cmAuthor id="5" name="admin" initials="" lastIdx="2" clrIdx="3"/>
  <p:cmAuthor id="6" name="姜先森" initials="" lastIdx="1" clrIdx="3"/>
  <p:cmAuthor id="7" name="王林" initials="" lastIdx="4" clrIdx="0"/>
  <p:cmAuthor id="8" name="ZVM" initials="" lastIdx="1" clrIdx="0"/>
  <p:cmAuthor id="9" name="shannah Jiang" initials="" lastIdx="3" clrIdx="3"/>
  <p:cmAuthor id="10" name="宋洁然" initials="" lastIdx="2" clrIdx="1"/>
  <p:cmAuthor id="11" name="ming qiu" initials="" lastIdx="17" clrIdx="1"/>
  <p:cmAuthor id="12" name="ehlis" initials="" lastIdx="1" clrIdx="10"/>
  <p:cmAuthor id="13" name="yan yi" initials="" lastIdx="1" clrIdx="0"/>
  <p:cmAuthor id="14" name="LX" initials="" lastIdx="5" clrIdx="11"/>
  <p:cmAuthor id="15" name="lyla xie" initials="" lastIdx="1" clrIdx="13"/>
  <p:cmAuthor id="16" name="xu gloria" initials="" lastIdx="7" clrIdx="14"/>
  <p:cmAuthor id="17" name="未知用户1" initials="" lastIdx="2" clrIdx="16"/>
  <p:cmAuthor id="18" name="作者" initials="" lastIdx="0" clrIdx="24"/>
  <p:cmAuthor id="19" name="22409" initials="2" lastIdx="1" clrIdx="1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000000"/>
    <a:srgbClr val="2596D4"/>
    <a:srgbClr val="074B97"/>
    <a:srgbClr val="F5A92F"/>
    <a:srgbClr val="525D69"/>
    <a:srgbClr val="2778DA"/>
    <a:srgbClr val="C00000"/>
    <a:srgbClr val="698A9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963" autoAdjust="0"/>
  </p:normalViewPr>
  <p:slideViewPr>
    <p:cSldViewPr snapToGrid="0" showGuides="1">
      <p:cViewPr varScale="1">
        <p:scale>
          <a:sx n="64" d="100"/>
          <a:sy n="64" d="100"/>
        </p:scale>
        <p:origin x="808" y="52"/>
      </p:cViewPr>
      <p:guideLst>
        <p:guide orient="horz" pos="21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寻购是采购过程的一部分，从需求解读，到寻找合合适的方案，有可能是形成一个采购的行为，也可能是内部自营的结果</a:t>
            </a:r>
            <a:endParaRPr lang="zh-CN" altLang="en-US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解读寻购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：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）狭义的“采购”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；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charset="0"/>
                <a:sym typeface="+mn-ea"/>
              </a:rPr>
              <a:t>）不一定是“外包（采）”，也可以是“内包（采）”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charset="0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供应商选择更加关注行业经验：选择在相关行业有丰富经验的供应商，能够更好地理解行业需求并提供相应的解决方案。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怎么做好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）做好战略寻购需要什么样的能力？如果自身不足是否有好的解决方案？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kumimoji="1" lang="zh-CN" altLang="en-US" b="1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战略寻购举例：</a:t>
            </a:r>
            <a:endParaRPr kumimoji="1" lang="en-US" altLang="zh-CN" b="1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spcBef>
                <a:spcPct val="0"/>
              </a:spcBef>
            </a:pP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1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、某企业由于需求变化大，空间的小型改造频次非常高。原需求</a:t>
            </a: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-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立项</a:t>
            </a: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-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招标</a:t>
            </a: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-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实施的传统采购模式已经不能满足快速响应的要求。故拟在空间改造业务板块开始做战略性寻购，目标是分区域、分专项建立核心供应商池，并对采购份额进行总量控制。</a:t>
            </a:r>
            <a:endParaRPr kumimoji="1"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spcBef>
                <a:spcPct val="0"/>
              </a:spcBef>
            </a:pP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2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、为适应主营业务的快速扩张，某企业拟将中国大陆地区的</a:t>
            </a: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IFM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业务打包，建立“核心供应商资源池”（不超过</a:t>
            </a:r>
            <a:r>
              <a:rPr kumimoji="1" lang="en-US" altLang="zh-CN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6</a:t>
            </a:r>
            <a:r>
              <a:rPr kumimoji="1" lang="zh-CN" altLang="en-US" dirty="0">
                <a:latin typeface="微软雅黑" charset="0"/>
                <a:ea typeface="微软雅黑" charset="0"/>
                <a:cs typeface="微软雅黑" charset="0"/>
                <a:sym typeface="+mn-ea"/>
              </a:rPr>
              <a:t>家）。初步的要求包括但不限于过往项目经验、人才储备、覆盖区域等。并对快速灵活响应、以及文化认同提出了明确的要求。</a:t>
            </a:r>
            <a:endParaRPr kumimoji="1" lang="en-US" altLang="zh-CN" dirty="0">
              <a:latin typeface="微软雅黑" charset="0"/>
              <a:ea typeface="微软雅黑" charset="0"/>
              <a:cs typeface="微软雅黑" charset="0"/>
            </a:endParaRPr>
          </a:p>
          <a:p>
            <a:pPr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 smtClean="0"/>
              <a:t>外包决策与服务模式强相关，决策是否外包取决于</a:t>
            </a:r>
            <a:r>
              <a:rPr lang="en-US" altLang="zh-CN" smtClean="0"/>
              <a:t>1-</a:t>
            </a:r>
            <a:r>
              <a:rPr lang="zh-CN" altLang="en-US" smtClean="0"/>
              <a:t>业务定位，</a:t>
            </a:r>
            <a:r>
              <a:rPr lang="en-US" altLang="zh-CN" smtClean="0"/>
              <a:t>2-</a:t>
            </a:r>
            <a:r>
              <a:rPr lang="zh-CN" altLang="en-US" smtClean="0"/>
              <a:t>业务目的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文本占位符 1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11F30">
                  <a:alpha val="80000"/>
                </a:srgbClr>
              </a:gs>
              <a:gs pos="98000">
                <a:srgbClr val="68899C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标题 4"/>
          <p:cNvSpPr>
            <a:spLocks noGrp="1"/>
          </p:cNvSpPr>
          <p:nvPr>
            <p:ph type="title" hasCustomPrompt="1"/>
          </p:nvPr>
        </p:nvSpPr>
        <p:spPr>
          <a:xfrm>
            <a:off x="544945" y="1667158"/>
            <a:ext cx="9713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6000" b="1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marL="0" lvl="0"/>
            <a:r>
              <a:rPr lang="zh-CN" altLang="en-US" dirty="0" smtClean="0"/>
              <a:t>单击编辑母版标题样式</a:t>
            </a:r>
            <a:endParaRPr lang="zh-CN" altLang="en-US" dirty="0"/>
          </a:p>
        </p:txBody>
      </p:sp>
      <p:sp>
        <p:nvSpPr>
          <p:cNvPr id="10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44945" y="2666262"/>
            <a:ext cx="464963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kumimoji="1"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marL="0" lvl="0" algn="dist"/>
            <a:r>
              <a:rPr lang="zh-CN" altLang="en-US" dirty="0"/>
              <a:t>单击此处编辑母版副标题</a:t>
            </a:r>
            <a:endParaRPr lang="zh-CN" altLang="en-US" dirty="0"/>
          </a:p>
        </p:txBody>
      </p:sp>
      <p:sp>
        <p:nvSpPr>
          <p:cNvPr id="11" name="文本占位符 34"/>
          <p:cNvSpPr>
            <a:spLocks noGrp="1"/>
          </p:cNvSpPr>
          <p:nvPr>
            <p:ph type="body" sz="quarter" idx="11" hasCustomPrompt="1"/>
          </p:nvPr>
        </p:nvSpPr>
        <p:spPr>
          <a:xfrm>
            <a:off x="544946" y="5094582"/>
            <a:ext cx="35306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 marL="0" indent="0" algn="l">
              <a:buNone/>
              <a:defRPr lang="zh-CN" altLang="en-US" sz="16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</a:lstStyle>
          <a:p>
            <a:pPr marL="0" lvl="0" algn="ctr">
              <a:lnSpc>
                <a:spcPct val="150000"/>
              </a:lnSpc>
            </a:pPr>
            <a:r>
              <a:rPr lang="zh-CN" altLang="en-US"/>
              <a:t>编辑母版文本样式</a:t>
            </a: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2273895" y="3070615"/>
            <a:ext cx="2261524" cy="3787385"/>
            <a:chOff x="6313441" y="519726"/>
            <a:chExt cx="3313159" cy="5548563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6322413" y="1442101"/>
              <a:ext cx="1068636" cy="20775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公司辅助色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3"/>
            <p:cNvSpPr/>
            <p:nvPr userDrawn="1"/>
          </p:nvSpPr>
          <p:spPr>
            <a:xfrm>
              <a:off x="6326147" y="2428471"/>
              <a:ext cx="803533" cy="674488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237/109/0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7" name="矩形 13"/>
            <p:cNvSpPr/>
            <p:nvPr userDrawn="1"/>
          </p:nvSpPr>
          <p:spPr>
            <a:xfrm>
              <a:off x="7167007" y="1687686"/>
              <a:ext cx="803533" cy="674488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153/54/54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6326147" y="3914100"/>
              <a:ext cx="803533" cy="674488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98/178/48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7167007" y="2441455"/>
              <a:ext cx="803533" cy="674488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242/137/68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6322938" y="738016"/>
              <a:ext cx="612000" cy="674488"/>
            </a:xfrm>
            <a:prstGeom prst="rect">
              <a:avLst/>
            </a:prstGeom>
            <a:solidFill>
              <a:srgbClr val="074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7/75/751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1" name="文本框 15"/>
            <p:cNvSpPr txBox="1"/>
            <p:nvPr userDrawn="1"/>
          </p:nvSpPr>
          <p:spPr>
            <a:xfrm>
              <a:off x="6313441" y="519726"/>
              <a:ext cx="813968" cy="18035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公司品牌色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6323876" y="1680188"/>
              <a:ext cx="803533" cy="674488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127/0/1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3" name="矩形 13"/>
            <p:cNvSpPr/>
            <p:nvPr userDrawn="1"/>
          </p:nvSpPr>
          <p:spPr>
            <a:xfrm>
              <a:off x="6323876" y="3171391"/>
              <a:ext cx="803533" cy="674488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52/200/0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6323876" y="4654886"/>
              <a:ext cx="803533" cy="674488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48/181/197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7176988" y="3914100"/>
              <a:ext cx="803533" cy="67448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129/193/95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6" name="矩形 13"/>
            <p:cNvSpPr/>
            <p:nvPr userDrawn="1"/>
          </p:nvSpPr>
          <p:spPr>
            <a:xfrm>
              <a:off x="7174717" y="3171391"/>
              <a:ext cx="803533" cy="67448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253/211/81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7" name="矩形 13"/>
            <p:cNvSpPr/>
            <p:nvPr userDrawn="1"/>
          </p:nvSpPr>
          <p:spPr>
            <a:xfrm>
              <a:off x="7174717" y="4654886"/>
              <a:ext cx="803533" cy="67448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86/196/210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6993244" y="738016"/>
              <a:ext cx="612000" cy="674488"/>
            </a:xfrm>
            <a:prstGeom prst="rect">
              <a:avLst/>
            </a:prstGeom>
            <a:solidFill>
              <a:srgbClr val="259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37/150/212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9" name="矩形 13"/>
            <p:cNvSpPr/>
            <p:nvPr/>
          </p:nvSpPr>
          <p:spPr>
            <a:xfrm>
              <a:off x="9004160" y="738016"/>
              <a:ext cx="612000" cy="674488"/>
            </a:xfrm>
            <a:prstGeom prst="rect">
              <a:avLst/>
            </a:prstGeom>
            <a:solidFill>
              <a:srgbClr val="DDD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221/215/213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0" name="矩形 13"/>
            <p:cNvSpPr/>
            <p:nvPr/>
          </p:nvSpPr>
          <p:spPr>
            <a:xfrm>
              <a:off x="7990917" y="1687686"/>
              <a:ext cx="803533" cy="674488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191/128/130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1" name="矩形 13"/>
            <p:cNvSpPr/>
            <p:nvPr/>
          </p:nvSpPr>
          <p:spPr>
            <a:xfrm>
              <a:off x="7990917" y="2441455"/>
              <a:ext cx="803533" cy="674488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246/183/140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2" name="矩形 13"/>
            <p:cNvSpPr/>
            <p:nvPr/>
          </p:nvSpPr>
          <p:spPr>
            <a:xfrm>
              <a:off x="8000897" y="3914100"/>
              <a:ext cx="803533" cy="674488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176/216/156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3" name="矩形 13"/>
            <p:cNvSpPr/>
            <p:nvPr/>
          </p:nvSpPr>
          <p:spPr>
            <a:xfrm>
              <a:off x="7998627" y="3171391"/>
              <a:ext cx="803533" cy="674488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253/227/181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4" name="矩形 13"/>
            <p:cNvSpPr/>
            <p:nvPr/>
          </p:nvSpPr>
          <p:spPr>
            <a:xfrm>
              <a:off x="7998627" y="4654886"/>
              <a:ext cx="803533" cy="674488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148/218/226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5" name="矩形 13"/>
            <p:cNvSpPr/>
            <p:nvPr/>
          </p:nvSpPr>
          <p:spPr>
            <a:xfrm>
              <a:off x="7663550" y="738016"/>
              <a:ext cx="612000" cy="674488"/>
            </a:xfrm>
            <a:prstGeom prst="rect">
              <a:avLst/>
            </a:prstGeom>
            <a:solidFill>
              <a:srgbClr val="F5A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245/169/47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8813087" y="1687686"/>
              <a:ext cx="803533" cy="674488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216/179/179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7" name="矩形 13"/>
            <p:cNvSpPr/>
            <p:nvPr/>
          </p:nvSpPr>
          <p:spPr>
            <a:xfrm>
              <a:off x="8813087" y="2441455"/>
              <a:ext cx="803533" cy="67448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250/211/187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8" name="矩形 13"/>
            <p:cNvSpPr/>
            <p:nvPr/>
          </p:nvSpPr>
          <p:spPr>
            <a:xfrm>
              <a:off x="8823067" y="3914100"/>
              <a:ext cx="803533" cy="67448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208/232/196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9" name="矩形 13"/>
            <p:cNvSpPr/>
            <p:nvPr/>
          </p:nvSpPr>
          <p:spPr>
            <a:xfrm>
              <a:off x="8820796" y="3171391"/>
              <a:ext cx="803533" cy="67448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254/238/193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0" name="矩形 13"/>
            <p:cNvSpPr/>
            <p:nvPr/>
          </p:nvSpPr>
          <p:spPr>
            <a:xfrm>
              <a:off x="8820796" y="4654886"/>
              <a:ext cx="803533" cy="67448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190/23/238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矩形 13"/>
            <p:cNvSpPr/>
            <p:nvPr/>
          </p:nvSpPr>
          <p:spPr>
            <a:xfrm>
              <a:off x="8333856" y="738016"/>
              <a:ext cx="612000" cy="674488"/>
            </a:xfrm>
            <a:prstGeom prst="rect">
              <a:avLst/>
            </a:prstGeom>
            <a:solidFill>
              <a:srgbClr val="37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55/56/57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2" name="矩形 13"/>
            <p:cNvSpPr/>
            <p:nvPr userDrawn="1"/>
          </p:nvSpPr>
          <p:spPr>
            <a:xfrm>
              <a:off x="6323881" y="5393801"/>
              <a:ext cx="521380" cy="674488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35/24/21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3" name="矩形 13"/>
            <p:cNvSpPr/>
            <p:nvPr userDrawn="1"/>
          </p:nvSpPr>
          <p:spPr>
            <a:xfrm>
              <a:off x="6878639" y="5393801"/>
              <a:ext cx="521380" cy="674488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89/87/87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4" name="矩形 13"/>
            <p:cNvSpPr/>
            <p:nvPr userDrawn="1"/>
          </p:nvSpPr>
          <p:spPr>
            <a:xfrm>
              <a:off x="7436680" y="5393801"/>
              <a:ext cx="521380" cy="67448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137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5" name="矩形 13"/>
            <p:cNvSpPr/>
            <p:nvPr userDrawn="1"/>
          </p:nvSpPr>
          <p:spPr>
            <a:xfrm>
              <a:off x="7992982" y="5393801"/>
              <a:ext cx="521380" cy="67448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矩形 13"/>
            <p:cNvSpPr/>
            <p:nvPr userDrawn="1"/>
          </p:nvSpPr>
          <p:spPr>
            <a:xfrm>
              <a:off x="8544518" y="5393801"/>
              <a:ext cx="521380" cy="6744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221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7" name="矩形 13"/>
            <p:cNvSpPr/>
            <p:nvPr userDrawn="1"/>
          </p:nvSpPr>
          <p:spPr>
            <a:xfrm>
              <a:off x="9094780" y="5393801"/>
              <a:ext cx="521380" cy="6744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255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71" y="440578"/>
            <a:ext cx="2099065" cy="461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umblr_ndyg3pYbKW1tubinno1_128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7"/>
          <a:stretch>
            <a:fillRect/>
          </a:stretch>
        </p:blipFill>
        <p:spPr>
          <a:xfrm>
            <a:off x="0" y="-51816"/>
            <a:ext cx="12192000" cy="692886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3696" y="-38100"/>
            <a:ext cx="12195696" cy="6896100"/>
          </a:xfrm>
          <a:prstGeom prst="rect">
            <a:avLst/>
          </a:prstGeom>
          <a:solidFill>
            <a:srgbClr val="091A2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5A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348740" y="243040"/>
            <a:ext cx="10800000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23" y="284006"/>
            <a:ext cx="544493" cy="467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42881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42881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5128222"/>
            <a:ext cx="12192000" cy="1729777"/>
          </a:xfrm>
          <a:prstGeom prst="rect">
            <a:avLst/>
          </a:prstGeom>
          <a:solidFill>
            <a:srgbClr val="09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42881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b="7882"/>
          <a:stretch>
            <a:fillRect/>
          </a:stretch>
        </p:blipFill>
        <p:spPr>
          <a:xfrm>
            <a:off x="1" y="-19050"/>
            <a:ext cx="12191999" cy="6858000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单击此处添加标题</a:t>
            </a:r>
            <a:endParaRPr lang="zh-CN" altLang="en-US" dirty="0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437642" y="805833"/>
            <a:ext cx="1822619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348742" y="846994"/>
            <a:ext cx="3428813" cy="41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chemeClr val="bg1">
                    <a:lumMod val="75000"/>
                  </a:schemeClr>
                </a:solidFill>
                <a:latin typeface="HelveticaNeueLT Pro 67 MdCn" panose="020B0606030502030204" pitchFamily="34" charset="0"/>
                <a:ea typeface="Hiragino Sans GB W3" panose="020B0300000000000000" pitchFamily="34" charset="-122"/>
                <a:sym typeface="News Gothic MT" charset="0"/>
              </a:rPr>
              <a:t>CLICK HERE TO ADD YOUR TITLE</a:t>
            </a:r>
            <a:endParaRPr lang="zh-CN" altLang="zh-CN" dirty="0">
              <a:solidFill>
                <a:schemeClr val="bg1">
                  <a:lumMod val="75000"/>
                </a:schemeClr>
              </a:solidFill>
              <a:latin typeface="HelveticaNeueLT Pro 67 MdCn" panose="020B0606030502030204" pitchFamily="34" charset="0"/>
              <a:ea typeface="Hiragino Sans GB W3" panose="020B03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 userDrawn="1"/>
        </p:nvSpPr>
        <p:spPr>
          <a:xfrm>
            <a:off x="0" y="0"/>
            <a:ext cx="12192000" cy="6858000"/>
          </a:xfrm>
          <a:prstGeom prst="parallelogram">
            <a:avLst>
              <a:gd name="adj" fmla="val 0"/>
            </a:avLst>
          </a:prstGeom>
          <a:gradFill flip="none" rotWithShape="1">
            <a:gsLst>
              <a:gs pos="71000">
                <a:srgbClr val="537387"/>
              </a:gs>
              <a:gs pos="42000">
                <a:srgbClr val="12304A"/>
              </a:gs>
              <a:gs pos="0">
                <a:srgbClr val="111D2D"/>
              </a:gs>
              <a:gs pos="100000">
                <a:srgbClr val="7091A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635" y="170815"/>
            <a:ext cx="12191365" cy="582295"/>
            <a:chOff x="-13" y="270"/>
            <a:chExt cx="19227" cy="790"/>
          </a:xfrm>
          <a:blipFill rotWithShape="1">
            <a:blip r:embed="rId2"/>
            <a:stretch>
              <a:fillRect/>
            </a:stretch>
          </a:blipFill>
        </p:grpSpPr>
        <p:sp>
          <p:nvSpPr>
            <p:cNvPr id="12" name="矩形 11"/>
            <p:cNvSpPr/>
            <p:nvPr userDrawn="1"/>
          </p:nvSpPr>
          <p:spPr>
            <a:xfrm>
              <a:off x="-13" y="270"/>
              <a:ext cx="17390" cy="7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18620" y="270"/>
              <a:ext cx="594" cy="7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18281" y="270"/>
              <a:ext cx="227" cy="7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2419351" y="249596"/>
            <a:ext cx="8607854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2" y="285258"/>
            <a:ext cx="1668027" cy="353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3" name="矩形 52"/>
          <p:cNvSpPr/>
          <p:nvPr userDrawn="1"/>
        </p:nvSpPr>
        <p:spPr>
          <a:xfrm>
            <a:off x="636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11F30">
                  <a:alpha val="80000"/>
                </a:srgbClr>
              </a:gs>
              <a:gs pos="98000">
                <a:srgbClr val="68899C">
                  <a:alpha val="7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2273895" y="3070615"/>
            <a:ext cx="2261524" cy="3787385"/>
            <a:chOff x="6313441" y="519726"/>
            <a:chExt cx="3313159" cy="5548563"/>
          </a:xfrm>
        </p:grpSpPr>
        <p:sp>
          <p:nvSpPr>
            <p:cNvPr id="15" name="文本框 14"/>
            <p:cNvSpPr txBox="1"/>
            <p:nvPr userDrawn="1"/>
          </p:nvSpPr>
          <p:spPr>
            <a:xfrm>
              <a:off x="6322413" y="1442101"/>
              <a:ext cx="1068636" cy="207753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公司辅助色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3"/>
            <p:cNvSpPr/>
            <p:nvPr userDrawn="1"/>
          </p:nvSpPr>
          <p:spPr>
            <a:xfrm>
              <a:off x="6326147" y="2428471"/>
              <a:ext cx="803533" cy="674488"/>
            </a:xfrm>
            <a:prstGeom prst="rect">
              <a:avLst/>
            </a:prstGeom>
            <a:solidFill>
              <a:srgbClr val="ED6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237/109/0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7" name="矩形 13"/>
            <p:cNvSpPr/>
            <p:nvPr userDrawn="1"/>
          </p:nvSpPr>
          <p:spPr>
            <a:xfrm>
              <a:off x="7167007" y="1687686"/>
              <a:ext cx="803533" cy="674488"/>
            </a:xfrm>
            <a:prstGeom prst="rect">
              <a:avLst/>
            </a:prstGeom>
            <a:solidFill>
              <a:srgbClr val="9936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153/54/54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6326147" y="3914100"/>
              <a:ext cx="803533" cy="674488"/>
            </a:xfrm>
            <a:prstGeom prst="rect">
              <a:avLst/>
            </a:prstGeom>
            <a:solidFill>
              <a:srgbClr val="62B2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98/178/48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7167007" y="2441455"/>
              <a:ext cx="803533" cy="674488"/>
            </a:xfrm>
            <a:prstGeom prst="rect">
              <a:avLst/>
            </a:prstGeom>
            <a:solidFill>
              <a:srgbClr val="F28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242/137/68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6322938" y="738016"/>
              <a:ext cx="612000" cy="674488"/>
            </a:xfrm>
            <a:prstGeom prst="rect">
              <a:avLst/>
            </a:prstGeom>
            <a:solidFill>
              <a:srgbClr val="074B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7/75/751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1" name="文本框 15"/>
            <p:cNvSpPr txBox="1"/>
            <p:nvPr userDrawn="1"/>
          </p:nvSpPr>
          <p:spPr>
            <a:xfrm>
              <a:off x="6313441" y="519726"/>
              <a:ext cx="813968" cy="180359"/>
            </a:xfrm>
            <a:prstGeom prst="rect">
              <a:avLst/>
            </a:prstGeom>
            <a:noFill/>
          </p:spPr>
          <p:txBody>
            <a:bodyPr wrap="square" lIns="0" tIns="0" rIns="0" bIns="0" rtlCol="0" anchor="b" anchorCtr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kumimoji="1" lang="zh-CN" altLang="en-US" sz="800" b="0" i="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公司品牌色</a:t>
              </a:r>
              <a:endParaRPr kumimoji="1" lang="zh-CN" altLang="en-US" sz="800" b="0" i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6323876" y="1680188"/>
              <a:ext cx="803533" cy="674488"/>
            </a:xfrm>
            <a:prstGeom prst="rect">
              <a:avLst/>
            </a:prstGeom>
            <a:solidFill>
              <a:srgbClr val="7F0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127/0/1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3" name="矩形 13"/>
            <p:cNvSpPr/>
            <p:nvPr userDrawn="1"/>
          </p:nvSpPr>
          <p:spPr>
            <a:xfrm>
              <a:off x="6323876" y="3171391"/>
              <a:ext cx="803533" cy="674488"/>
            </a:xfrm>
            <a:prstGeom prst="rect">
              <a:avLst/>
            </a:prstGeom>
            <a:solidFill>
              <a:srgbClr val="FCC8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52/200/0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6323876" y="4654886"/>
              <a:ext cx="803533" cy="674488"/>
            </a:xfrm>
            <a:prstGeom prst="rect">
              <a:avLst/>
            </a:prstGeom>
            <a:solidFill>
              <a:srgbClr val="30B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48/181/197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7176988" y="3914100"/>
              <a:ext cx="803533" cy="674488"/>
            </a:xfrm>
            <a:prstGeom prst="rect">
              <a:avLst/>
            </a:prstGeom>
            <a:solidFill>
              <a:srgbClr val="81C1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129/193/95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6" name="矩形 13"/>
            <p:cNvSpPr/>
            <p:nvPr userDrawn="1"/>
          </p:nvSpPr>
          <p:spPr>
            <a:xfrm>
              <a:off x="7174717" y="3171391"/>
              <a:ext cx="803533" cy="674488"/>
            </a:xfrm>
            <a:prstGeom prst="rect">
              <a:avLst/>
            </a:prstGeom>
            <a:solidFill>
              <a:srgbClr val="FDD3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253/211/81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7" name="矩形 13"/>
            <p:cNvSpPr/>
            <p:nvPr userDrawn="1"/>
          </p:nvSpPr>
          <p:spPr>
            <a:xfrm>
              <a:off x="7174717" y="4654886"/>
              <a:ext cx="803533" cy="674488"/>
            </a:xfrm>
            <a:prstGeom prst="rect">
              <a:avLst/>
            </a:prstGeom>
            <a:solidFill>
              <a:srgbClr val="56C4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86/196/210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8" name="矩形 13"/>
            <p:cNvSpPr/>
            <p:nvPr/>
          </p:nvSpPr>
          <p:spPr>
            <a:xfrm>
              <a:off x="6993244" y="738016"/>
              <a:ext cx="612000" cy="674488"/>
            </a:xfrm>
            <a:prstGeom prst="rect">
              <a:avLst/>
            </a:prstGeom>
            <a:solidFill>
              <a:srgbClr val="2596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37/150/212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29" name="矩形 13"/>
            <p:cNvSpPr/>
            <p:nvPr/>
          </p:nvSpPr>
          <p:spPr>
            <a:xfrm>
              <a:off x="9004160" y="738016"/>
              <a:ext cx="612000" cy="674488"/>
            </a:xfrm>
            <a:prstGeom prst="rect">
              <a:avLst/>
            </a:prstGeom>
            <a:solidFill>
              <a:srgbClr val="DDD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221/215/213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0" name="矩形 13"/>
            <p:cNvSpPr/>
            <p:nvPr/>
          </p:nvSpPr>
          <p:spPr>
            <a:xfrm>
              <a:off x="7990917" y="1687686"/>
              <a:ext cx="803533" cy="674488"/>
            </a:xfrm>
            <a:prstGeom prst="rect">
              <a:avLst/>
            </a:prstGeom>
            <a:solidFill>
              <a:srgbClr val="BF80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191/128/130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1" name="矩形 13"/>
            <p:cNvSpPr/>
            <p:nvPr/>
          </p:nvSpPr>
          <p:spPr>
            <a:xfrm>
              <a:off x="7990917" y="2441455"/>
              <a:ext cx="803533" cy="674488"/>
            </a:xfrm>
            <a:prstGeom prst="rect">
              <a:avLst/>
            </a:prstGeom>
            <a:solidFill>
              <a:srgbClr val="F6B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246/183/140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2" name="矩形 13"/>
            <p:cNvSpPr/>
            <p:nvPr/>
          </p:nvSpPr>
          <p:spPr>
            <a:xfrm>
              <a:off x="8000897" y="3914100"/>
              <a:ext cx="803533" cy="674488"/>
            </a:xfrm>
            <a:prstGeom prst="rect">
              <a:avLst/>
            </a:prstGeom>
            <a:solidFill>
              <a:srgbClr val="AFD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176/216/156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3" name="矩形 13"/>
            <p:cNvSpPr/>
            <p:nvPr/>
          </p:nvSpPr>
          <p:spPr>
            <a:xfrm>
              <a:off x="7998627" y="3171391"/>
              <a:ext cx="803533" cy="674488"/>
            </a:xfrm>
            <a:prstGeom prst="rect">
              <a:avLst/>
            </a:prstGeom>
            <a:solidFill>
              <a:srgbClr val="FDE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253/227/181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4" name="矩形 13"/>
            <p:cNvSpPr/>
            <p:nvPr/>
          </p:nvSpPr>
          <p:spPr>
            <a:xfrm>
              <a:off x="7998627" y="4654886"/>
              <a:ext cx="803533" cy="674488"/>
            </a:xfrm>
            <a:prstGeom prst="rect">
              <a:avLst/>
            </a:prstGeom>
            <a:solidFill>
              <a:srgbClr val="94DA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148/218/226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5" name="矩形 13"/>
            <p:cNvSpPr/>
            <p:nvPr/>
          </p:nvSpPr>
          <p:spPr>
            <a:xfrm>
              <a:off x="7663550" y="738016"/>
              <a:ext cx="612000" cy="674488"/>
            </a:xfrm>
            <a:prstGeom prst="rect">
              <a:avLst/>
            </a:prstGeom>
            <a:solidFill>
              <a:srgbClr val="F5A9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245/169/47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6" name="矩形 13"/>
            <p:cNvSpPr/>
            <p:nvPr/>
          </p:nvSpPr>
          <p:spPr>
            <a:xfrm>
              <a:off x="8813087" y="1687686"/>
              <a:ext cx="803533" cy="674488"/>
            </a:xfrm>
            <a:prstGeom prst="rect">
              <a:avLst/>
            </a:prstGeom>
            <a:solidFill>
              <a:srgbClr val="D8B3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216/179/179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7" name="矩形 13"/>
            <p:cNvSpPr/>
            <p:nvPr/>
          </p:nvSpPr>
          <p:spPr>
            <a:xfrm>
              <a:off x="8813087" y="2441455"/>
              <a:ext cx="803533" cy="674488"/>
            </a:xfrm>
            <a:prstGeom prst="rect">
              <a:avLst/>
            </a:prstGeom>
            <a:solidFill>
              <a:srgbClr val="FAD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250/211/187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8" name="矩形 13"/>
            <p:cNvSpPr/>
            <p:nvPr/>
          </p:nvSpPr>
          <p:spPr>
            <a:xfrm>
              <a:off x="8823067" y="3914100"/>
              <a:ext cx="803533" cy="674488"/>
            </a:xfrm>
            <a:prstGeom prst="rect">
              <a:avLst/>
            </a:prstGeom>
            <a:solidFill>
              <a:srgbClr val="D0E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208/232/196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39" name="矩形 13"/>
            <p:cNvSpPr/>
            <p:nvPr/>
          </p:nvSpPr>
          <p:spPr>
            <a:xfrm>
              <a:off x="8820796" y="3171391"/>
              <a:ext cx="803533" cy="674488"/>
            </a:xfrm>
            <a:prstGeom prst="rect">
              <a:avLst/>
            </a:prstGeom>
            <a:solidFill>
              <a:srgbClr val="FEE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254/238/193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0" name="矩形 13"/>
            <p:cNvSpPr/>
            <p:nvPr/>
          </p:nvSpPr>
          <p:spPr>
            <a:xfrm>
              <a:off x="8820796" y="4654886"/>
              <a:ext cx="803533" cy="674488"/>
            </a:xfrm>
            <a:prstGeom prst="rect">
              <a:avLst/>
            </a:prstGeom>
            <a:solidFill>
              <a:srgbClr val="BEE9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190/23/238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1" name="矩形 13"/>
            <p:cNvSpPr/>
            <p:nvPr/>
          </p:nvSpPr>
          <p:spPr>
            <a:xfrm>
              <a:off x="8333856" y="738016"/>
              <a:ext cx="612000" cy="674488"/>
            </a:xfrm>
            <a:prstGeom prst="rect">
              <a:avLst/>
            </a:prstGeom>
            <a:solidFill>
              <a:srgbClr val="373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b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chemeClr val="bg1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55/56/57</a:t>
              </a:r>
              <a:endParaRPr kumimoji="1" lang="en-US" altLang="zh-CN" sz="500" b="1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2" name="矩形 13"/>
            <p:cNvSpPr/>
            <p:nvPr userDrawn="1"/>
          </p:nvSpPr>
          <p:spPr>
            <a:xfrm>
              <a:off x="6323881" y="5393801"/>
              <a:ext cx="521380" cy="674488"/>
            </a:xfrm>
            <a:prstGeom prst="rect">
              <a:avLst/>
            </a:prstGeom>
            <a:solidFill>
              <a:srgbClr val="2218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35/24/21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3" name="矩形 13"/>
            <p:cNvSpPr/>
            <p:nvPr userDrawn="1"/>
          </p:nvSpPr>
          <p:spPr>
            <a:xfrm>
              <a:off x="6878639" y="5393801"/>
              <a:ext cx="521380" cy="674488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89/87/87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4" name="矩形 13"/>
            <p:cNvSpPr/>
            <p:nvPr userDrawn="1"/>
          </p:nvSpPr>
          <p:spPr>
            <a:xfrm>
              <a:off x="7436680" y="5393801"/>
              <a:ext cx="521380" cy="674488"/>
            </a:xfrm>
            <a:prstGeom prst="rect">
              <a:avLst/>
            </a:prstGeom>
            <a:solidFill>
              <a:srgbClr val="8888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137/137/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137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5" name="矩形 13"/>
            <p:cNvSpPr/>
            <p:nvPr userDrawn="1"/>
          </p:nvSpPr>
          <p:spPr>
            <a:xfrm>
              <a:off x="7992982" y="5393801"/>
              <a:ext cx="521380" cy="674488"/>
            </a:xfrm>
            <a:prstGeom prst="rect">
              <a:avLst/>
            </a:prstGeom>
            <a:solidFill>
              <a:srgbClr val="B5B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181/181/</a:t>
              </a:r>
              <a:b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FFFFFF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181</a:t>
              </a:r>
              <a:endParaRPr kumimoji="1" lang="en-US" altLang="zh-CN" sz="500" b="1" dirty="0">
                <a:solidFill>
                  <a:srgbClr val="FFFFFF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6" name="矩形 13"/>
            <p:cNvSpPr/>
            <p:nvPr userDrawn="1"/>
          </p:nvSpPr>
          <p:spPr>
            <a:xfrm>
              <a:off x="8544518" y="5393801"/>
              <a:ext cx="521380" cy="6744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 221/221/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221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  <p:sp>
          <p:nvSpPr>
            <p:cNvPr id="47" name="矩形 13"/>
            <p:cNvSpPr/>
            <p:nvPr userDrawn="1"/>
          </p:nvSpPr>
          <p:spPr>
            <a:xfrm>
              <a:off x="9094780" y="5393801"/>
              <a:ext cx="521380" cy="67448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B5B5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RGB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  <a:p>
              <a:pPr algn="ctr">
                <a:lnSpc>
                  <a:spcPts val="620"/>
                </a:lnSpc>
              </a:pP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255/255/</a:t>
              </a:r>
              <a:b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</a:br>
              <a:r>
                <a:rPr kumimoji="1" lang="en-US" altLang="zh-CN" sz="500" b="1" dirty="0">
                  <a:solidFill>
                    <a:srgbClr val="595757"/>
                  </a:solidFill>
                  <a:latin typeface="Arial" panose="020B0604020202090204" pitchFamily="34" charset="0"/>
                  <a:ea typeface="Arial" panose="020B0604020202090204" pitchFamily="34" charset="0"/>
                  <a:cs typeface="Arial" panose="020B0604020202090204" pitchFamily="34" charset="0"/>
                </a:rPr>
                <a:t>255</a:t>
              </a:r>
              <a:endParaRPr kumimoji="1" lang="en-US" altLang="zh-CN" sz="500" b="1" dirty="0">
                <a:solidFill>
                  <a:srgbClr val="595757"/>
                </a:solidFill>
                <a:latin typeface="Arial" panose="020B0604020202090204" pitchFamily="34" charset="0"/>
                <a:ea typeface="Arial" panose="020B0604020202090204" pitchFamily="34" charset="0"/>
                <a:cs typeface="Arial" panose="020B0604020202090204" pitchFamily="34" charset="0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44" y="441745"/>
            <a:ext cx="2098554" cy="4625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3" y="5370622"/>
            <a:ext cx="1082289" cy="1082290"/>
          </a:xfrm>
          <a:prstGeom prst="rect">
            <a:avLst/>
          </a:prstGeom>
        </p:spPr>
      </p:pic>
      <p:sp>
        <p:nvSpPr>
          <p:cNvPr id="50" name="圆角矩形 49"/>
          <p:cNvSpPr/>
          <p:nvPr/>
        </p:nvSpPr>
        <p:spPr>
          <a:xfrm>
            <a:off x="10607143" y="6452912"/>
            <a:ext cx="1082289" cy="194310"/>
          </a:xfrm>
          <a:prstGeom prst="roundRect">
            <a:avLst/>
          </a:prstGeom>
          <a:gradFill>
            <a:gsLst>
              <a:gs pos="0">
                <a:schemeClr val="accent1">
                  <a:alpha val="36000"/>
                </a:schemeClr>
              </a:gs>
              <a:gs pos="69000">
                <a:schemeClr val="accent1">
                  <a:alpha val="82000"/>
                </a:schemeClr>
              </a:gs>
              <a:gs pos="99000">
                <a:schemeClr val="accent1">
                  <a:alpha val="7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100" dirty="0">
              <a:solidFill>
                <a:srgbClr val="151723"/>
              </a:solidFill>
              <a:latin typeface="DIN Light"/>
              <a:ea typeface="微软雅黑 Light" panose="020B0502040204020203" charset="-122"/>
            </a:endParaRPr>
          </a:p>
        </p:txBody>
      </p:sp>
      <p:sp>
        <p:nvSpPr>
          <p:cNvPr id="51" name="文本占位符 3"/>
          <p:cNvSpPr txBox="1"/>
          <p:nvPr/>
        </p:nvSpPr>
        <p:spPr>
          <a:xfrm>
            <a:off x="10645782" y="6444169"/>
            <a:ext cx="1005010" cy="203054"/>
          </a:xfrm>
          <a:prstGeom prst="rect">
            <a:avLst/>
          </a:prstGeom>
          <a:noFill/>
        </p:spPr>
        <p:txBody>
          <a:bodyPr vert="horz" wrap="none" lIns="91404" tIns="45702" rIns="91404" bIns="45702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600" kern="1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" dirty="0">
                <a:solidFill>
                  <a:schemeClr val="bg1"/>
                </a:solidFill>
              </a:rPr>
              <a:t>扫码了解更多详情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58" name="标题 2"/>
          <p:cNvSpPr>
            <a:spLocks noGrp="1"/>
          </p:cNvSpPr>
          <p:nvPr>
            <p:ph type="title" hasCustomPrompt="1"/>
          </p:nvPr>
        </p:nvSpPr>
        <p:spPr>
          <a:xfrm>
            <a:off x="1239261" y="3149230"/>
            <a:ext cx="9713479" cy="120032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6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8000" dirty="0" smtClean="0"/>
              <a:t>单击编辑母版标题</a:t>
            </a:r>
            <a:endParaRPr lang="zh-CN" altLang="en-US" sz="8000" dirty="0"/>
          </a:p>
        </p:txBody>
      </p:sp>
      <p:sp>
        <p:nvSpPr>
          <p:cNvPr id="59" name="文本占位符 3"/>
          <p:cNvSpPr txBox="1"/>
          <p:nvPr/>
        </p:nvSpPr>
        <p:spPr>
          <a:xfrm>
            <a:off x="599267" y="2106938"/>
            <a:ext cx="353060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600" kern="1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深圳市设施之家科技有限公司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60" name="直接连接符 59"/>
          <p:cNvCxnSpPr/>
          <p:nvPr/>
        </p:nvCxnSpPr>
        <p:spPr>
          <a:xfrm flipV="1">
            <a:off x="683491" y="2590488"/>
            <a:ext cx="1800000" cy="2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13" y="5367424"/>
            <a:ext cx="1054738" cy="1085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A561D9-098D-4AD0-9C13-1C667D61D75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4AB640-9474-452C-A625-F336942C4A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6"/>
          <p:cNvSpPr/>
          <p:nvPr userDrawn="1"/>
        </p:nvSpPr>
        <p:spPr>
          <a:xfrm>
            <a:off x="263283" y="432895"/>
            <a:ext cx="573815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43" y="432895"/>
            <a:ext cx="95647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5"/>
            <a:ext cx="95647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天空&#10;&#10;描述已自动生成"/>
          <p:cNvPicPr>
            <a:picLocks noChangeAspect="1"/>
          </p:cNvPicPr>
          <p:nvPr userDrawn="1"/>
        </p:nvPicPr>
        <p:blipFill rotWithShape="1">
          <a:blip r:embed="rId2">
            <a:alphaModFix amt="64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" y="1"/>
            <a:ext cx="12191998" cy="68579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69" y="566256"/>
            <a:ext cx="673616" cy="294982"/>
          </a:xfrm>
          <a:prstGeom prst="rect">
            <a:avLst/>
          </a:prstGeom>
        </p:spPr>
      </p:pic>
      <p:cxnSp>
        <p:nvCxnSpPr>
          <p:cNvPr id="4" name="直接连接符 3"/>
          <p:cNvCxnSpPr/>
          <p:nvPr userDrawn="1"/>
        </p:nvCxnSpPr>
        <p:spPr>
          <a:xfrm flipV="1">
            <a:off x="1254930" y="850606"/>
            <a:ext cx="10419907" cy="10632"/>
          </a:xfrm>
          <a:prstGeom prst="line">
            <a:avLst/>
          </a:prstGeom>
          <a:ln cmpd="sng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 userDrawn="1"/>
        </p:nvSpPr>
        <p:spPr>
          <a:xfrm>
            <a:off x="10792335" y="684580"/>
            <a:ext cx="882502" cy="108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151723"/>
              </a:solidFill>
              <a:effectLst/>
              <a:uLnTx/>
              <a:uFillTx/>
              <a:latin typeface="DIN Light"/>
              <a:ea typeface="微软雅黑 Light" panose="020B0502040204020203" charset="-122"/>
              <a:cs typeface="+mn-cs"/>
            </a:endParaRP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1254930" y="333356"/>
            <a:ext cx="4770748" cy="51725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43523" y="6296618"/>
            <a:ext cx="199930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1000" spc="3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2700000" scaled="0"/>
                </a:gradFill>
              </a:rPr>
              <a:t>让设施管理变得简单</a:t>
            </a:r>
            <a:endParaRPr lang="zh-CN" altLang="en-US" sz="1000" spc="300" dirty="0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2700000" scaled="0"/>
              </a:gradFill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394970" y="6054090"/>
            <a:ext cx="0" cy="21717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0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jpe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svg"/><Relationship Id="rId7" Type="http://schemas.openxmlformats.org/officeDocument/2006/relationships/image" Target="../media/image32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2795616"/>
            <a:ext cx="5068958" cy="1080000"/>
          </a:xfrm>
          <a:prstGeom prst="rect">
            <a:avLst/>
          </a:prstGeom>
          <a:solidFill>
            <a:srgbClr val="1031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" y="2445028"/>
            <a:ext cx="4412975" cy="576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87627" y="3082069"/>
            <a:ext cx="406510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4000" b="1" dirty="0" smtClean="0">
                <a:solidFill>
                  <a:schemeClr val="bg1"/>
                </a:solidFill>
              </a:rPr>
              <a:t>战略</a:t>
            </a:r>
            <a:r>
              <a:rPr lang="zh-CN" altLang="en-US" sz="4000" b="1" dirty="0">
                <a:solidFill>
                  <a:schemeClr val="bg1"/>
                </a:solidFill>
              </a:rPr>
              <a:t>寻购策略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638091" y="2361116"/>
            <a:ext cx="1567779" cy="1513784"/>
            <a:chOff x="5641137" y="1634771"/>
            <a:chExt cx="1376722" cy="1329307"/>
          </a:xfrm>
        </p:grpSpPr>
        <p:sp>
          <p:nvSpPr>
            <p:cNvPr id="8" name="椭圆形标注 7"/>
            <p:cNvSpPr/>
            <p:nvPr/>
          </p:nvSpPr>
          <p:spPr>
            <a:xfrm rot="1343570">
              <a:off x="5641137" y="1634771"/>
              <a:ext cx="1376722" cy="1329307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39381" y="1790793"/>
              <a:ext cx="972000" cy="996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微软雅黑 - Kelvin" panose="020B0703020204020201" pitchFamily="34" charset="-122"/>
                </a:rPr>
                <a:t>展位</a:t>
              </a:r>
              <a:r>
                <a:rPr lang="zh-CN" altLang="en-US" sz="2400" b="1" dirty="0" smtClean="0">
                  <a:latin typeface="微软雅黑" panose="020B0503020204020204" charset="-122"/>
                  <a:ea typeface="微软雅黑" panose="020B0503020204020204" charset="-122"/>
                  <a:cs typeface="微软雅黑 - Kelvin" panose="020B0703020204020201" pitchFamily="34" charset="-122"/>
                </a:rPr>
                <a:t>号</a:t>
              </a:r>
              <a:r>
                <a:rPr lang="en-US" altLang="zh-CN" sz="2400" b="1" dirty="0" smtClean="0">
                  <a:latin typeface="微软雅黑" panose="020B0503020204020204" charset="-122"/>
                  <a:ea typeface="微软雅黑" panose="020B0503020204020204" charset="-122"/>
                  <a:cs typeface="微软雅黑 - Kelvin" panose="020B0703020204020201" pitchFamily="34" charset="-122"/>
                </a:rPr>
                <a:t>3B61</a:t>
              </a:r>
              <a:endParaRPr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 - Kelvin" panose="020B0703020204020201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7627" y="606144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深圳市设施之家科技有限公司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41" y="266964"/>
            <a:ext cx="2262069" cy="52816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7627" y="2513483"/>
            <a:ext cx="33594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行政（非产）采购的</a:t>
            </a:r>
            <a:endParaRPr lang="zh-CN" altLang="en-US" sz="2400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e 8"/>
          <p:cNvSpPr/>
          <p:nvPr/>
        </p:nvSpPr>
        <p:spPr bwMode="auto">
          <a:xfrm rot="5400000">
            <a:off x="-1090051" y="1345726"/>
            <a:ext cx="9000000" cy="9000000"/>
          </a:xfrm>
          <a:prstGeom prst="pie">
            <a:avLst>
              <a:gd name="adj1" fmla="val 10800000"/>
              <a:gd name="adj2" fmla="val 16200000"/>
            </a:avLst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Pie 8"/>
          <p:cNvSpPr/>
          <p:nvPr/>
        </p:nvSpPr>
        <p:spPr bwMode="auto">
          <a:xfrm rot="5400000">
            <a:off x="-190051" y="2245726"/>
            <a:ext cx="7200000" cy="7200000"/>
          </a:xfrm>
          <a:prstGeom prst="pie">
            <a:avLst>
              <a:gd name="adj1" fmla="val 10800000"/>
              <a:gd name="adj2" fmla="val 16200000"/>
            </a:avLst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Pie 7"/>
          <p:cNvSpPr/>
          <p:nvPr/>
        </p:nvSpPr>
        <p:spPr bwMode="auto">
          <a:xfrm rot="5400000">
            <a:off x="709949" y="3145725"/>
            <a:ext cx="5400000" cy="5400000"/>
          </a:xfrm>
          <a:prstGeom prst="pie">
            <a:avLst>
              <a:gd name="adj1" fmla="val 10800000"/>
              <a:gd name="adj2" fmla="val 16200000"/>
            </a:avLst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Pie 5"/>
          <p:cNvSpPr/>
          <p:nvPr/>
        </p:nvSpPr>
        <p:spPr bwMode="auto">
          <a:xfrm rot="5400000">
            <a:off x="1609949" y="4045725"/>
            <a:ext cx="3600000" cy="3600000"/>
          </a:xfrm>
          <a:prstGeom prst="pie">
            <a:avLst>
              <a:gd name="adj1" fmla="val 10800000"/>
              <a:gd name="adj2" fmla="val 16200000"/>
            </a:avLst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eaLnBrk="1" hangingPunct="1">
              <a:defRPr/>
            </a:pPr>
            <a:endParaRPr lang="en-US" altLang="zh-CN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402012" y="5848350"/>
            <a:ext cx="4680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2"/>
          <p:cNvCxnSpPr/>
          <p:nvPr/>
        </p:nvCxnSpPr>
        <p:spPr bwMode="auto">
          <a:xfrm rot="16200000" flipV="1">
            <a:off x="1062013" y="3508350"/>
            <a:ext cx="4680000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038" name="TextBox 12"/>
          <p:cNvSpPr txBox="1">
            <a:spLocks noChangeArrowheads="1"/>
          </p:cNvSpPr>
          <p:nvPr/>
        </p:nvSpPr>
        <p:spPr bwMode="auto">
          <a:xfrm>
            <a:off x="2881482" y="5453382"/>
            <a:ext cx="45722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39" name="TextBox 13"/>
          <p:cNvSpPr txBox="1">
            <a:spLocks noChangeArrowheads="1"/>
          </p:cNvSpPr>
          <p:nvPr/>
        </p:nvSpPr>
        <p:spPr bwMode="auto">
          <a:xfrm>
            <a:off x="3414911" y="5910546"/>
            <a:ext cx="45722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低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0" name="TextBox 14"/>
          <p:cNvSpPr txBox="1">
            <a:spLocks noChangeArrowheads="1"/>
          </p:cNvSpPr>
          <p:nvPr/>
        </p:nvSpPr>
        <p:spPr bwMode="auto">
          <a:xfrm>
            <a:off x="7377524" y="5910546"/>
            <a:ext cx="45722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1" name="TextBox 15"/>
          <p:cNvSpPr txBox="1">
            <a:spLocks noChangeArrowheads="1"/>
          </p:cNvSpPr>
          <p:nvPr/>
        </p:nvSpPr>
        <p:spPr bwMode="auto">
          <a:xfrm>
            <a:off x="2957686" y="1415095"/>
            <a:ext cx="45722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高</a:t>
            </a:r>
            <a:endParaRPr lang="zh-CN" altLang="en-US" sz="1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2" name="TextBox 16"/>
          <p:cNvSpPr txBox="1">
            <a:spLocks noChangeArrowheads="1"/>
          </p:cNvSpPr>
          <p:nvPr/>
        </p:nvSpPr>
        <p:spPr bwMode="auto">
          <a:xfrm>
            <a:off x="1378585" y="3014980"/>
            <a:ext cx="180784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内部影响因素</a:t>
            </a:r>
            <a:endParaRPr lang="en-US" altLang="zh-CN" sz="16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（外包业务的战略重要性、外包业务量等）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3" name="TextBox 17"/>
          <p:cNvSpPr txBox="1">
            <a:spLocks noChangeArrowheads="1"/>
          </p:cNvSpPr>
          <p:nvPr/>
        </p:nvSpPr>
        <p:spPr bwMode="auto">
          <a:xfrm>
            <a:off x="3745129" y="5910546"/>
            <a:ext cx="3810205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zh-CN" altLang="en-US" sz="16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外部影响因素</a:t>
            </a:r>
            <a:endParaRPr lang="en-US" altLang="zh-CN" sz="16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（外包业务的复杂性、服务供应市场限制等）</a:t>
            </a:r>
            <a:endParaRPr lang="zh-CN" altLang="en-US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4" name="TextBox 18"/>
          <p:cNvSpPr txBox="1">
            <a:spLocks noChangeArrowheads="1"/>
          </p:cNvSpPr>
          <p:nvPr/>
        </p:nvSpPr>
        <p:spPr bwMode="auto">
          <a:xfrm>
            <a:off x="3872136" y="4920023"/>
            <a:ext cx="4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5" name="TextBox 19"/>
          <p:cNvSpPr txBox="1">
            <a:spLocks noChangeArrowheads="1"/>
          </p:cNvSpPr>
          <p:nvPr/>
        </p:nvSpPr>
        <p:spPr bwMode="auto">
          <a:xfrm>
            <a:off x="4801145" y="4158082"/>
            <a:ext cx="4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II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6" name="TextBox 20"/>
          <p:cNvSpPr txBox="1">
            <a:spLocks noChangeArrowheads="1"/>
          </p:cNvSpPr>
          <p:nvPr/>
        </p:nvSpPr>
        <p:spPr bwMode="auto">
          <a:xfrm>
            <a:off x="5563186" y="3548530"/>
            <a:ext cx="4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III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047" name="TextBox 21"/>
          <p:cNvSpPr txBox="1">
            <a:spLocks noChangeArrowheads="1"/>
          </p:cNvSpPr>
          <p:nvPr/>
        </p:nvSpPr>
        <p:spPr bwMode="auto">
          <a:xfrm>
            <a:off x="6386871" y="3134183"/>
            <a:ext cx="45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ctr" eaLnBrk="1" hangingPunct="1"/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IV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52803" y="1530102"/>
            <a:ext cx="2503487" cy="2114799"/>
            <a:chOff x="7184830" y="1730499"/>
            <a:chExt cx="2503487" cy="2114799"/>
          </a:xfrm>
        </p:grpSpPr>
        <p:sp>
          <p:nvSpPr>
            <p:cNvPr id="7" name="Rectangle 28"/>
            <p:cNvSpPr/>
            <p:nvPr/>
          </p:nvSpPr>
          <p:spPr bwMode="auto">
            <a:xfrm>
              <a:off x="7184830" y="1730499"/>
              <a:ext cx="2503487" cy="2114799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419975" y="1895723"/>
              <a:ext cx="2022199" cy="1784350"/>
              <a:chOff x="7419975" y="1830388"/>
              <a:chExt cx="2022199" cy="1784350"/>
            </a:xfrm>
          </p:grpSpPr>
          <p:sp>
            <p:nvSpPr>
              <p:cNvPr id="23" name="TextBox 22"/>
              <p:cNvSpPr txBox="1"/>
              <p:nvPr/>
            </p:nvSpPr>
            <p:spPr bwMode="auto">
              <a:xfrm>
                <a:off x="7419975" y="1830388"/>
                <a:ext cx="2022199" cy="17843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120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图例：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eaLnBrk="1" fontAlgn="auto" hangingPunct="1">
                  <a:spcBef>
                    <a:spcPts val="120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一臂式关系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eaLnBrk="1" fontAlgn="auto" hangingPunct="1">
                  <a:spcBef>
                    <a:spcPts val="120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业务伙伴关系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eaLnBrk="1" fontAlgn="auto" hangingPunct="1">
                  <a:spcBef>
                    <a:spcPts val="120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战略伙伴关系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marL="342900" eaLnBrk="1" fontAlgn="auto" hangingPunct="1">
                  <a:spcBef>
                    <a:spcPts val="120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自管</a:t>
                </a:r>
                <a:endParaRPr 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Rectangle 24"/>
              <p:cNvSpPr/>
              <p:nvPr/>
            </p:nvSpPr>
            <p:spPr bwMode="auto">
              <a:xfrm>
                <a:off x="7513638" y="2597150"/>
                <a:ext cx="228600" cy="228600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zh-CN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Rectangle 25"/>
              <p:cNvSpPr/>
              <p:nvPr/>
            </p:nvSpPr>
            <p:spPr bwMode="auto">
              <a:xfrm>
                <a:off x="7513638" y="2224088"/>
                <a:ext cx="228600" cy="228600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zh-CN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Rectangle 26"/>
              <p:cNvSpPr/>
              <p:nvPr/>
            </p:nvSpPr>
            <p:spPr bwMode="auto">
              <a:xfrm>
                <a:off x="7513638" y="2968625"/>
                <a:ext cx="228600" cy="228600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zh-CN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Rectangle 27"/>
              <p:cNvSpPr/>
              <p:nvPr/>
            </p:nvSpPr>
            <p:spPr bwMode="auto">
              <a:xfrm>
                <a:off x="7494588" y="3348038"/>
                <a:ext cx="228600" cy="228600"/>
              </a:xfrm>
              <a:prstGeom prst="rect">
                <a:avLst/>
              </a:prstGeom>
              <a:blipFill>
                <a:blip r:embed="rId1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altLang="zh-CN" b="1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3.2 </a:t>
            </a:r>
            <a:r>
              <a:rPr lang="zh-CN" altLang="en-US" dirty="0"/>
              <a:t>外包决策：</a:t>
            </a:r>
            <a:r>
              <a:rPr lang="zh-CN" altLang="en-US" dirty="0">
                <a:sym typeface="+mn-ea"/>
              </a:rPr>
              <a:t>外包关系</a:t>
            </a:r>
            <a:r>
              <a:rPr lang="zh-CN" altLang="en-US" dirty="0" smtClean="0">
                <a:sym typeface="+mn-ea"/>
              </a:rPr>
              <a:t>模式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表格 3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8021" y="1083654"/>
          <a:ext cx="11555958" cy="5289031"/>
        </p:xfrm>
        <a:graphic>
          <a:graphicData uri="http://schemas.openxmlformats.org/drawingml/2006/table">
            <a:tbl>
              <a:tblPr/>
              <a:tblGrid>
                <a:gridCol w="717771"/>
                <a:gridCol w="2430433"/>
                <a:gridCol w="2708281"/>
                <a:gridCol w="2737223"/>
                <a:gridCol w="2962250"/>
              </a:tblGrid>
              <a:tr h="554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关系类型关系特点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一臂式关系</a:t>
                      </a:r>
                      <a:endParaRPr kumimoji="0" lang="zh-CN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业务伙伴关系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战略伙伴关系</a:t>
                      </a:r>
                      <a:endParaRPr kumimoji="0" 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305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外包业务特性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针对非战略地位且标准化的业务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针对战略地位适中的业务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（包括一定量的技术性服务）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针对具有较高战略地位的业务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5527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供应商选择原则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低价中标原则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多重定标准则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通过密切的商谈确定服务供应商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554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合同中服务供应商数量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多个服务供应商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3~5</a:t>
                      </a: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个服务供应商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1~2</a:t>
                      </a: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个服务供应商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服务水平要求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服务要求简单明确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服务要求具有一定专业化水平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制定书面服务管理规范，其中包括服务水平协议（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SLA</a:t>
                      </a: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）、关键绩效指标（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KPI</a:t>
                      </a: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）等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553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双方目标关联度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无共同的组织目标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具有共同的组织目标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具有共同的远见及战略目标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553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信息沟通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仅在出现问题的业务层面进行交流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在不同的组织层面均存在沟通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共享大量的信息（包括战略信息）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276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kumimoji="0" lang="zh-CN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合同周期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较短（通常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年）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持续性发展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长期稳定的诚信合作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  <a:tr h="5534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kumimoji="0" lang="zh-CN" alt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服务供应市场状况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大量可选服务供应商</a:t>
                      </a:r>
                      <a:endParaRPr kumimoji="0" 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几个可选服务供应商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64646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少量可选服务供应商</a:t>
                      </a:r>
                      <a:endParaRPr kumimoji="0" lang="zh-C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464646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503050405090304" pitchFamily="18" charset="0"/>
                      </a:endParaRPr>
                    </a:p>
                  </a:txBody>
                  <a:tcPr marL="78144" marR="78144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8F8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3.3 </a:t>
            </a:r>
            <a:r>
              <a:rPr lang="zh-CN" altLang="en-US" dirty="0"/>
              <a:t>服务外包：</a:t>
            </a:r>
            <a:r>
              <a:rPr lang="zh-CN" altLang="en-US" dirty="0">
                <a:sym typeface="+mn-ea"/>
              </a:rPr>
              <a:t>外包关系模式特点</a:t>
            </a:r>
            <a:r>
              <a:rPr lang="zh-CN" altLang="en-US" dirty="0" smtClean="0">
                <a:sym typeface="+mn-ea"/>
              </a:rPr>
              <a:t>分析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rcRect t="18705"/>
          <a:stretch>
            <a:fillRect/>
          </a:stretch>
        </p:blipFill>
        <p:spPr>
          <a:xfrm>
            <a:off x="1126490" y="1875155"/>
            <a:ext cx="9858375" cy="37242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0995" y="1149985"/>
            <a:ext cx="8970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一臂式关系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VS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业务伙伴关系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VS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战略伙伴关系，从关注价格竞争到关注价值创造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3.4 </a:t>
            </a:r>
            <a:r>
              <a:rPr lang="zh-CN" altLang="en-US" dirty="0"/>
              <a:t>服务外包：</a:t>
            </a:r>
            <a:r>
              <a:rPr lang="zh-CN" altLang="en-US" dirty="0">
                <a:sym typeface="+mn-ea"/>
              </a:rPr>
              <a:t>外包伙伴关系发展</a:t>
            </a:r>
            <a:r>
              <a:rPr lang="zh-CN" altLang="en-US" dirty="0" smtClean="0">
                <a:sym typeface="+mn-ea"/>
              </a:rPr>
              <a:t>过程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2004694" y="595614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合同买方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193664" y="5956145"/>
            <a:ext cx="1723531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首选供应商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89974" y="5924395"/>
            <a:ext cx="1415754" cy="46165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战略联盟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55717" y="6036895"/>
            <a:ext cx="306258" cy="216000"/>
            <a:chOff x="-196938" y="3498789"/>
            <a:chExt cx="306258" cy="329596"/>
          </a:xfrm>
        </p:grpSpPr>
        <p:sp>
          <p:nvSpPr>
            <p:cNvPr id="22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650427" y="6036895"/>
            <a:ext cx="306258" cy="216000"/>
            <a:chOff x="-196938" y="3498789"/>
            <a:chExt cx="306258" cy="329596"/>
          </a:xfrm>
        </p:grpSpPr>
        <p:sp>
          <p:nvSpPr>
            <p:cNvPr id="8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9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4.1 </a:t>
            </a:r>
            <a:r>
              <a:rPr lang="zh-CN" altLang="en-US" dirty="0"/>
              <a:t>探讨：企业“数字化服务供应商”寻购策略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351557" y="1060288"/>
            <a:ext cx="6413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919872" y="1060288"/>
            <a:ext cx="10998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寻购策略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666115" y="1743710"/>
            <a:ext cx="6012180" cy="1461135"/>
            <a:chOff x="549" y="3046"/>
            <a:chExt cx="9468" cy="2301"/>
          </a:xfrm>
        </p:grpSpPr>
        <p:sp>
          <p:nvSpPr>
            <p:cNvPr id="11" name="ïṥḷïḓe"/>
            <p:cNvSpPr/>
            <p:nvPr/>
          </p:nvSpPr>
          <p:spPr>
            <a:xfrm>
              <a:off x="549" y="3046"/>
              <a:ext cx="9468" cy="2301"/>
            </a:xfrm>
            <a:prstGeom prst="roundRect">
              <a:avLst>
                <a:gd name="adj" fmla="val 8937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1866" y="3272"/>
              <a:ext cx="7440" cy="16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0">
                <a:lnSpc>
                  <a:spcPct val="150000"/>
                </a:lnSpc>
                <a:buFont typeface="+mj-lt"/>
                <a:buNone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有明确的采购需求，数字化工具主要解决企业部分业务流程效率问题，比如</a:t>
              </a:r>
              <a:r>
                <a:rPr sz="1400" dirty="0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访</a:t>
              </a:r>
              <a:r>
                <a:rPr lang="zh-CN" sz="1400" dirty="0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客</a:t>
              </a:r>
              <a:r>
                <a:rPr sz="1400" dirty="0" err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管理系统、食堂订餐系统、车辆预定系统等等</a:t>
              </a:r>
              <a:endParaRPr lang="en-US" altLang="zh-CN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2" name="ísļidé"/>
            <p:cNvSpPr/>
            <p:nvPr/>
          </p:nvSpPr>
          <p:spPr>
            <a:xfrm>
              <a:off x="803" y="3515"/>
              <a:ext cx="1030" cy="10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3" name="iṡļiḍê"/>
            <p:cNvSpPr/>
            <p:nvPr/>
          </p:nvSpPr>
          <p:spPr bwMode="auto">
            <a:xfrm>
              <a:off x="1043" y="3756"/>
              <a:ext cx="550" cy="549"/>
            </a:xfrm>
            <a:custGeom>
              <a:avLst/>
              <a:gdLst>
                <a:gd name="connsiteX0" fmla="*/ 301042 w 602819"/>
                <a:gd name="connsiteY0" fmla="*/ 215161 h 602041"/>
                <a:gd name="connsiteX1" fmla="*/ 248582 w 602819"/>
                <a:gd name="connsiteY1" fmla="*/ 232889 h 602041"/>
                <a:gd name="connsiteX2" fmla="*/ 296199 w 602819"/>
                <a:gd name="connsiteY2" fmla="*/ 280434 h 602041"/>
                <a:gd name="connsiteX3" fmla="*/ 301042 w 602819"/>
                <a:gd name="connsiteY3" fmla="*/ 279628 h 602041"/>
                <a:gd name="connsiteX4" fmla="*/ 322833 w 602819"/>
                <a:gd name="connsiteY4" fmla="*/ 300580 h 602041"/>
                <a:gd name="connsiteX5" fmla="*/ 301042 w 602819"/>
                <a:gd name="connsiteY5" fmla="*/ 322338 h 602041"/>
                <a:gd name="connsiteX6" fmla="*/ 280058 w 602819"/>
                <a:gd name="connsiteY6" fmla="*/ 300580 h 602041"/>
                <a:gd name="connsiteX7" fmla="*/ 280865 w 602819"/>
                <a:gd name="connsiteY7" fmla="*/ 295745 h 602041"/>
                <a:gd name="connsiteX8" fmla="*/ 233247 w 602819"/>
                <a:gd name="connsiteY8" fmla="*/ 248200 h 602041"/>
                <a:gd name="connsiteX9" fmla="*/ 215491 w 602819"/>
                <a:gd name="connsiteY9" fmla="*/ 300580 h 602041"/>
                <a:gd name="connsiteX10" fmla="*/ 301042 w 602819"/>
                <a:gd name="connsiteY10" fmla="*/ 386805 h 602041"/>
                <a:gd name="connsiteX11" fmla="*/ 387400 w 602819"/>
                <a:gd name="connsiteY11" fmla="*/ 300580 h 602041"/>
                <a:gd name="connsiteX12" fmla="*/ 301042 w 602819"/>
                <a:gd name="connsiteY12" fmla="*/ 215161 h 602041"/>
                <a:gd name="connsiteX13" fmla="*/ 301042 w 602819"/>
                <a:gd name="connsiteY13" fmla="*/ 118459 h 602041"/>
                <a:gd name="connsiteX14" fmla="*/ 179979 w 602819"/>
                <a:gd name="connsiteY14" fmla="*/ 164392 h 602041"/>
                <a:gd name="connsiteX15" fmla="*/ 233247 w 602819"/>
                <a:gd name="connsiteY15" fmla="*/ 217578 h 602041"/>
                <a:gd name="connsiteX16" fmla="*/ 301042 w 602819"/>
                <a:gd name="connsiteY16" fmla="*/ 193403 h 602041"/>
                <a:gd name="connsiteX17" fmla="*/ 409191 w 602819"/>
                <a:gd name="connsiteY17" fmla="*/ 300580 h 602041"/>
                <a:gd name="connsiteX18" fmla="*/ 301042 w 602819"/>
                <a:gd name="connsiteY18" fmla="*/ 408563 h 602041"/>
                <a:gd name="connsiteX19" fmla="*/ 193700 w 602819"/>
                <a:gd name="connsiteY19" fmla="*/ 300580 h 602041"/>
                <a:gd name="connsiteX20" fmla="*/ 217912 w 602819"/>
                <a:gd name="connsiteY20" fmla="*/ 232889 h 602041"/>
                <a:gd name="connsiteX21" fmla="*/ 164645 w 602819"/>
                <a:gd name="connsiteY21" fmla="*/ 179703 h 602041"/>
                <a:gd name="connsiteX22" fmla="*/ 118641 w 602819"/>
                <a:gd name="connsiteY22" fmla="*/ 300580 h 602041"/>
                <a:gd name="connsiteX23" fmla="*/ 301042 w 602819"/>
                <a:gd name="connsiteY23" fmla="*/ 483506 h 602041"/>
                <a:gd name="connsiteX24" fmla="*/ 484250 w 602819"/>
                <a:gd name="connsiteY24" fmla="*/ 300580 h 602041"/>
                <a:gd name="connsiteX25" fmla="*/ 301042 w 602819"/>
                <a:gd name="connsiteY25" fmla="*/ 118459 h 602041"/>
                <a:gd name="connsiteX26" fmla="*/ 301021 w 602819"/>
                <a:gd name="connsiteY26" fmla="*/ 0 h 602041"/>
                <a:gd name="connsiteX27" fmla="*/ 602819 w 602819"/>
                <a:gd name="connsiteY27" fmla="*/ 300618 h 602041"/>
                <a:gd name="connsiteX28" fmla="*/ 521317 w 602819"/>
                <a:gd name="connsiteY28" fmla="*/ 506134 h 602041"/>
                <a:gd name="connsiteX29" fmla="*/ 598784 w 602819"/>
                <a:gd name="connsiteY29" fmla="*/ 583504 h 602041"/>
                <a:gd name="connsiteX30" fmla="*/ 597977 w 602819"/>
                <a:gd name="connsiteY30" fmla="*/ 598817 h 602041"/>
                <a:gd name="connsiteX31" fmla="*/ 590715 w 602819"/>
                <a:gd name="connsiteY31" fmla="*/ 602041 h 602041"/>
                <a:gd name="connsiteX32" fmla="*/ 583452 w 602819"/>
                <a:gd name="connsiteY32" fmla="*/ 598817 h 602041"/>
                <a:gd name="connsiteX33" fmla="*/ 505985 w 602819"/>
                <a:gd name="connsiteY33" fmla="*/ 520641 h 602041"/>
                <a:gd name="connsiteX34" fmla="*/ 301021 w 602819"/>
                <a:gd name="connsiteY34" fmla="*/ 602041 h 602041"/>
                <a:gd name="connsiteX35" fmla="*/ 96057 w 602819"/>
                <a:gd name="connsiteY35" fmla="*/ 520641 h 602041"/>
                <a:gd name="connsiteX36" fmla="*/ 18590 w 602819"/>
                <a:gd name="connsiteY36" fmla="*/ 598817 h 602041"/>
                <a:gd name="connsiteX37" fmla="*/ 10520 w 602819"/>
                <a:gd name="connsiteY37" fmla="*/ 602041 h 602041"/>
                <a:gd name="connsiteX38" fmla="*/ 3258 w 602819"/>
                <a:gd name="connsiteY38" fmla="*/ 598817 h 602041"/>
                <a:gd name="connsiteX39" fmla="*/ 3258 w 602819"/>
                <a:gd name="connsiteY39" fmla="*/ 583504 h 602041"/>
                <a:gd name="connsiteX40" fmla="*/ 80725 w 602819"/>
                <a:gd name="connsiteY40" fmla="*/ 506134 h 602041"/>
                <a:gd name="connsiteX41" fmla="*/ 30 w 602819"/>
                <a:gd name="connsiteY41" fmla="*/ 300618 h 602041"/>
                <a:gd name="connsiteX42" fmla="*/ 43605 w 602819"/>
                <a:gd name="connsiteY42" fmla="*/ 145070 h 602041"/>
                <a:gd name="connsiteX43" fmla="*/ 58130 w 602819"/>
                <a:gd name="connsiteY43" fmla="*/ 141041 h 602041"/>
                <a:gd name="connsiteX44" fmla="*/ 62165 w 602819"/>
                <a:gd name="connsiteY44" fmla="*/ 156354 h 602041"/>
                <a:gd name="connsiteX45" fmla="*/ 21818 w 602819"/>
                <a:gd name="connsiteY45" fmla="*/ 300618 h 602041"/>
                <a:gd name="connsiteX46" fmla="*/ 301021 w 602819"/>
                <a:gd name="connsiteY46" fmla="*/ 580281 h 602041"/>
                <a:gd name="connsiteX47" fmla="*/ 581031 w 602819"/>
                <a:gd name="connsiteY47" fmla="*/ 300618 h 602041"/>
                <a:gd name="connsiteX48" fmla="*/ 301021 w 602819"/>
                <a:gd name="connsiteY48" fmla="*/ 21761 h 602041"/>
                <a:gd name="connsiteX49" fmla="*/ 156578 w 602819"/>
                <a:gd name="connsiteY49" fmla="*/ 62058 h 602041"/>
                <a:gd name="connsiteX50" fmla="*/ 141246 w 602819"/>
                <a:gd name="connsiteY50" fmla="*/ 58028 h 602041"/>
                <a:gd name="connsiteX51" fmla="*/ 145280 w 602819"/>
                <a:gd name="connsiteY51" fmla="*/ 43521 h 602041"/>
                <a:gd name="connsiteX52" fmla="*/ 301021 w 602819"/>
                <a:gd name="connsiteY52" fmla="*/ 0 h 602041"/>
                <a:gd name="connsiteX53" fmla="*/ 54075 w 602819"/>
                <a:gd name="connsiteY53" fmla="*/ 0 h 602041"/>
                <a:gd name="connsiteX54" fmla="*/ 64567 w 602819"/>
                <a:gd name="connsiteY54" fmla="*/ 10476 h 602041"/>
                <a:gd name="connsiteX55" fmla="*/ 64567 w 602819"/>
                <a:gd name="connsiteY55" fmla="*/ 49157 h 602041"/>
                <a:gd name="connsiteX56" fmla="*/ 75059 w 602819"/>
                <a:gd name="connsiteY56" fmla="*/ 59633 h 602041"/>
                <a:gd name="connsiteX57" fmla="*/ 75059 w 602819"/>
                <a:gd name="connsiteY57" fmla="*/ 32234 h 602041"/>
                <a:gd name="connsiteX58" fmla="*/ 86358 w 602819"/>
                <a:gd name="connsiteY58" fmla="*/ 21758 h 602041"/>
                <a:gd name="connsiteX59" fmla="*/ 96850 w 602819"/>
                <a:gd name="connsiteY59" fmla="*/ 32234 h 602041"/>
                <a:gd name="connsiteX60" fmla="*/ 96850 w 602819"/>
                <a:gd name="connsiteY60" fmla="*/ 81390 h 602041"/>
                <a:gd name="connsiteX61" fmla="*/ 107342 w 602819"/>
                <a:gd name="connsiteY61" fmla="*/ 91866 h 602041"/>
                <a:gd name="connsiteX62" fmla="*/ 107342 w 602819"/>
                <a:gd name="connsiteY62" fmla="*/ 64468 h 602041"/>
                <a:gd name="connsiteX63" fmla="*/ 118641 w 602819"/>
                <a:gd name="connsiteY63" fmla="*/ 53992 h 602041"/>
                <a:gd name="connsiteX64" fmla="*/ 129133 w 602819"/>
                <a:gd name="connsiteY64" fmla="*/ 64468 h 602041"/>
                <a:gd name="connsiteX65" fmla="*/ 129133 w 602819"/>
                <a:gd name="connsiteY65" fmla="*/ 113624 h 602041"/>
                <a:gd name="connsiteX66" fmla="*/ 164645 w 602819"/>
                <a:gd name="connsiteY66" fmla="*/ 149081 h 602041"/>
                <a:gd name="connsiteX67" fmla="*/ 301042 w 602819"/>
                <a:gd name="connsiteY67" fmla="*/ 96701 h 602041"/>
                <a:gd name="connsiteX68" fmla="*/ 506041 w 602819"/>
                <a:gd name="connsiteY68" fmla="*/ 300580 h 602041"/>
                <a:gd name="connsiteX69" fmla="*/ 301042 w 602819"/>
                <a:gd name="connsiteY69" fmla="*/ 505264 h 602041"/>
                <a:gd name="connsiteX70" fmla="*/ 96850 w 602819"/>
                <a:gd name="connsiteY70" fmla="*/ 300580 h 602041"/>
                <a:gd name="connsiteX71" fmla="*/ 149310 w 602819"/>
                <a:gd name="connsiteY71" fmla="*/ 164392 h 602041"/>
                <a:gd name="connsiteX72" fmla="*/ 113799 w 602819"/>
                <a:gd name="connsiteY72" fmla="*/ 128935 h 602041"/>
                <a:gd name="connsiteX73" fmla="*/ 64567 w 602819"/>
                <a:gd name="connsiteY73" fmla="*/ 128935 h 602041"/>
                <a:gd name="connsiteX74" fmla="*/ 54075 w 602819"/>
                <a:gd name="connsiteY74" fmla="*/ 118459 h 602041"/>
                <a:gd name="connsiteX75" fmla="*/ 64567 w 602819"/>
                <a:gd name="connsiteY75" fmla="*/ 107177 h 602041"/>
                <a:gd name="connsiteX76" fmla="*/ 92007 w 602819"/>
                <a:gd name="connsiteY76" fmla="*/ 107177 h 602041"/>
                <a:gd name="connsiteX77" fmla="*/ 81515 w 602819"/>
                <a:gd name="connsiteY77" fmla="*/ 96701 h 602041"/>
                <a:gd name="connsiteX78" fmla="*/ 32283 w 602819"/>
                <a:gd name="connsiteY78" fmla="*/ 96701 h 602041"/>
                <a:gd name="connsiteX79" fmla="*/ 21791 w 602819"/>
                <a:gd name="connsiteY79" fmla="*/ 86226 h 602041"/>
                <a:gd name="connsiteX80" fmla="*/ 32283 w 602819"/>
                <a:gd name="connsiteY80" fmla="*/ 74944 h 602041"/>
                <a:gd name="connsiteX81" fmla="*/ 59724 w 602819"/>
                <a:gd name="connsiteY81" fmla="*/ 74944 h 602041"/>
                <a:gd name="connsiteX82" fmla="*/ 49232 w 602819"/>
                <a:gd name="connsiteY82" fmla="*/ 64468 h 602041"/>
                <a:gd name="connsiteX83" fmla="*/ 10492 w 602819"/>
                <a:gd name="connsiteY83" fmla="*/ 64468 h 602041"/>
                <a:gd name="connsiteX84" fmla="*/ 0 w 602819"/>
                <a:gd name="connsiteY84" fmla="*/ 53992 h 602041"/>
                <a:gd name="connsiteX85" fmla="*/ 10492 w 602819"/>
                <a:gd name="connsiteY85" fmla="*/ 42710 h 602041"/>
                <a:gd name="connsiteX86" fmla="*/ 27441 w 602819"/>
                <a:gd name="connsiteY86" fmla="*/ 42710 h 602041"/>
                <a:gd name="connsiteX87" fmla="*/ 13720 w 602819"/>
                <a:gd name="connsiteY87" fmla="*/ 29011 h 602041"/>
                <a:gd name="connsiteX88" fmla="*/ 13720 w 602819"/>
                <a:gd name="connsiteY88" fmla="*/ 13700 h 602041"/>
                <a:gd name="connsiteX89" fmla="*/ 29055 w 602819"/>
                <a:gd name="connsiteY89" fmla="*/ 13700 h 602041"/>
                <a:gd name="connsiteX90" fmla="*/ 42775 w 602819"/>
                <a:gd name="connsiteY90" fmla="*/ 27399 h 602041"/>
                <a:gd name="connsiteX91" fmla="*/ 42775 w 602819"/>
                <a:gd name="connsiteY91" fmla="*/ 10476 h 602041"/>
                <a:gd name="connsiteX92" fmla="*/ 54075 w 602819"/>
                <a:gd name="connsiteY92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2819" h="602041">
                  <a:moveTo>
                    <a:pt x="301042" y="215161"/>
                  </a:moveTo>
                  <a:cubicBezTo>
                    <a:pt x="281672" y="215161"/>
                    <a:pt x="263109" y="221607"/>
                    <a:pt x="248582" y="232889"/>
                  </a:cubicBezTo>
                  <a:lnTo>
                    <a:pt x="296199" y="280434"/>
                  </a:lnTo>
                  <a:cubicBezTo>
                    <a:pt x="297814" y="279628"/>
                    <a:pt x="299428" y="279628"/>
                    <a:pt x="301042" y="279628"/>
                  </a:cubicBezTo>
                  <a:cubicBezTo>
                    <a:pt x="313148" y="279628"/>
                    <a:pt x="322833" y="289298"/>
                    <a:pt x="322833" y="300580"/>
                  </a:cubicBezTo>
                  <a:cubicBezTo>
                    <a:pt x="322833" y="312668"/>
                    <a:pt x="313148" y="322338"/>
                    <a:pt x="301042" y="322338"/>
                  </a:cubicBezTo>
                  <a:cubicBezTo>
                    <a:pt x="289743" y="322338"/>
                    <a:pt x="280058" y="312668"/>
                    <a:pt x="280058" y="300580"/>
                  </a:cubicBezTo>
                  <a:cubicBezTo>
                    <a:pt x="280058" y="298968"/>
                    <a:pt x="280058" y="297357"/>
                    <a:pt x="280865" y="295745"/>
                  </a:cubicBezTo>
                  <a:lnTo>
                    <a:pt x="233247" y="248200"/>
                  </a:lnTo>
                  <a:cubicBezTo>
                    <a:pt x="221948" y="262705"/>
                    <a:pt x="215491" y="281240"/>
                    <a:pt x="215491" y="300580"/>
                  </a:cubicBezTo>
                  <a:cubicBezTo>
                    <a:pt x="215491" y="348125"/>
                    <a:pt x="254231" y="386805"/>
                    <a:pt x="301042" y="386805"/>
                  </a:cubicBezTo>
                  <a:cubicBezTo>
                    <a:pt x="348660" y="386805"/>
                    <a:pt x="387400" y="348125"/>
                    <a:pt x="387400" y="300580"/>
                  </a:cubicBezTo>
                  <a:cubicBezTo>
                    <a:pt x="387400" y="253841"/>
                    <a:pt x="348660" y="215161"/>
                    <a:pt x="301042" y="215161"/>
                  </a:cubicBezTo>
                  <a:close/>
                  <a:moveTo>
                    <a:pt x="301042" y="118459"/>
                  </a:moveTo>
                  <a:cubicBezTo>
                    <a:pt x="255038" y="118459"/>
                    <a:pt x="212263" y="136188"/>
                    <a:pt x="179979" y="164392"/>
                  </a:cubicBezTo>
                  <a:lnTo>
                    <a:pt x="233247" y="217578"/>
                  </a:lnTo>
                  <a:cubicBezTo>
                    <a:pt x="251810" y="202267"/>
                    <a:pt x="275215" y="193403"/>
                    <a:pt x="301042" y="193403"/>
                  </a:cubicBezTo>
                  <a:cubicBezTo>
                    <a:pt x="360766" y="193403"/>
                    <a:pt x="409191" y="241753"/>
                    <a:pt x="409191" y="300580"/>
                  </a:cubicBezTo>
                  <a:cubicBezTo>
                    <a:pt x="409191" y="360212"/>
                    <a:pt x="360766" y="408563"/>
                    <a:pt x="301042" y="408563"/>
                  </a:cubicBezTo>
                  <a:cubicBezTo>
                    <a:pt x="242125" y="408563"/>
                    <a:pt x="193700" y="360212"/>
                    <a:pt x="193700" y="300580"/>
                  </a:cubicBezTo>
                  <a:cubicBezTo>
                    <a:pt x="193700" y="274793"/>
                    <a:pt x="202578" y="251423"/>
                    <a:pt x="217912" y="232889"/>
                  </a:cubicBezTo>
                  <a:lnTo>
                    <a:pt x="164645" y="179703"/>
                  </a:lnTo>
                  <a:cubicBezTo>
                    <a:pt x="136397" y="211937"/>
                    <a:pt x="118641" y="254647"/>
                    <a:pt x="118641" y="300580"/>
                  </a:cubicBezTo>
                  <a:cubicBezTo>
                    <a:pt x="118641" y="401310"/>
                    <a:pt x="200157" y="483506"/>
                    <a:pt x="301042" y="483506"/>
                  </a:cubicBezTo>
                  <a:cubicBezTo>
                    <a:pt x="401927" y="483506"/>
                    <a:pt x="484250" y="401310"/>
                    <a:pt x="484250" y="300580"/>
                  </a:cubicBezTo>
                  <a:cubicBezTo>
                    <a:pt x="484250" y="199849"/>
                    <a:pt x="401927" y="118459"/>
                    <a:pt x="301042" y="118459"/>
                  </a:cubicBezTo>
                  <a:close/>
                  <a:moveTo>
                    <a:pt x="301021" y="0"/>
                  </a:moveTo>
                  <a:cubicBezTo>
                    <a:pt x="467252" y="0"/>
                    <a:pt x="602819" y="134593"/>
                    <a:pt x="602819" y="300618"/>
                  </a:cubicBezTo>
                  <a:cubicBezTo>
                    <a:pt x="602819" y="380406"/>
                    <a:pt x="572155" y="452135"/>
                    <a:pt x="521317" y="506134"/>
                  </a:cubicBezTo>
                  <a:lnTo>
                    <a:pt x="598784" y="583504"/>
                  </a:lnTo>
                  <a:cubicBezTo>
                    <a:pt x="602819" y="587534"/>
                    <a:pt x="602819" y="594788"/>
                    <a:pt x="597977" y="598817"/>
                  </a:cubicBezTo>
                  <a:cubicBezTo>
                    <a:pt x="596363" y="600429"/>
                    <a:pt x="593136" y="602041"/>
                    <a:pt x="590715" y="602041"/>
                  </a:cubicBezTo>
                  <a:cubicBezTo>
                    <a:pt x="588294" y="602041"/>
                    <a:pt x="585066" y="600429"/>
                    <a:pt x="583452" y="598817"/>
                  </a:cubicBezTo>
                  <a:lnTo>
                    <a:pt x="505985" y="520641"/>
                  </a:lnTo>
                  <a:cubicBezTo>
                    <a:pt x="452727" y="571415"/>
                    <a:pt x="380102" y="602041"/>
                    <a:pt x="301021" y="602041"/>
                  </a:cubicBezTo>
                  <a:cubicBezTo>
                    <a:pt x="221940" y="602041"/>
                    <a:pt x="150122" y="571415"/>
                    <a:pt x="96057" y="520641"/>
                  </a:cubicBezTo>
                  <a:lnTo>
                    <a:pt x="18590" y="598817"/>
                  </a:lnTo>
                  <a:cubicBezTo>
                    <a:pt x="16169" y="600429"/>
                    <a:pt x="13748" y="602041"/>
                    <a:pt x="10520" y="602041"/>
                  </a:cubicBezTo>
                  <a:cubicBezTo>
                    <a:pt x="8099" y="602041"/>
                    <a:pt x="5679" y="600429"/>
                    <a:pt x="3258" y="598817"/>
                  </a:cubicBezTo>
                  <a:cubicBezTo>
                    <a:pt x="-777" y="594788"/>
                    <a:pt x="-777" y="587534"/>
                    <a:pt x="3258" y="583504"/>
                  </a:cubicBezTo>
                  <a:lnTo>
                    <a:pt x="80725" y="506134"/>
                  </a:lnTo>
                  <a:cubicBezTo>
                    <a:pt x="30694" y="452135"/>
                    <a:pt x="30" y="379600"/>
                    <a:pt x="30" y="300618"/>
                  </a:cubicBezTo>
                  <a:cubicBezTo>
                    <a:pt x="30" y="245814"/>
                    <a:pt x="15362" y="191815"/>
                    <a:pt x="43605" y="145070"/>
                  </a:cubicBezTo>
                  <a:cubicBezTo>
                    <a:pt x="46833" y="139429"/>
                    <a:pt x="53288" y="137817"/>
                    <a:pt x="58130" y="141041"/>
                  </a:cubicBezTo>
                  <a:cubicBezTo>
                    <a:pt x="63779" y="144264"/>
                    <a:pt x="65393" y="150712"/>
                    <a:pt x="62165" y="156354"/>
                  </a:cubicBezTo>
                  <a:cubicBezTo>
                    <a:pt x="35536" y="199875"/>
                    <a:pt x="21818" y="249843"/>
                    <a:pt x="21818" y="300618"/>
                  </a:cubicBezTo>
                  <a:cubicBezTo>
                    <a:pt x="21818" y="454553"/>
                    <a:pt x="146894" y="580281"/>
                    <a:pt x="301021" y="580281"/>
                  </a:cubicBezTo>
                  <a:cubicBezTo>
                    <a:pt x="455148" y="580281"/>
                    <a:pt x="581031" y="454553"/>
                    <a:pt x="581031" y="300618"/>
                  </a:cubicBezTo>
                  <a:cubicBezTo>
                    <a:pt x="581031" y="146682"/>
                    <a:pt x="455148" y="21761"/>
                    <a:pt x="301021" y="21761"/>
                  </a:cubicBezTo>
                  <a:cubicBezTo>
                    <a:pt x="250183" y="21761"/>
                    <a:pt x="200153" y="35462"/>
                    <a:pt x="156578" y="62058"/>
                  </a:cubicBezTo>
                  <a:cubicBezTo>
                    <a:pt x="150929" y="65282"/>
                    <a:pt x="144473" y="63670"/>
                    <a:pt x="141246" y="58028"/>
                  </a:cubicBezTo>
                  <a:cubicBezTo>
                    <a:pt x="138018" y="53193"/>
                    <a:pt x="139632" y="46745"/>
                    <a:pt x="145280" y="43521"/>
                  </a:cubicBezTo>
                  <a:cubicBezTo>
                    <a:pt x="192083" y="15313"/>
                    <a:pt x="246149" y="0"/>
                    <a:pt x="301021" y="0"/>
                  </a:cubicBezTo>
                  <a:close/>
                  <a:moveTo>
                    <a:pt x="54075" y="0"/>
                  </a:moveTo>
                  <a:cubicBezTo>
                    <a:pt x="59724" y="0"/>
                    <a:pt x="64567" y="4835"/>
                    <a:pt x="64567" y="10476"/>
                  </a:cubicBezTo>
                  <a:lnTo>
                    <a:pt x="64567" y="49157"/>
                  </a:lnTo>
                  <a:lnTo>
                    <a:pt x="75059" y="59633"/>
                  </a:lnTo>
                  <a:lnTo>
                    <a:pt x="75059" y="32234"/>
                  </a:lnTo>
                  <a:cubicBezTo>
                    <a:pt x="75059" y="26593"/>
                    <a:pt x="79901" y="21758"/>
                    <a:pt x="86358" y="21758"/>
                  </a:cubicBezTo>
                  <a:cubicBezTo>
                    <a:pt x="92007" y="21758"/>
                    <a:pt x="96850" y="26593"/>
                    <a:pt x="96850" y="32234"/>
                  </a:cubicBezTo>
                  <a:lnTo>
                    <a:pt x="96850" y="81390"/>
                  </a:lnTo>
                  <a:lnTo>
                    <a:pt x="107342" y="91866"/>
                  </a:lnTo>
                  <a:lnTo>
                    <a:pt x="107342" y="64468"/>
                  </a:lnTo>
                  <a:cubicBezTo>
                    <a:pt x="107342" y="58827"/>
                    <a:pt x="112185" y="53992"/>
                    <a:pt x="118641" y="53992"/>
                  </a:cubicBezTo>
                  <a:cubicBezTo>
                    <a:pt x="124291" y="53992"/>
                    <a:pt x="129133" y="58827"/>
                    <a:pt x="129133" y="64468"/>
                  </a:cubicBezTo>
                  <a:lnTo>
                    <a:pt x="129133" y="113624"/>
                  </a:lnTo>
                  <a:lnTo>
                    <a:pt x="164645" y="149081"/>
                  </a:lnTo>
                  <a:cubicBezTo>
                    <a:pt x="200964" y="116848"/>
                    <a:pt x="248582" y="96701"/>
                    <a:pt x="301042" y="96701"/>
                  </a:cubicBezTo>
                  <a:cubicBezTo>
                    <a:pt x="414034" y="96701"/>
                    <a:pt x="506041" y="188568"/>
                    <a:pt x="506041" y="300580"/>
                  </a:cubicBezTo>
                  <a:cubicBezTo>
                    <a:pt x="506041" y="413398"/>
                    <a:pt x="414034" y="505264"/>
                    <a:pt x="301042" y="505264"/>
                  </a:cubicBezTo>
                  <a:cubicBezTo>
                    <a:pt x="188857" y="505264"/>
                    <a:pt x="96850" y="413398"/>
                    <a:pt x="96850" y="300580"/>
                  </a:cubicBezTo>
                  <a:cubicBezTo>
                    <a:pt x="96850" y="248200"/>
                    <a:pt x="117027" y="200655"/>
                    <a:pt x="149310" y="164392"/>
                  </a:cubicBezTo>
                  <a:lnTo>
                    <a:pt x="113799" y="128935"/>
                  </a:lnTo>
                  <a:lnTo>
                    <a:pt x="64567" y="128935"/>
                  </a:lnTo>
                  <a:cubicBezTo>
                    <a:pt x="58917" y="128935"/>
                    <a:pt x="54075" y="124100"/>
                    <a:pt x="54075" y="118459"/>
                  </a:cubicBezTo>
                  <a:cubicBezTo>
                    <a:pt x="54075" y="112013"/>
                    <a:pt x="58917" y="107177"/>
                    <a:pt x="64567" y="107177"/>
                  </a:cubicBezTo>
                  <a:lnTo>
                    <a:pt x="92007" y="107177"/>
                  </a:lnTo>
                  <a:lnTo>
                    <a:pt x="81515" y="96701"/>
                  </a:lnTo>
                  <a:lnTo>
                    <a:pt x="32283" y="96701"/>
                  </a:lnTo>
                  <a:cubicBezTo>
                    <a:pt x="26634" y="96701"/>
                    <a:pt x="21791" y="91866"/>
                    <a:pt x="21791" y="86226"/>
                  </a:cubicBezTo>
                  <a:cubicBezTo>
                    <a:pt x="21791" y="79779"/>
                    <a:pt x="26634" y="74944"/>
                    <a:pt x="32283" y="74944"/>
                  </a:cubicBezTo>
                  <a:lnTo>
                    <a:pt x="59724" y="74944"/>
                  </a:lnTo>
                  <a:lnTo>
                    <a:pt x="49232" y="64468"/>
                  </a:lnTo>
                  <a:lnTo>
                    <a:pt x="10492" y="64468"/>
                  </a:lnTo>
                  <a:cubicBezTo>
                    <a:pt x="4842" y="64468"/>
                    <a:pt x="0" y="59633"/>
                    <a:pt x="0" y="53992"/>
                  </a:cubicBezTo>
                  <a:cubicBezTo>
                    <a:pt x="0" y="47545"/>
                    <a:pt x="4842" y="42710"/>
                    <a:pt x="10492" y="42710"/>
                  </a:cubicBezTo>
                  <a:lnTo>
                    <a:pt x="27441" y="42710"/>
                  </a:lnTo>
                  <a:lnTo>
                    <a:pt x="13720" y="29011"/>
                  </a:lnTo>
                  <a:cubicBezTo>
                    <a:pt x="9685" y="24981"/>
                    <a:pt x="9685" y="17729"/>
                    <a:pt x="13720" y="13700"/>
                  </a:cubicBezTo>
                  <a:cubicBezTo>
                    <a:pt x="17756" y="9670"/>
                    <a:pt x="25020" y="9670"/>
                    <a:pt x="29055" y="13700"/>
                  </a:cubicBezTo>
                  <a:lnTo>
                    <a:pt x="42775" y="27399"/>
                  </a:lnTo>
                  <a:lnTo>
                    <a:pt x="42775" y="10476"/>
                  </a:lnTo>
                  <a:cubicBezTo>
                    <a:pt x="42775" y="4835"/>
                    <a:pt x="47618" y="0"/>
                    <a:pt x="540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</p:grpSp>
      <p:sp>
        <p:nvSpPr>
          <p:cNvPr id="4" name="圆角矩形 12"/>
          <p:cNvSpPr>
            <a:spLocks noChangeArrowheads="1"/>
          </p:cNvSpPr>
          <p:nvPr/>
        </p:nvSpPr>
        <p:spPr bwMode="auto">
          <a:xfrm>
            <a:off x="7473950" y="1743710"/>
            <a:ext cx="3992245" cy="14617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标品采购，</a:t>
            </a:r>
            <a:r>
              <a:rPr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市场</a:t>
            </a: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</a:t>
            </a:r>
            <a:r>
              <a:rPr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成熟产品，可快速支持业务需求</a:t>
            </a: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，外采</a:t>
            </a:r>
            <a:r>
              <a:rPr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综合成本低</a:t>
            </a: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sz="1600" dirty="0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一臂式供应商</a:t>
            </a:r>
            <a:endParaRPr lang="zh-CN" sz="1600" dirty="0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922660" y="2327166"/>
            <a:ext cx="306258" cy="216000"/>
            <a:chOff x="-196938" y="3498789"/>
            <a:chExt cx="306258" cy="329596"/>
          </a:xfrm>
        </p:grpSpPr>
        <p:sp>
          <p:nvSpPr>
            <p:cNvPr id="24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6115" y="3519805"/>
            <a:ext cx="6012180" cy="2655570"/>
            <a:chOff x="549" y="5843"/>
            <a:chExt cx="9468" cy="4182"/>
          </a:xfrm>
        </p:grpSpPr>
        <p:sp>
          <p:nvSpPr>
            <p:cNvPr id="9" name="ïṥḷïḓe"/>
            <p:cNvSpPr/>
            <p:nvPr/>
          </p:nvSpPr>
          <p:spPr>
            <a:xfrm>
              <a:off x="549" y="5843"/>
              <a:ext cx="9468" cy="4182"/>
            </a:xfrm>
            <a:prstGeom prst="roundRect">
              <a:avLst>
                <a:gd name="adj" fmla="val 8937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66" y="6069"/>
              <a:ext cx="7440" cy="37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内部已有大量信息化系统，但系统数据无法支撑分析需要、管理决策需要</a:t>
              </a:r>
              <a:r>
                <a:rPr lang="zh-CN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，选型新供应商补齐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内部信息化系统比较空白，市场上数字化产品各式各样，先建什么后建设什么，如何规划建设符合业务发展需要的数字化平台？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企业战规划“十四五”规划明确数字化转型，从何入手？</a:t>
              </a:r>
              <a:endParaRPr lang="en-US" altLang="zh-CN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17" name="ísļidé"/>
            <p:cNvSpPr/>
            <p:nvPr/>
          </p:nvSpPr>
          <p:spPr>
            <a:xfrm>
              <a:off x="763" y="6267"/>
              <a:ext cx="1030" cy="10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8" name="iṡļiḍê"/>
            <p:cNvSpPr/>
            <p:nvPr/>
          </p:nvSpPr>
          <p:spPr bwMode="auto">
            <a:xfrm>
              <a:off x="1003" y="6508"/>
              <a:ext cx="550" cy="549"/>
            </a:xfrm>
            <a:custGeom>
              <a:avLst/>
              <a:gdLst>
                <a:gd name="connsiteX0" fmla="*/ 301042 w 602819"/>
                <a:gd name="connsiteY0" fmla="*/ 215161 h 602041"/>
                <a:gd name="connsiteX1" fmla="*/ 248582 w 602819"/>
                <a:gd name="connsiteY1" fmla="*/ 232889 h 602041"/>
                <a:gd name="connsiteX2" fmla="*/ 296199 w 602819"/>
                <a:gd name="connsiteY2" fmla="*/ 280434 h 602041"/>
                <a:gd name="connsiteX3" fmla="*/ 301042 w 602819"/>
                <a:gd name="connsiteY3" fmla="*/ 279628 h 602041"/>
                <a:gd name="connsiteX4" fmla="*/ 322833 w 602819"/>
                <a:gd name="connsiteY4" fmla="*/ 300580 h 602041"/>
                <a:gd name="connsiteX5" fmla="*/ 301042 w 602819"/>
                <a:gd name="connsiteY5" fmla="*/ 322338 h 602041"/>
                <a:gd name="connsiteX6" fmla="*/ 280058 w 602819"/>
                <a:gd name="connsiteY6" fmla="*/ 300580 h 602041"/>
                <a:gd name="connsiteX7" fmla="*/ 280865 w 602819"/>
                <a:gd name="connsiteY7" fmla="*/ 295745 h 602041"/>
                <a:gd name="connsiteX8" fmla="*/ 233247 w 602819"/>
                <a:gd name="connsiteY8" fmla="*/ 248200 h 602041"/>
                <a:gd name="connsiteX9" fmla="*/ 215491 w 602819"/>
                <a:gd name="connsiteY9" fmla="*/ 300580 h 602041"/>
                <a:gd name="connsiteX10" fmla="*/ 301042 w 602819"/>
                <a:gd name="connsiteY10" fmla="*/ 386805 h 602041"/>
                <a:gd name="connsiteX11" fmla="*/ 387400 w 602819"/>
                <a:gd name="connsiteY11" fmla="*/ 300580 h 602041"/>
                <a:gd name="connsiteX12" fmla="*/ 301042 w 602819"/>
                <a:gd name="connsiteY12" fmla="*/ 215161 h 602041"/>
                <a:gd name="connsiteX13" fmla="*/ 301042 w 602819"/>
                <a:gd name="connsiteY13" fmla="*/ 118459 h 602041"/>
                <a:gd name="connsiteX14" fmla="*/ 179979 w 602819"/>
                <a:gd name="connsiteY14" fmla="*/ 164392 h 602041"/>
                <a:gd name="connsiteX15" fmla="*/ 233247 w 602819"/>
                <a:gd name="connsiteY15" fmla="*/ 217578 h 602041"/>
                <a:gd name="connsiteX16" fmla="*/ 301042 w 602819"/>
                <a:gd name="connsiteY16" fmla="*/ 193403 h 602041"/>
                <a:gd name="connsiteX17" fmla="*/ 409191 w 602819"/>
                <a:gd name="connsiteY17" fmla="*/ 300580 h 602041"/>
                <a:gd name="connsiteX18" fmla="*/ 301042 w 602819"/>
                <a:gd name="connsiteY18" fmla="*/ 408563 h 602041"/>
                <a:gd name="connsiteX19" fmla="*/ 193700 w 602819"/>
                <a:gd name="connsiteY19" fmla="*/ 300580 h 602041"/>
                <a:gd name="connsiteX20" fmla="*/ 217912 w 602819"/>
                <a:gd name="connsiteY20" fmla="*/ 232889 h 602041"/>
                <a:gd name="connsiteX21" fmla="*/ 164645 w 602819"/>
                <a:gd name="connsiteY21" fmla="*/ 179703 h 602041"/>
                <a:gd name="connsiteX22" fmla="*/ 118641 w 602819"/>
                <a:gd name="connsiteY22" fmla="*/ 300580 h 602041"/>
                <a:gd name="connsiteX23" fmla="*/ 301042 w 602819"/>
                <a:gd name="connsiteY23" fmla="*/ 483506 h 602041"/>
                <a:gd name="connsiteX24" fmla="*/ 484250 w 602819"/>
                <a:gd name="connsiteY24" fmla="*/ 300580 h 602041"/>
                <a:gd name="connsiteX25" fmla="*/ 301042 w 602819"/>
                <a:gd name="connsiteY25" fmla="*/ 118459 h 602041"/>
                <a:gd name="connsiteX26" fmla="*/ 301021 w 602819"/>
                <a:gd name="connsiteY26" fmla="*/ 0 h 602041"/>
                <a:gd name="connsiteX27" fmla="*/ 602819 w 602819"/>
                <a:gd name="connsiteY27" fmla="*/ 300618 h 602041"/>
                <a:gd name="connsiteX28" fmla="*/ 521317 w 602819"/>
                <a:gd name="connsiteY28" fmla="*/ 506134 h 602041"/>
                <a:gd name="connsiteX29" fmla="*/ 598784 w 602819"/>
                <a:gd name="connsiteY29" fmla="*/ 583504 h 602041"/>
                <a:gd name="connsiteX30" fmla="*/ 597977 w 602819"/>
                <a:gd name="connsiteY30" fmla="*/ 598817 h 602041"/>
                <a:gd name="connsiteX31" fmla="*/ 590715 w 602819"/>
                <a:gd name="connsiteY31" fmla="*/ 602041 h 602041"/>
                <a:gd name="connsiteX32" fmla="*/ 583452 w 602819"/>
                <a:gd name="connsiteY32" fmla="*/ 598817 h 602041"/>
                <a:gd name="connsiteX33" fmla="*/ 505985 w 602819"/>
                <a:gd name="connsiteY33" fmla="*/ 520641 h 602041"/>
                <a:gd name="connsiteX34" fmla="*/ 301021 w 602819"/>
                <a:gd name="connsiteY34" fmla="*/ 602041 h 602041"/>
                <a:gd name="connsiteX35" fmla="*/ 96057 w 602819"/>
                <a:gd name="connsiteY35" fmla="*/ 520641 h 602041"/>
                <a:gd name="connsiteX36" fmla="*/ 18590 w 602819"/>
                <a:gd name="connsiteY36" fmla="*/ 598817 h 602041"/>
                <a:gd name="connsiteX37" fmla="*/ 10520 w 602819"/>
                <a:gd name="connsiteY37" fmla="*/ 602041 h 602041"/>
                <a:gd name="connsiteX38" fmla="*/ 3258 w 602819"/>
                <a:gd name="connsiteY38" fmla="*/ 598817 h 602041"/>
                <a:gd name="connsiteX39" fmla="*/ 3258 w 602819"/>
                <a:gd name="connsiteY39" fmla="*/ 583504 h 602041"/>
                <a:gd name="connsiteX40" fmla="*/ 80725 w 602819"/>
                <a:gd name="connsiteY40" fmla="*/ 506134 h 602041"/>
                <a:gd name="connsiteX41" fmla="*/ 30 w 602819"/>
                <a:gd name="connsiteY41" fmla="*/ 300618 h 602041"/>
                <a:gd name="connsiteX42" fmla="*/ 43605 w 602819"/>
                <a:gd name="connsiteY42" fmla="*/ 145070 h 602041"/>
                <a:gd name="connsiteX43" fmla="*/ 58130 w 602819"/>
                <a:gd name="connsiteY43" fmla="*/ 141041 h 602041"/>
                <a:gd name="connsiteX44" fmla="*/ 62165 w 602819"/>
                <a:gd name="connsiteY44" fmla="*/ 156354 h 602041"/>
                <a:gd name="connsiteX45" fmla="*/ 21818 w 602819"/>
                <a:gd name="connsiteY45" fmla="*/ 300618 h 602041"/>
                <a:gd name="connsiteX46" fmla="*/ 301021 w 602819"/>
                <a:gd name="connsiteY46" fmla="*/ 580281 h 602041"/>
                <a:gd name="connsiteX47" fmla="*/ 581031 w 602819"/>
                <a:gd name="connsiteY47" fmla="*/ 300618 h 602041"/>
                <a:gd name="connsiteX48" fmla="*/ 301021 w 602819"/>
                <a:gd name="connsiteY48" fmla="*/ 21761 h 602041"/>
                <a:gd name="connsiteX49" fmla="*/ 156578 w 602819"/>
                <a:gd name="connsiteY49" fmla="*/ 62058 h 602041"/>
                <a:gd name="connsiteX50" fmla="*/ 141246 w 602819"/>
                <a:gd name="connsiteY50" fmla="*/ 58028 h 602041"/>
                <a:gd name="connsiteX51" fmla="*/ 145280 w 602819"/>
                <a:gd name="connsiteY51" fmla="*/ 43521 h 602041"/>
                <a:gd name="connsiteX52" fmla="*/ 301021 w 602819"/>
                <a:gd name="connsiteY52" fmla="*/ 0 h 602041"/>
                <a:gd name="connsiteX53" fmla="*/ 54075 w 602819"/>
                <a:gd name="connsiteY53" fmla="*/ 0 h 602041"/>
                <a:gd name="connsiteX54" fmla="*/ 64567 w 602819"/>
                <a:gd name="connsiteY54" fmla="*/ 10476 h 602041"/>
                <a:gd name="connsiteX55" fmla="*/ 64567 w 602819"/>
                <a:gd name="connsiteY55" fmla="*/ 49157 h 602041"/>
                <a:gd name="connsiteX56" fmla="*/ 75059 w 602819"/>
                <a:gd name="connsiteY56" fmla="*/ 59633 h 602041"/>
                <a:gd name="connsiteX57" fmla="*/ 75059 w 602819"/>
                <a:gd name="connsiteY57" fmla="*/ 32234 h 602041"/>
                <a:gd name="connsiteX58" fmla="*/ 86358 w 602819"/>
                <a:gd name="connsiteY58" fmla="*/ 21758 h 602041"/>
                <a:gd name="connsiteX59" fmla="*/ 96850 w 602819"/>
                <a:gd name="connsiteY59" fmla="*/ 32234 h 602041"/>
                <a:gd name="connsiteX60" fmla="*/ 96850 w 602819"/>
                <a:gd name="connsiteY60" fmla="*/ 81390 h 602041"/>
                <a:gd name="connsiteX61" fmla="*/ 107342 w 602819"/>
                <a:gd name="connsiteY61" fmla="*/ 91866 h 602041"/>
                <a:gd name="connsiteX62" fmla="*/ 107342 w 602819"/>
                <a:gd name="connsiteY62" fmla="*/ 64468 h 602041"/>
                <a:gd name="connsiteX63" fmla="*/ 118641 w 602819"/>
                <a:gd name="connsiteY63" fmla="*/ 53992 h 602041"/>
                <a:gd name="connsiteX64" fmla="*/ 129133 w 602819"/>
                <a:gd name="connsiteY64" fmla="*/ 64468 h 602041"/>
                <a:gd name="connsiteX65" fmla="*/ 129133 w 602819"/>
                <a:gd name="connsiteY65" fmla="*/ 113624 h 602041"/>
                <a:gd name="connsiteX66" fmla="*/ 164645 w 602819"/>
                <a:gd name="connsiteY66" fmla="*/ 149081 h 602041"/>
                <a:gd name="connsiteX67" fmla="*/ 301042 w 602819"/>
                <a:gd name="connsiteY67" fmla="*/ 96701 h 602041"/>
                <a:gd name="connsiteX68" fmla="*/ 506041 w 602819"/>
                <a:gd name="connsiteY68" fmla="*/ 300580 h 602041"/>
                <a:gd name="connsiteX69" fmla="*/ 301042 w 602819"/>
                <a:gd name="connsiteY69" fmla="*/ 505264 h 602041"/>
                <a:gd name="connsiteX70" fmla="*/ 96850 w 602819"/>
                <a:gd name="connsiteY70" fmla="*/ 300580 h 602041"/>
                <a:gd name="connsiteX71" fmla="*/ 149310 w 602819"/>
                <a:gd name="connsiteY71" fmla="*/ 164392 h 602041"/>
                <a:gd name="connsiteX72" fmla="*/ 113799 w 602819"/>
                <a:gd name="connsiteY72" fmla="*/ 128935 h 602041"/>
                <a:gd name="connsiteX73" fmla="*/ 64567 w 602819"/>
                <a:gd name="connsiteY73" fmla="*/ 128935 h 602041"/>
                <a:gd name="connsiteX74" fmla="*/ 54075 w 602819"/>
                <a:gd name="connsiteY74" fmla="*/ 118459 h 602041"/>
                <a:gd name="connsiteX75" fmla="*/ 64567 w 602819"/>
                <a:gd name="connsiteY75" fmla="*/ 107177 h 602041"/>
                <a:gd name="connsiteX76" fmla="*/ 92007 w 602819"/>
                <a:gd name="connsiteY76" fmla="*/ 107177 h 602041"/>
                <a:gd name="connsiteX77" fmla="*/ 81515 w 602819"/>
                <a:gd name="connsiteY77" fmla="*/ 96701 h 602041"/>
                <a:gd name="connsiteX78" fmla="*/ 32283 w 602819"/>
                <a:gd name="connsiteY78" fmla="*/ 96701 h 602041"/>
                <a:gd name="connsiteX79" fmla="*/ 21791 w 602819"/>
                <a:gd name="connsiteY79" fmla="*/ 86226 h 602041"/>
                <a:gd name="connsiteX80" fmla="*/ 32283 w 602819"/>
                <a:gd name="connsiteY80" fmla="*/ 74944 h 602041"/>
                <a:gd name="connsiteX81" fmla="*/ 59724 w 602819"/>
                <a:gd name="connsiteY81" fmla="*/ 74944 h 602041"/>
                <a:gd name="connsiteX82" fmla="*/ 49232 w 602819"/>
                <a:gd name="connsiteY82" fmla="*/ 64468 h 602041"/>
                <a:gd name="connsiteX83" fmla="*/ 10492 w 602819"/>
                <a:gd name="connsiteY83" fmla="*/ 64468 h 602041"/>
                <a:gd name="connsiteX84" fmla="*/ 0 w 602819"/>
                <a:gd name="connsiteY84" fmla="*/ 53992 h 602041"/>
                <a:gd name="connsiteX85" fmla="*/ 10492 w 602819"/>
                <a:gd name="connsiteY85" fmla="*/ 42710 h 602041"/>
                <a:gd name="connsiteX86" fmla="*/ 27441 w 602819"/>
                <a:gd name="connsiteY86" fmla="*/ 42710 h 602041"/>
                <a:gd name="connsiteX87" fmla="*/ 13720 w 602819"/>
                <a:gd name="connsiteY87" fmla="*/ 29011 h 602041"/>
                <a:gd name="connsiteX88" fmla="*/ 13720 w 602819"/>
                <a:gd name="connsiteY88" fmla="*/ 13700 h 602041"/>
                <a:gd name="connsiteX89" fmla="*/ 29055 w 602819"/>
                <a:gd name="connsiteY89" fmla="*/ 13700 h 602041"/>
                <a:gd name="connsiteX90" fmla="*/ 42775 w 602819"/>
                <a:gd name="connsiteY90" fmla="*/ 27399 h 602041"/>
                <a:gd name="connsiteX91" fmla="*/ 42775 w 602819"/>
                <a:gd name="connsiteY91" fmla="*/ 10476 h 602041"/>
                <a:gd name="connsiteX92" fmla="*/ 54075 w 602819"/>
                <a:gd name="connsiteY92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2819" h="602041">
                  <a:moveTo>
                    <a:pt x="301042" y="215161"/>
                  </a:moveTo>
                  <a:cubicBezTo>
                    <a:pt x="281672" y="215161"/>
                    <a:pt x="263109" y="221607"/>
                    <a:pt x="248582" y="232889"/>
                  </a:cubicBezTo>
                  <a:lnTo>
                    <a:pt x="296199" y="280434"/>
                  </a:lnTo>
                  <a:cubicBezTo>
                    <a:pt x="297814" y="279628"/>
                    <a:pt x="299428" y="279628"/>
                    <a:pt x="301042" y="279628"/>
                  </a:cubicBezTo>
                  <a:cubicBezTo>
                    <a:pt x="313148" y="279628"/>
                    <a:pt x="322833" y="289298"/>
                    <a:pt x="322833" y="300580"/>
                  </a:cubicBezTo>
                  <a:cubicBezTo>
                    <a:pt x="322833" y="312668"/>
                    <a:pt x="313148" y="322338"/>
                    <a:pt x="301042" y="322338"/>
                  </a:cubicBezTo>
                  <a:cubicBezTo>
                    <a:pt x="289743" y="322338"/>
                    <a:pt x="280058" y="312668"/>
                    <a:pt x="280058" y="300580"/>
                  </a:cubicBezTo>
                  <a:cubicBezTo>
                    <a:pt x="280058" y="298968"/>
                    <a:pt x="280058" y="297357"/>
                    <a:pt x="280865" y="295745"/>
                  </a:cubicBezTo>
                  <a:lnTo>
                    <a:pt x="233247" y="248200"/>
                  </a:lnTo>
                  <a:cubicBezTo>
                    <a:pt x="221948" y="262705"/>
                    <a:pt x="215491" y="281240"/>
                    <a:pt x="215491" y="300580"/>
                  </a:cubicBezTo>
                  <a:cubicBezTo>
                    <a:pt x="215491" y="348125"/>
                    <a:pt x="254231" y="386805"/>
                    <a:pt x="301042" y="386805"/>
                  </a:cubicBezTo>
                  <a:cubicBezTo>
                    <a:pt x="348660" y="386805"/>
                    <a:pt x="387400" y="348125"/>
                    <a:pt x="387400" y="300580"/>
                  </a:cubicBezTo>
                  <a:cubicBezTo>
                    <a:pt x="387400" y="253841"/>
                    <a:pt x="348660" y="215161"/>
                    <a:pt x="301042" y="215161"/>
                  </a:cubicBezTo>
                  <a:close/>
                  <a:moveTo>
                    <a:pt x="301042" y="118459"/>
                  </a:moveTo>
                  <a:cubicBezTo>
                    <a:pt x="255038" y="118459"/>
                    <a:pt x="212263" y="136188"/>
                    <a:pt x="179979" y="164392"/>
                  </a:cubicBezTo>
                  <a:lnTo>
                    <a:pt x="233247" y="217578"/>
                  </a:lnTo>
                  <a:cubicBezTo>
                    <a:pt x="251810" y="202267"/>
                    <a:pt x="275215" y="193403"/>
                    <a:pt x="301042" y="193403"/>
                  </a:cubicBezTo>
                  <a:cubicBezTo>
                    <a:pt x="360766" y="193403"/>
                    <a:pt x="409191" y="241753"/>
                    <a:pt x="409191" y="300580"/>
                  </a:cubicBezTo>
                  <a:cubicBezTo>
                    <a:pt x="409191" y="360212"/>
                    <a:pt x="360766" y="408563"/>
                    <a:pt x="301042" y="408563"/>
                  </a:cubicBezTo>
                  <a:cubicBezTo>
                    <a:pt x="242125" y="408563"/>
                    <a:pt x="193700" y="360212"/>
                    <a:pt x="193700" y="300580"/>
                  </a:cubicBezTo>
                  <a:cubicBezTo>
                    <a:pt x="193700" y="274793"/>
                    <a:pt x="202578" y="251423"/>
                    <a:pt x="217912" y="232889"/>
                  </a:cubicBezTo>
                  <a:lnTo>
                    <a:pt x="164645" y="179703"/>
                  </a:lnTo>
                  <a:cubicBezTo>
                    <a:pt x="136397" y="211937"/>
                    <a:pt x="118641" y="254647"/>
                    <a:pt x="118641" y="300580"/>
                  </a:cubicBezTo>
                  <a:cubicBezTo>
                    <a:pt x="118641" y="401310"/>
                    <a:pt x="200157" y="483506"/>
                    <a:pt x="301042" y="483506"/>
                  </a:cubicBezTo>
                  <a:cubicBezTo>
                    <a:pt x="401927" y="483506"/>
                    <a:pt x="484250" y="401310"/>
                    <a:pt x="484250" y="300580"/>
                  </a:cubicBezTo>
                  <a:cubicBezTo>
                    <a:pt x="484250" y="199849"/>
                    <a:pt x="401927" y="118459"/>
                    <a:pt x="301042" y="118459"/>
                  </a:cubicBezTo>
                  <a:close/>
                  <a:moveTo>
                    <a:pt x="301021" y="0"/>
                  </a:moveTo>
                  <a:cubicBezTo>
                    <a:pt x="467252" y="0"/>
                    <a:pt x="602819" y="134593"/>
                    <a:pt x="602819" y="300618"/>
                  </a:cubicBezTo>
                  <a:cubicBezTo>
                    <a:pt x="602819" y="380406"/>
                    <a:pt x="572155" y="452135"/>
                    <a:pt x="521317" y="506134"/>
                  </a:cubicBezTo>
                  <a:lnTo>
                    <a:pt x="598784" y="583504"/>
                  </a:lnTo>
                  <a:cubicBezTo>
                    <a:pt x="602819" y="587534"/>
                    <a:pt x="602819" y="594788"/>
                    <a:pt x="597977" y="598817"/>
                  </a:cubicBezTo>
                  <a:cubicBezTo>
                    <a:pt x="596363" y="600429"/>
                    <a:pt x="593136" y="602041"/>
                    <a:pt x="590715" y="602041"/>
                  </a:cubicBezTo>
                  <a:cubicBezTo>
                    <a:pt x="588294" y="602041"/>
                    <a:pt x="585066" y="600429"/>
                    <a:pt x="583452" y="598817"/>
                  </a:cubicBezTo>
                  <a:lnTo>
                    <a:pt x="505985" y="520641"/>
                  </a:lnTo>
                  <a:cubicBezTo>
                    <a:pt x="452727" y="571415"/>
                    <a:pt x="380102" y="602041"/>
                    <a:pt x="301021" y="602041"/>
                  </a:cubicBezTo>
                  <a:cubicBezTo>
                    <a:pt x="221940" y="602041"/>
                    <a:pt x="150122" y="571415"/>
                    <a:pt x="96057" y="520641"/>
                  </a:cubicBezTo>
                  <a:lnTo>
                    <a:pt x="18590" y="598817"/>
                  </a:lnTo>
                  <a:cubicBezTo>
                    <a:pt x="16169" y="600429"/>
                    <a:pt x="13748" y="602041"/>
                    <a:pt x="10520" y="602041"/>
                  </a:cubicBezTo>
                  <a:cubicBezTo>
                    <a:pt x="8099" y="602041"/>
                    <a:pt x="5679" y="600429"/>
                    <a:pt x="3258" y="598817"/>
                  </a:cubicBezTo>
                  <a:cubicBezTo>
                    <a:pt x="-777" y="594788"/>
                    <a:pt x="-777" y="587534"/>
                    <a:pt x="3258" y="583504"/>
                  </a:cubicBezTo>
                  <a:lnTo>
                    <a:pt x="80725" y="506134"/>
                  </a:lnTo>
                  <a:cubicBezTo>
                    <a:pt x="30694" y="452135"/>
                    <a:pt x="30" y="379600"/>
                    <a:pt x="30" y="300618"/>
                  </a:cubicBezTo>
                  <a:cubicBezTo>
                    <a:pt x="30" y="245814"/>
                    <a:pt x="15362" y="191815"/>
                    <a:pt x="43605" y="145070"/>
                  </a:cubicBezTo>
                  <a:cubicBezTo>
                    <a:pt x="46833" y="139429"/>
                    <a:pt x="53288" y="137817"/>
                    <a:pt x="58130" y="141041"/>
                  </a:cubicBezTo>
                  <a:cubicBezTo>
                    <a:pt x="63779" y="144264"/>
                    <a:pt x="65393" y="150712"/>
                    <a:pt x="62165" y="156354"/>
                  </a:cubicBezTo>
                  <a:cubicBezTo>
                    <a:pt x="35536" y="199875"/>
                    <a:pt x="21818" y="249843"/>
                    <a:pt x="21818" y="300618"/>
                  </a:cubicBezTo>
                  <a:cubicBezTo>
                    <a:pt x="21818" y="454553"/>
                    <a:pt x="146894" y="580281"/>
                    <a:pt x="301021" y="580281"/>
                  </a:cubicBezTo>
                  <a:cubicBezTo>
                    <a:pt x="455148" y="580281"/>
                    <a:pt x="581031" y="454553"/>
                    <a:pt x="581031" y="300618"/>
                  </a:cubicBezTo>
                  <a:cubicBezTo>
                    <a:pt x="581031" y="146682"/>
                    <a:pt x="455148" y="21761"/>
                    <a:pt x="301021" y="21761"/>
                  </a:cubicBezTo>
                  <a:cubicBezTo>
                    <a:pt x="250183" y="21761"/>
                    <a:pt x="200153" y="35462"/>
                    <a:pt x="156578" y="62058"/>
                  </a:cubicBezTo>
                  <a:cubicBezTo>
                    <a:pt x="150929" y="65282"/>
                    <a:pt x="144473" y="63670"/>
                    <a:pt x="141246" y="58028"/>
                  </a:cubicBezTo>
                  <a:cubicBezTo>
                    <a:pt x="138018" y="53193"/>
                    <a:pt x="139632" y="46745"/>
                    <a:pt x="145280" y="43521"/>
                  </a:cubicBezTo>
                  <a:cubicBezTo>
                    <a:pt x="192083" y="15313"/>
                    <a:pt x="246149" y="0"/>
                    <a:pt x="301021" y="0"/>
                  </a:cubicBezTo>
                  <a:close/>
                  <a:moveTo>
                    <a:pt x="54075" y="0"/>
                  </a:moveTo>
                  <a:cubicBezTo>
                    <a:pt x="59724" y="0"/>
                    <a:pt x="64567" y="4835"/>
                    <a:pt x="64567" y="10476"/>
                  </a:cubicBezTo>
                  <a:lnTo>
                    <a:pt x="64567" y="49157"/>
                  </a:lnTo>
                  <a:lnTo>
                    <a:pt x="75059" y="59633"/>
                  </a:lnTo>
                  <a:lnTo>
                    <a:pt x="75059" y="32234"/>
                  </a:lnTo>
                  <a:cubicBezTo>
                    <a:pt x="75059" y="26593"/>
                    <a:pt x="79901" y="21758"/>
                    <a:pt x="86358" y="21758"/>
                  </a:cubicBezTo>
                  <a:cubicBezTo>
                    <a:pt x="92007" y="21758"/>
                    <a:pt x="96850" y="26593"/>
                    <a:pt x="96850" y="32234"/>
                  </a:cubicBezTo>
                  <a:lnTo>
                    <a:pt x="96850" y="81390"/>
                  </a:lnTo>
                  <a:lnTo>
                    <a:pt x="107342" y="91866"/>
                  </a:lnTo>
                  <a:lnTo>
                    <a:pt x="107342" y="64468"/>
                  </a:lnTo>
                  <a:cubicBezTo>
                    <a:pt x="107342" y="58827"/>
                    <a:pt x="112185" y="53992"/>
                    <a:pt x="118641" y="53992"/>
                  </a:cubicBezTo>
                  <a:cubicBezTo>
                    <a:pt x="124291" y="53992"/>
                    <a:pt x="129133" y="58827"/>
                    <a:pt x="129133" y="64468"/>
                  </a:cubicBezTo>
                  <a:lnTo>
                    <a:pt x="129133" y="113624"/>
                  </a:lnTo>
                  <a:lnTo>
                    <a:pt x="164645" y="149081"/>
                  </a:lnTo>
                  <a:cubicBezTo>
                    <a:pt x="200964" y="116848"/>
                    <a:pt x="248582" y="96701"/>
                    <a:pt x="301042" y="96701"/>
                  </a:cubicBezTo>
                  <a:cubicBezTo>
                    <a:pt x="414034" y="96701"/>
                    <a:pt x="506041" y="188568"/>
                    <a:pt x="506041" y="300580"/>
                  </a:cubicBezTo>
                  <a:cubicBezTo>
                    <a:pt x="506041" y="413398"/>
                    <a:pt x="414034" y="505264"/>
                    <a:pt x="301042" y="505264"/>
                  </a:cubicBezTo>
                  <a:cubicBezTo>
                    <a:pt x="188857" y="505264"/>
                    <a:pt x="96850" y="413398"/>
                    <a:pt x="96850" y="300580"/>
                  </a:cubicBezTo>
                  <a:cubicBezTo>
                    <a:pt x="96850" y="248200"/>
                    <a:pt x="117027" y="200655"/>
                    <a:pt x="149310" y="164392"/>
                  </a:cubicBezTo>
                  <a:lnTo>
                    <a:pt x="113799" y="128935"/>
                  </a:lnTo>
                  <a:lnTo>
                    <a:pt x="64567" y="128935"/>
                  </a:lnTo>
                  <a:cubicBezTo>
                    <a:pt x="58917" y="128935"/>
                    <a:pt x="54075" y="124100"/>
                    <a:pt x="54075" y="118459"/>
                  </a:cubicBezTo>
                  <a:cubicBezTo>
                    <a:pt x="54075" y="112013"/>
                    <a:pt x="58917" y="107177"/>
                    <a:pt x="64567" y="107177"/>
                  </a:cubicBezTo>
                  <a:lnTo>
                    <a:pt x="92007" y="107177"/>
                  </a:lnTo>
                  <a:lnTo>
                    <a:pt x="81515" y="96701"/>
                  </a:lnTo>
                  <a:lnTo>
                    <a:pt x="32283" y="96701"/>
                  </a:lnTo>
                  <a:cubicBezTo>
                    <a:pt x="26634" y="96701"/>
                    <a:pt x="21791" y="91866"/>
                    <a:pt x="21791" y="86226"/>
                  </a:cubicBezTo>
                  <a:cubicBezTo>
                    <a:pt x="21791" y="79779"/>
                    <a:pt x="26634" y="74944"/>
                    <a:pt x="32283" y="74944"/>
                  </a:cubicBezTo>
                  <a:lnTo>
                    <a:pt x="59724" y="74944"/>
                  </a:lnTo>
                  <a:lnTo>
                    <a:pt x="49232" y="64468"/>
                  </a:lnTo>
                  <a:lnTo>
                    <a:pt x="10492" y="64468"/>
                  </a:lnTo>
                  <a:cubicBezTo>
                    <a:pt x="4842" y="64468"/>
                    <a:pt x="0" y="59633"/>
                    <a:pt x="0" y="53992"/>
                  </a:cubicBezTo>
                  <a:cubicBezTo>
                    <a:pt x="0" y="47545"/>
                    <a:pt x="4842" y="42710"/>
                    <a:pt x="10492" y="42710"/>
                  </a:cubicBezTo>
                  <a:lnTo>
                    <a:pt x="27441" y="42710"/>
                  </a:lnTo>
                  <a:lnTo>
                    <a:pt x="13720" y="29011"/>
                  </a:lnTo>
                  <a:cubicBezTo>
                    <a:pt x="9685" y="24981"/>
                    <a:pt x="9685" y="17729"/>
                    <a:pt x="13720" y="13700"/>
                  </a:cubicBezTo>
                  <a:cubicBezTo>
                    <a:pt x="17756" y="9670"/>
                    <a:pt x="25020" y="9670"/>
                    <a:pt x="29055" y="13700"/>
                  </a:cubicBezTo>
                  <a:lnTo>
                    <a:pt x="42775" y="27399"/>
                  </a:lnTo>
                  <a:lnTo>
                    <a:pt x="42775" y="10476"/>
                  </a:lnTo>
                  <a:cubicBezTo>
                    <a:pt x="42775" y="4835"/>
                    <a:pt x="47618" y="0"/>
                    <a:pt x="540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</p:grpSp>
      <p:sp>
        <p:nvSpPr>
          <p:cNvPr id="20" name="圆角矩形 12"/>
          <p:cNvSpPr>
            <a:spLocks noChangeArrowheads="1"/>
          </p:cNvSpPr>
          <p:nvPr/>
        </p:nvSpPr>
        <p:spPr bwMode="auto">
          <a:xfrm>
            <a:off x="7553325" y="3942080"/>
            <a:ext cx="3992245" cy="146177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285750" lvl="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复杂采购，与业务规划强相关，业务需求不确定性大、变化快</a:t>
            </a:r>
            <a:endParaRPr lang="zh-CN" sz="1600" dirty="0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lvl="0" indent="-285750" algn="l">
              <a:lnSpc>
                <a:spcPct val="150000"/>
              </a:lnSpc>
              <a:buFont typeface="Arial" panose="020B0604020202090204" pitchFamily="34" charset="0"/>
              <a:buChar char="•"/>
            </a:pPr>
            <a:r>
              <a:rPr lang="zh-CN" sz="16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启动战略寻购，规划寻购方案</a:t>
            </a:r>
            <a:endParaRPr lang="zh-CN" sz="1600" dirty="0" err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880172" y="4564965"/>
            <a:ext cx="306258" cy="216000"/>
            <a:chOff x="-196938" y="3498789"/>
            <a:chExt cx="306258" cy="329596"/>
          </a:xfrm>
        </p:grpSpPr>
        <p:sp>
          <p:nvSpPr>
            <p:cNvPr id="22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6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0" grpId="0" bldLvl="0" animBg="1"/>
      <p:bldP spid="2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4.2 </a:t>
            </a:r>
            <a:r>
              <a:rPr lang="zh-CN" altLang="en-US" dirty="0"/>
              <a:t>探讨：如何规划数字化供应商寻购方案</a:t>
            </a:r>
            <a:endParaRPr lang="zh-CN" altLang="en-US" dirty="0"/>
          </a:p>
        </p:txBody>
      </p:sp>
      <p:grpSp>
        <p:nvGrpSpPr>
          <p:cNvPr id="4" name="组合 8"/>
          <p:cNvGrpSpPr/>
          <p:nvPr/>
        </p:nvGrpSpPr>
        <p:grpSpPr>
          <a:xfrm>
            <a:off x="3565052" y="2011954"/>
            <a:ext cx="5002529" cy="4535805"/>
            <a:chOff x="6228184" y="1203598"/>
            <a:chExt cx="3096226" cy="3092152"/>
          </a:xfrm>
        </p:grpSpPr>
        <p:sp>
          <p:nvSpPr>
            <p:cNvPr id="5" name="等腰三角形 3"/>
            <p:cNvSpPr/>
            <p:nvPr/>
          </p:nvSpPr>
          <p:spPr>
            <a:xfrm>
              <a:off x="6228184" y="1203598"/>
              <a:ext cx="3096226" cy="3092152"/>
            </a:xfrm>
            <a:prstGeom prst="triangle">
              <a:avLst/>
            </a:prstGeom>
            <a:solidFill>
              <a:srgbClr val="F5A92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</a:endParaRPr>
            </a:p>
          </p:txBody>
        </p:sp>
        <p:sp>
          <p:nvSpPr>
            <p:cNvPr id="6" name="梯形 5"/>
            <p:cNvSpPr/>
            <p:nvPr/>
          </p:nvSpPr>
          <p:spPr>
            <a:xfrm>
              <a:off x="6483648" y="3239925"/>
              <a:ext cx="2617526" cy="1009073"/>
            </a:xfrm>
            <a:prstGeom prst="trapezoid">
              <a:avLst>
                <a:gd name="adj" fmla="val 58293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</a:endParaRPr>
            </a:p>
          </p:txBody>
        </p:sp>
        <p:sp>
          <p:nvSpPr>
            <p:cNvPr id="7" name="梯形 6"/>
            <p:cNvSpPr/>
            <p:nvPr/>
          </p:nvSpPr>
          <p:spPr>
            <a:xfrm>
              <a:off x="6885554" y="2384924"/>
              <a:ext cx="1798970" cy="812582"/>
            </a:xfrm>
            <a:prstGeom prst="trapezoid">
              <a:avLst>
                <a:gd name="adj" fmla="val 52357"/>
              </a:avLst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</a:endParaRPr>
            </a:p>
          </p:txBody>
        </p:sp>
        <p:sp>
          <p:nvSpPr>
            <p:cNvPr id="8" name="等腰三角形 5"/>
            <p:cNvSpPr/>
            <p:nvPr/>
          </p:nvSpPr>
          <p:spPr>
            <a:xfrm>
              <a:off x="7317393" y="1389354"/>
              <a:ext cx="938819" cy="953282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</a:endParaRPr>
            </a:p>
          </p:txBody>
        </p:sp>
      </p:grpSp>
      <p:sp>
        <p:nvSpPr>
          <p:cNvPr id="9" name="五边形 8"/>
          <p:cNvSpPr/>
          <p:nvPr/>
        </p:nvSpPr>
        <p:spPr>
          <a:xfrm>
            <a:off x="1616710" y="2858383"/>
            <a:ext cx="2522781" cy="823818"/>
          </a:xfrm>
          <a:prstGeom prst="homePlate">
            <a:avLst>
              <a:gd name="adj" fmla="val 21392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战略解</a:t>
            </a:r>
            <a:r>
              <a:rPr lang="zh-CN" altLang="en-US" sz="1400" b="1" kern="0" dirty="0">
                <a:solidFill>
                  <a:prstClr val="black"/>
                </a:solidFill>
                <a:latin typeface="+mn-ea"/>
              </a:rPr>
              <a:t>读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与核心需求分析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0" name="椭圆 9"/>
          <p:cNvSpPr>
            <a:spLocks noChangeAspect="1"/>
          </p:cNvSpPr>
          <p:nvPr/>
        </p:nvSpPr>
        <p:spPr>
          <a:xfrm>
            <a:off x="3964024" y="3134312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1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1" name="五边形 10"/>
          <p:cNvSpPr/>
          <p:nvPr/>
        </p:nvSpPr>
        <p:spPr>
          <a:xfrm flipH="1">
            <a:off x="7798290" y="2820700"/>
            <a:ext cx="2606930" cy="823818"/>
          </a:xfrm>
          <a:prstGeom prst="homePlate">
            <a:avLst>
              <a:gd name="adj" fmla="val 21392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1400" b="1" kern="0" dirty="0">
                <a:solidFill>
                  <a:prstClr val="black"/>
                </a:solidFill>
                <a:latin typeface="+mn-ea"/>
              </a:rPr>
              <a:t>现状评估与分析</a:t>
            </a:r>
            <a:endParaRPr lang="zh-CN" altLang="en-US" sz="14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2" name="椭圆 11"/>
          <p:cNvSpPr>
            <a:spLocks noChangeAspect="1"/>
          </p:cNvSpPr>
          <p:nvPr/>
        </p:nvSpPr>
        <p:spPr>
          <a:xfrm flipH="1">
            <a:off x="7719150" y="3134312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2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3" name="五边形 12"/>
          <p:cNvSpPr/>
          <p:nvPr/>
        </p:nvSpPr>
        <p:spPr>
          <a:xfrm>
            <a:off x="1639453" y="4804009"/>
            <a:ext cx="2450571" cy="823818"/>
          </a:xfrm>
          <a:prstGeom prst="homePlate">
            <a:avLst>
              <a:gd name="adj" fmla="val 21392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1400" b="1" kern="0" dirty="0">
                <a:solidFill>
                  <a:prstClr val="black"/>
                </a:solidFill>
                <a:latin typeface="+mn-ea"/>
              </a:rPr>
              <a:t>技术对创新的驱动</a:t>
            </a:r>
            <a:endParaRPr lang="zh-CN" altLang="en-US" sz="14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椭圆 13"/>
          <p:cNvSpPr>
            <a:spLocks noChangeAspect="1"/>
          </p:cNvSpPr>
          <p:nvPr/>
        </p:nvSpPr>
        <p:spPr>
          <a:xfrm>
            <a:off x="3964024" y="5070781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4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5" name="五边形 14"/>
          <p:cNvSpPr/>
          <p:nvPr/>
        </p:nvSpPr>
        <p:spPr>
          <a:xfrm flipH="1">
            <a:off x="7999566" y="4784872"/>
            <a:ext cx="2575089" cy="823818"/>
          </a:xfrm>
          <a:prstGeom prst="homePlate">
            <a:avLst>
              <a:gd name="adj" fmla="val 21392"/>
            </a:avLst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lang="zh-CN" altLang="en-US" sz="1400" b="1" kern="0" dirty="0">
                <a:solidFill>
                  <a:prstClr val="black"/>
                </a:solidFill>
                <a:latin typeface="+mn-ea"/>
              </a:rPr>
              <a:t>标杆分析</a:t>
            </a:r>
            <a:endParaRPr lang="zh-CN" altLang="en-US" sz="1400" b="1" kern="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 flipH="1">
            <a:off x="7911722" y="5070781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3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7" name="椭圆 16"/>
          <p:cNvSpPr>
            <a:spLocks noChangeAspect="1"/>
          </p:cNvSpPr>
          <p:nvPr/>
        </p:nvSpPr>
        <p:spPr>
          <a:xfrm flipH="1">
            <a:off x="5940412" y="2820700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5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 flipH="1">
            <a:off x="5940412" y="3755256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6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19" name="椭圆 18"/>
          <p:cNvSpPr>
            <a:spLocks noChangeAspect="1"/>
          </p:cNvSpPr>
          <p:nvPr/>
        </p:nvSpPr>
        <p:spPr>
          <a:xfrm flipH="1">
            <a:off x="5940412" y="5082869"/>
            <a:ext cx="252000" cy="25200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宋体" pitchFamily="2" charset="-122"/>
              </a:rPr>
              <a:t>7</a:t>
            </a:r>
            <a:endParaRPr kumimoji="0" lang="zh-CN" altLang="en-US" sz="133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宋体" pitchFamily="2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512057" y="3232424"/>
            <a:ext cx="1108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愿景与目标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86310" y="3972661"/>
            <a:ext cx="156020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蓝图规划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应用架构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数据架构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基础设施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43555" y="5337665"/>
            <a:ext cx="1445714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实现路径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实施策略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任务定义</a:t>
            </a:r>
            <a:endParaRPr lang="en-US" altLang="zh-CN" sz="1400" b="1" dirty="0">
              <a:solidFill>
                <a:prstClr val="black"/>
              </a:solidFill>
              <a:latin typeface="微软雅黑" panose="020B0503020204020204" charset="-122"/>
            </a:endParaRPr>
          </a:p>
          <a:p>
            <a:pPr algn="ctr" defTabSz="914400"/>
            <a:r>
              <a:rPr lang="en-US" altLang="zh-CN" sz="1400" b="1" dirty="0">
                <a:solidFill>
                  <a:prstClr val="black"/>
                </a:solidFill>
                <a:latin typeface="微软雅黑" panose="020B0503020204020204" charset="-122"/>
              </a:rPr>
              <a:t>—</a:t>
            </a: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charset="-122"/>
              </a:rPr>
              <a:t>详细计划</a:t>
            </a:r>
            <a:endParaRPr lang="zh-CN" altLang="en-US" sz="1400" b="1" dirty="0">
              <a:solidFill>
                <a:prstClr val="black"/>
              </a:solidFill>
              <a:latin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11333" y="1016286"/>
            <a:ext cx="10119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仿宋" charset="0"/>
              </a:rPr>
              <a:t>当内部能力无法支撑规划时，引入第三方专业咨询服务机构，加强专业力量，协同企业共同形成公司信息化建设蓝图，可为企业数字化供应商寻购提供专业输入，助力企业更快实现数字化转型目标。</a:t>
            </a:r>
            <a:endParaRPr lang="zh-CN" altLang="en-US" sz="16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仿宋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4.3 </a:t>
            </a:r>
            <a:r>
              <a:rPr lang="zh-CN" altLang="en-US" dirty="0"/>
              <a:t>探讨：企业“数字化服务供应商”外包决策</a:t>
            </a:r>
            <a:endParaRPr lang="zh-CN" altLang="en-US" dirty="0"/>
          </a:p>
        </p:txBody>
      </p:sp>
      <p:sp>
        <p:nvSpPr>
          <p:cNvPr id="4" name="圆角矩形 12"/>
          <p:cNvSpPr>
            <a:spLocks noChangeArrowheads="1"/>
          </p:cNvSpPr>
          <p:nvPr/>
        </p:nvSpPr>
        <p:spPr bwMode="auto">
          <a:xfrm>
            <a:off x="1950303" y="2509211"/>
            <a:ext cx="2880000" cy="108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lvl="1" algn="ctr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企业主营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ctr">
              <a:lnSpc>
                <a:spcPct val="150000"/>
              </a:lnSpc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具有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较强软件研发能力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2921" y="1219038"/>
            <a:ext cx="15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外包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VS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内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包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68895" y="121903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需评估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圆角矩形 12"/>
          <p:cNvSpPr>
            <a:spLocks noChangeArrowheads="1"/>
          </p:cNvSpPr>
          <p:nvPr/>
        </p:nvSpPr>
        <p:spPr bwMode="auto">
          <a:xfrm>
            <a:off x="1950303" y="4799066"/>
            <a:ext cx="2880000" cy="1080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lvl="1"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企业有关联科技公司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179185" y="1878965"/>
            <a:ext cx="4860290" cy="2339340"/>
            <a:chOff x="9731" y="2959"/>
            <a:chExt cx="7654" cy="3684"/>
          </a:xfrm>
        </p:grpSpPr>
        <p:sp>
          <p:nvSpPr>
            <p:cNvPr id="11" name="ïṥḷïḓe"/>
            <p:cNvSpPr/>
            <p:nvPr/>
          </p:nvSpPr>
          <p:spPr>
            <a:xfrm>
              <a:off x="9731" y="2959"/>
              <a:ext cx="7654" cy="3685"/>
            </a:xfrm>
            <a:prstGeom prst="roundRect">
              <a:avLst>
                <a:gd name="adj" fmla="val 8937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ísļidé"/>
            <p:cNvSpPr/>
            <p:nvPr/>
          </p:nvSpPr>
          <p:spPr>
            <a:xfrm>
              <a:off x="10018" y="3286"/>
              <a:ext cx="1030" cy="103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13" name="iṡļiḍê"/>
            <p:cNvSpPr/>
            <p:nvPr/>
          </p:nvSpPr>
          <p:spPr bwMode="auto">
            <a:xfrm>
              <a:off x="10258" y="3527"/>
              <a:ext cx="550" cy="549"/>
            </a:xfrm>
            <a:custGeom>
              <a:avLst/>
              <a:gdLst>
                <a:gd name="connsiteX0" fmla="*/ 301042 w 602819"/>
                <a:gd name="connsiteY0" fmla="*/ 215161 h 602041"/>
                <a:gd name="connsiteX1" fmla="*/ 248582 w 602819"/>
                <a:gd name="connsiteY1" fmla="*/ 232889 h 602041"/>
                <a:gd name="connsiteX2" fmla="*/ 296199 w 602819"/>
                <a:gd name="connsiteY2" fmla="*/ 280434 h 602041"/>
                <a:gd name="connsiteX3" fmla="*/ 301042 w 602819"/>
                <a:gd name="connsiteY3" fmla="*/ 279628 h 602041"/>
                <a:gd name="connsiteX4" fmla="*/ 322833 w 602819"/>
                <a:gd name="connsiteY4" fmla="*/ 300580 h 602041"/>
                <a:gd name="connsiteX5" fmla="*/ 301042 w 602819"/>
                <a:gd name="connsiteY5" fmla="*/ 322338 h 602041"/>
                <a:gd name="connsiteX6" fmla="*/ 280058 w 602819"/>
                <a:gd name="connsiteY6" fmla="*/ 300580 h 602041"/>
                <a:gd name="connsiteX7" fmla="*/ 280865 w 602819"/>
                <a:gd name="connsiteY7" fmla="*/ 295745 h 602041"/>
                <a:gd name="connsiteX8" fmla="*/ 233247 w 602819"/>
                <a:gd name="connsiteY8" fmla="*/ 248200 h 602041"/>
                <a:gd name="connsiteX9" fmla="*/ 215491 w 602819"/>
                <a:gd name="connsiteY9" fmla="*/ 300580 h 602041"/>
                <a:gd name="connsiteX10" fmla="*/ 301042 w 602819"/>
                <a:gd name="connsiteY10" fmla="*/ 386805 h 602041"/>
                <a:gd name="connsiteX11" fmla="*/ 387400 w 602819"/>
                <a:gd name="connsiteY11" fmla="*/ 300580 h 602041"/>
                <a:gd name="connsiteX12" fmla="*/ 301042 w 602819"/>
                <a:gd name="connsiteY12" fmla="*/ 215161 h 602041"/>
                <a:gd name="connsiteX13" fmla="*/ 301042 w 602819"/>
                <a:gd name="connsiteY13" fmla="*/ 118459 h 602041"/>
                <a:gd name="connsiteX14" fmla="*/ 179979 w 602819"/>
                <a:gd name="connsiteY14" fmla="*/ 164392 h 602041"/>
                <a:gd name="connsiteX15" fmla="*/ 233247 w 602819"/>
                <a:gd name="connsiteY15" fmla="*/ 217578 h 602041"/>
                <a:gd name="connsiteX16" fmla="*/ 301042 w 602819"/>
                <a:gd name="connsiteY16" fmla="*/ 193403 h 602041"/>
                <a:gd name="connsiteX17" fmla="*/ 409191 w 602819"/>
                <a:gd name="connsiteY17" fmla="*/ 300580 h 602041"/>
                <a:gd name="connsiteX18" fmla="*/ 301042 w 602819"/>
                <a:gd name="connsiteY18" fmla="*/ 408563 h 602041"/>
                <a:gd name="connsiteX19" fmla="*/ 193700 w 602819"/>
                <a:gd name="connsiteY19" fmla="*/ 300580 h 602041"/>
                <a:gd name="connsiteX20" fmla="*/ 217912 w 602819"/>
                <a:gd name="connsiteY20" fmla="*/ 232889 h 602041"/>
                <a:gd name="connsiteX21" fmla="*/ 164645 w 602819"/>
                <a:gd name="connsiteY21" fmla="*/ 179703 h 602041"/>
                <a:gd name="connsiteX22" fmla="*/ 118641 w 602819"/>
                <a:gd name="connsiteY22" fmla="*/ 300580 h 602041"/>
                <a:gd name="connsiteX23" fmla="*/ 301042 w 602819"/>
                <a:gd name="connsiteY23" fmla="*/ 483506 h 602041"/>
                <a:gd name="connsiteX24" fmla="*/ 484250 w 602819"/>
                <a:gd name="connsiteY24" fmla="*/ 300580 h 602041"/>
                <a:gd name="connsiteX25" fmla="*/ 301042 w 602819"/>
                <a:gd name="connsiteY25" fmla="*/ 118459 h 602041"/>
                <a:gd name="connsiteX26" fmla="*/ 301021 w 602819"/>
                <a:gd name="connsiteY26" fmla="*/ 0 h 602041"/>
                <a:gd name="connsiteX27" fmla="*/ 602819 w 602819"/>
                <a:gd name="connsiteY27" fmla="*/ 300618 h 602041"/>
                <a:gd name="connsiteX28" fmla="*/ 521317 w 602819"/>
                <a:gd name="connsiteY28" fmla="*/ 506134 h 602041"/>
                <a:gd name="connsiteX29" fmla="*/ 598784 w 602819"/>
                <a:gd name="connsiteY29" fmla="*/ 583504 h 602041"/>
                <a:gd name="connsiteX30" fmla="*/ 597977 w 602819"/>
                <a:gd name="connsiteY30" fmla="*/ 598817 h 602041"/>
                <a:gd name="connsiteX31" fmla="*/ 590715 w 602819"/>
                <a:gd name="connsiteY31" fmla="*/ 602041 h 602041"/>
                <a:gd name="connsiteX32" fmla="*/ 583452 w 602819"/>
                <a:gd name="connsiteY32" fmla="*/ 598817 h 602041"/>
                <a:gd name="connsiteX33" fmla="*/ 505985 w 602819"/>
                <a:gd name="connsiteY33" fmla="*/ 520641 h 602041"/>
                <a:gd name="connsiteX34" fmla="*/ 301021 w 602819"/>
                <a:gd name="connsiteY34" fmla="*/ 602041 h 602041"/>
                <a:gd name="connsiteX35" fmla="*/ 96057 w 602819"/>
                <a:gd name="connsiteY35" fmla="*/ 520641 h 602041"/>
                <a:gd name="connsiteX36" fmla="*/ 18590 w 602819"/>
                <a:gd name="connsiteY36" fmla="*/ 598817 h 602041"/>
                <a:gd name="connsiteX37" fmla="*/ 10520 w 602819"/>
                <a:gd name="connsiteY37" fmla="*/ 602041 h 602041"/>
                <a:gd name="connsiteX38" fmla="*/ 3258 w 602819"/>
                <a:gd name="connsiteY38" fmla="*/ 598817 h 602041"/>
                <a:gd name="connsiteX39" fmla="*/ 3258 w 602819"/>
                <a:gd name="connsiteY39" fmla="*/ 583504 h 602041"/>
                <a:gd name="connsiteX40" fmla="*/ 80725 w 602819"/>
                <a:gd name="connsiteY40" fmla="*/ 506134 h 602041"/>
                <a:gd name="connsiteX41" fmla="*/ 30 w 602819"/>
                <a:gd name="connsiteY41" fmla="*/ 300618 h 602041"/>
                <a:gd name="connsiteX42" fmla="*/ 43605 w 602819"/>
                <a:gd name="connsiteY42" fmla="*/ 145070 h 602041"/>
                <a:gd name="connsiteX43" fmla="*/ 58130 w 602819"/>
                <a:gd name="connsiteY43" fmla="*/ 141041 h 602041"/>
                <a:gd name="connsiteX44" fmla="*/ 62165 w 602819"/>
                <a:gd name="connsiteY44" fmla="*/ 156354 h 602041"/>
                <a:gd name="connsiteX45" fmla="*/ 21818 w 602819"/>
                <a:gd name="connsiteY45" fmla="*/ 300618 h 602041"/>
                <a:gd name="connsiteX46" fmla="*/ 301021 w 602819"/>
                <a:gd name="connsiteY46" fmla="*/ 580281 h 602041"/>
                <a:gd name="connsiteX47" fmla="*/ 581031 w 602819"/>
                <a:gd name="connsiteY47" fmla="*/ 300618 h 602041"/>
                <a:gd name="connsiteX48" fmla="*/ 301021 w 602819"/>
                <a:gd name="connsiteY48" fmla="*/ 21761 h 602041"/>
                <a:gd name="connsiteX49" fmla="*/ 156578 w 602819"/>
                <a:gd name="connsiteY49" fmla="*/ 62058 h 602041"/>
                <a:gd name="connsiteX50" fmla="*/ 141246 w 602819"/>
                <a:gd name="connsiteY50" fmla="*/ 58028 h 602041"/>
                <a:gd name="connsiteX51" fmla="*/ 145280 w 602819"/>
                <a:gd name="connsiteY51" fmla="*/ 43521 h 602041"/>
                <a:gd name="connsiteX52" fmla="*/ 301021 w 602819"/>
                <a:gd name="connsiteY52" fmla="*/ 0 h 602041"/>
                <a:gd name="connsiteX53" fmla="*/ 54075 w 602819"/>
                <a:gd name="connsiteY53" fmla="*/ 0 h 602041"/>
                <a:gd name="connsiteX54" fmla="*/ 64567 w 602819"/>
                <a:gd name="connsiteY54" fmla="*/ 10476 h 602041"/>
                <a:gd name="connsiteX55" fmla="*/ 64567 w 602819"/>
                <a:gd name="connsiteY55" fmla="*/ 49157 h 602041"/>
                <a:gd name="connsiteX56" fmla="*/ 75059 w 602819"/>
                <a:gd name="connsiteY56" fmla="*/ 59633 h 602041"/>
                <a:gd name="connsiteX57" fmla="*/ 75059 w 602819"/>
                <a:gd name="connsiteY57" fmla="*/ 32234 h 602041"/>
                <a:gd name="connsiteX58" fmla="*/ 86358 w 602819"/>
                <a:gd name="connsiteY58" fmla="*/ 21758 h 602041"/>
                <a:gd name="connsiteX59" fmla="*/ 96850 w 602819"/>
                <a:gd name="connsiteY59" fmla="*/ 32234 h 602041"/>
                <a:gd name="connsiteX60" fmla="*/ 96850 w 602819"/>
                <a:gd name="connsiteY60" fmla="*/ 81390 h 602041"/>
                <a:gd name="connsiteX61" fmla="*/ 107342 w 602819"/>
                <a:gd name="connsiteY61" fmla="*/ 91866 h 602041"/>
                <a:gd name="connsiteX62" fmla="*/ 107342 w 602819"/>
                <a:gd name="connsiteY62" fmla="*/ 64468 h 602041"/>
                <a:gd name="connsiteX63" fmla="*/ 118641 w 602819"/>
                <a:gd name="connsiteY63" fmla="*/ 53992 h 602041"/>
                <a:gd name="connsiteX64" fmla="*/ 129133 w 602819"/>
                <a:gd name="connsiteY64" fmla="*/ 64468 h 602041"/>
                <a:gd name="connsiteX65" fmla="*/ 129133 w 602819"/>
                <a:gd name="connsiteY65" fmla="*/ 113624 h 602041"/>
                <a:gd name="connsiteX66" fmla="*/ 164645 w 602819"/>
                <a:gd name="connsiteY66" fmla="*/ 149081 h 602041"/>
                <a:gd name="connsiteX67" fmla="*/ 301042 w 602819"/>
                <a:gd name="connsiteY67" fmla="*/ 96701 h 602041"/>
                <a:gd name="connsiteX68" fmla="*/ 506041 w 602819"/>
                <a:gd name="connsiteY68" fmla="*/ 300580 h 602041"/>
                <a:gd name="connsiteX69" fmla="*/ 301042 w 602819"/>
                <a:gd name="connsiteY69" fmla="*/ 505264 h 602041"/>
                <a:gd name="connsiteX70" fmla="*/ 96850 w 602819"/>
                <a:gd name="connsiteY70" fmla="*/ 300580 h 602041"/>
                <a:gd name="connsiteX71" fmla="*/ 149310 w 602819"/>
                <a:gd name="connsiteY71" fmla="*/ 164392 h 602041"/>
                <a:gd name="connsiteX72" fmla="*/ 113799 w 602819"/>
                <a:gd name="connsiteY72" fmla="*/ 128935 h 602041"/>
                <a:gd name="connsiteX73" fmla="*/ 64567 w 602819"/>
                <a:gd name="connsiteY73" fmla="*/ 128935 h 602041"/>
                <a:gd name="connsiteX74" fmla="*/ 54075 w 602819"/>
                <a:gd name="connsiteY74" fmla="*/ 118459 h 602041"/>
                <a:gd name="connsiteX75" fmla="*/ 64567 w 602819"/>
                <a:gd name="connsiteY75" fmla="*/ 107177 h 602041"/>
                <a:gd name="connsiteX76" fmla="*/ 92007 w 602819"/>
                <a:gd name="connsiteY76" fmla="*/ 107177 h 602041"/>
                <a:gd name="connsiteX77" fmla="*/ 81515 w 602819"/>
                <a:gd name="connsiteY77" fmla="*/ 96701 h 602041"/>
                <a:gd name="connsiteX78" fmla="*/ 32283 w 602819"/>
                <a:gd name="connsiteY78" fmla="*/ 96701 h 602041"/>
                <a:gd name="connsiteX79" fmla="*/ 21791 w 602819"/>
                <a:gd name="connsiteY79" fmla="*/ 86226 h 602041"/>
                <a:gd name="connsiteX80" fmla="*/ 32283 w 602819"/>
                <a:gd name="connsiteY80" fmla="*/ 74944 h 602041"/>
                <a:gd name="connsiteX81" fmla="*/ 59724 w 602819"/>
                <a:gd name="connsiteY81" fmla="*/ 74944 h 602041"/>
                <a:gd name="connsiteX82" fmla="*/ 49232 w 602819"/>
                <a:gd name="connsiteY82" fmla="*/ 64468 h 602041"/>
                <a:gd name="connsiteX83" fmla="*/ 10492 w 602819"/>
                <a:gd name="connsiteY83" fmla="*/ 64468 h 602041"/>
                <a:gd name="connsiteX84" fmla="*/ 0 w 602819"/>
                <a:gd name="connsiteY84" fmla="*/ 53992 h 602041"/>
                <a:gd name="connsiteX85" fmla="*/ 10492 w 602819"/>
                <a:gd name="connsiteY85" fmla="*/ 42710 h 602041"/>
                <a:gd name="connsiteX86" fmla="*/ 27441 w 602819"/>
                <a:gd name="connsiteY86" fmla="*/ 42710 h 602041"/>
                <a:gd name="connsiteX87" fmla="*/ 13720 w 602819"/>
                <a:gd name="connsiteY87" fmla="*/ 29011 h 602041"/>
                <a:gd name="connsiteX88" fmla="*/ 13720 w 602819"/>
                <a:gd name="connsiteY88" fmla="*/ 13700 h 602041"/>
                <a:gd name="connsiteX89" fmla="*/ 29055 w 602819"/>
                <a:gd name="connsiteY89" fmla="*/ 13700 h 602041"/>
                <a:gd name="connsiteX90" fmla="*/ 42775 w 602819"/>
                <a:gd name="connsiteY90" fmla="*/ 27399 h 602041"/>
                <a:gd name="connsiteX91" fmla="*/ 42775 w 602819"/>
                <a:gd name="connsiteY91" fmla="*/ 10476 h 602041"/>
                <a:gd name="connsiteX92" fmla="*/ 54075 w 602819"/>
                <a:gd name="connsiteY92" fmla="*/ 0 h 60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602819" h="602041">
                  <a:moveTo>
                    <a:pt x="301042" y="215161"/>
                  </a:moveTo>
                  <a:cubicBezTo>
                    <a:pt x="281672" y="215161"/>
                    <a:pt x="263109" y="221607"/>
                    <a:pt x="248582" y="232889"/>
                  </a:cubicBezTo>
                  <a:lnTo>
                    <a:pt x="296199" y="280434"/>
                  </a:lnTo>
                  <a:cubicBezTo>
                    <a:pt x="297814" y="279628"/>
                    <a:pt x="299428" y="279628"/>
                    <a:pt x="301042" y="279628"/>
                  </a:cubicBezTo>
                  <a:cubicBezTo>
                    <a:pt x="313148" y="279628"/>
                    <a:pt x="322833" y="289298"/>
                    <a:pt x="322833" y="300580"/>
                  </a:cubicBezTo>
                  <a:cubicBezTo>
                    <a:pt x="322833" y="312668"/>
                    <a:pt x="313148" y="322338"/>
                    <a:pt x="301042" y="322338"/>
                  </a:cubicBezTo>
                  <a:cubicBezTo>
                    <a:pt x="289743" y="322338"/>
                    <a:pt x="280058" y="312668"/>
                    <a:pt x="280058" y="300580"/>
                  </a:cubicBezTo>
                  <a:cubicBezTo>
                    <a:pt x="280058" y="298968"/>
                    <a:pt x="280058" y="297357"/>
                    <a:pt x="280865" y="295745"/>
                  </a:cubicBezTo>
                  <a:lnTo>
                    <a:pt x="233247" y="248200"/>
                  </a:lnTo>
                  <a:cubicBezTo>
                    <a:pt x="221948" y="262705"/>
                    <a:pt x="215491" y="281240"/>
                    <a:pt x="215491" y="300580"/>
                  </a:cubicBezTo>
                  <a:cubicBezTo>
                    <a:pt x="215491" y="348125"/>
                    <a:pt x="254231" y="386805"/>
                    <a:pt x="301042" y="386805"/>
                  </a:cubicBezTo>
                  <a:cubicBezTo>
                    <a:pt x="348660" y="386805"/>
                    <a:pt x="387400" y="348125"/>
                    <a:pt x="387400" y="300580"/>
                  </a:cubicBezTo>
                  <a:cubicBezTo>
                    <a:pt x="387400" y="253841"/>
                    <a:pt x="348660" y="215161"/>
                    <a:pt x="301042" y="215161"/>
                  </a:cubicBezTo>
                  <a:close/>
                  <a:moveTo>
                    <a:pt x="301042" y="118459"/>
                  </a:moveTo>
                  <a:cubicBezTo>
                    <a:pt x="255038" y="118459"/>
                    <a:pt x="212263" y="136188"/>
                    <a:pt x="179979" y="164392"/>
                  </a:cubicBezTo>
                  <a:lnTo>
                    <a:pt x="233247" y="217578"/>
                  </a:lnTo>
                  <a:cubicBezTo>
                    <a:pt x="251810" y="202267"/>
                    <a:pt x="275215" y="193403"/>
                    <a:pt x="301042" y="193403"/>
                  </a:cubicBezTo>
                  <a:cubicBezTo>
                    <a:pt x="360766" y="193403"/>
                    <a:pt x="409191" y="241753"/>
                    <a:pt x="409191" y="300580"/>
                  </a:cubicBezTo>
                  <a:cubicBezTo>
                    <a:pt x="409191" y="360212"/>
                    <a:pt x="360766" y="408563"/>
                    <a:pt x="301042" y="408563"/>
                  </a:cubicBezTo>
                  <a:cubicBezTo>
                    <a:pt x="242125" y="408563"/>
                    <a:pt x="193700" y="360212"/>
                    <a:pt x="193700" y="300580"/>
                  </a:cubicBezTo>
                  <a:cubicBezTo>
                    <a:pt x="193700" y="274793"/>
                    <a:pt x="202578" y="251423"/>
                    <a:pt x="217912" y="232889"/>
                  </a:cubicBezTo>
                  <a:lnTo>
                    <a:pt x="164645" y="179703"/>
                  </a:lnTo>
                  <a:cubicBezTo>
                    <a:pt x="136397" y="211937"/>
                    <a:pt x="118641" y="254647"/>
                    <a:pt x="118641" y="300580"/>
                  </a:cubicBezTo>
                  <a:cubicBezTo>
                    <a:pt x="118641" y="401310"/>
                    <a:pt x="200157" y="483506"/>
                    <a:pt x="301042" y="483506"/>
                  </a:cubicBezTo>
                  <a:cubicBezTo>
                    <a:pt x="401927" y="483506"/>
                    <a:pt x="484250" y="401310"/>
                    <a:pt x="484250" y="300580"/>
                  </a:cubicBezTo>
                  <a:cubicBezTo>
                    <a:pt x="484250" y="199849"/>
                    <a:pt x="401927" y="118459"/>
                    <a:pt x="301042" y="118459"/>
                  </a:cubicBezTo>
                  <a:close/>
                  <a:moveTo>
                    <a:pt x="301021" y="0"/>
                  </a:moveTo>
                  <a:cubicBezTo>
                    <a:pt x="467252" y="0"/>
                    <a:pt x="602819" y="134593"/>
                    <a:pt x="602819" y="300618"/>
                  </a:cubicBezTo>
                  <a:cubicBezTo>
                    <a:pt x="602819" y="380406"/>
                    <a:pt x="572155" y="452135"/>
                    <a:pt x="521317" y="506134"/>
                  </a:cubicBezTo>
                  <a:lnTo>
                    <a:pt x="598784" y="583504"/>
                  </a:lnTo>
                  <a:cubicBezTo>
                    <a:pt x="602819" y="587534"/>
                    <a:pt x="602819" y="594788"/>
                    <a:pt x="597977" y="598817"/>
                  </a:cubicBezTo>
                  <a:cubicBezTo>
                    <a:pt x="596363" y="600429"/>
                    <a:pt x="593136" y="602041"/>
                    <a:pt x="590715" y="602041"/>
                  </a:cubicBezTo>
                  <a:cubicBezTo>
                    <a:pt x="588294" y="602041"/>
                    <a:pt x="585066" y="600429"/>
                    <a:pt x="583452" y="598817"/>
                  </a:cubicBezTo>
                  <a:lnTo>
                    <a:pt x="505985" y="520641"/>
                  </a:lnTo>
                  <a:cubicBezTo>
                    <a:pt x="452727" y="571415"/>
                    <a:pt x="380102" y="602041"/>
                    <a:pt x="301021" y="602041"/>
                  </a:cubicBezTo>
                  <a:cubicBezTo>
                    <a:pt x="221940" y="602041"/>
                    <a:pt x="150122" y="571415"/>
                    <a:pt x="96057" y="520641"/>
                  </a:cubicBezTo>
                  <a:lnTo>
                    <a:pt x="18590" y="598817"/>
                  </a:lnTo>
                  <a:cubicBezTo>
                    <a:pt x="16169" y="600429"/>
                    <a:pt x="13748" y="602041"/>
                    <a:pt x="10520" y="602041"/>
                  </a:cubicBezTo>
                  <a:cubicBezTo>
                    <a:pt x="8099" y="602041"/>
                    <a:pt x="5679" y="600429"/>
                    <a:pt x="3258" y="598817"/>
                  </a:cubicBezTo>
                  <a:cubicBezTo>
                    <a:pt x="-777" y="594788"/>
                    <a:pt x="-777" y="587534"/>
                    <a:pt x="3258" y="583504"/>
                  </a:cubicBezTo>
                  <a:lnTo>
                    <a:pt x="80725" y="506134"/>
                  </a:lnTo>
                  <a:cubicBezTo>
                    <a:pt x="30694" y="452135"/>
                    <a:pt x="30" y="379600"/>
                    <a:pt x="30" y="300618"/>
                  </a:cubicBezTo>
                  <a:cubicBezTo>
                    <a:pt x="30" y="245814"/>
                    <a:pt x="15362" y="191815"/>
                    <a:pt x="43605" y="145070"/>
                  </a:cubicBezTo>
                  <a:cubicBezTo>
                    <a:pt x="46833" y="139429"/>
                    <a:pt x="53288" y="137817"/>
                    <a:pt x="58130" y="141041"/>
                  </a:cubicBezTo>
                  <a:cubicBezTo>
                    <a:pt x="63779" y="144264"/>
                    <a:pt x="65393" y="150712"/>
                    <a:pt x="62165" y="156354"/>
                  </a:cubicBezTo>
                  <a:cubicBezTo>
                    <a:pt x="35536" y="199875"/>
                    <a:pt x="21818" y="249843"/>
                    <a:pt x="21818" y="300618"/>
                  </a:cubicBezTo>
                  <a:cubicBezTo>
                    <a:pt x="21818" y="454553"/>
                    <a:pt x="146894" y="580281"/>
                    <a:pt x="301021" y="580281"/>
                  </a:cubicBezTo>
                  <a:cubicBezTo>
                    <a:pt x="455148" y="580281"/>
                    <a:pt x="581031" y="454553"/>
                    <a:pt x="581031" y="300618"/>
                  </a:cubicBezTo>
                  <a:cubicBezTo>
                    <a:pt x="581031" y="146682"/>
                    <a:pt x="455148" y="21761"/>
                    <a:pt x="301021" y="21761"/>
                  </a:cubicBezTo>
                  <a:cubicBezTo>
                    <a:pt x="250183" y="21761"/>
                    <a:pt x="200153" y="35462"/>
                    <a:pt x="156578" y="62058"/>
                  </a:cubicBezTo>
                  <a:cubicBezTo>
                    <a:pt x="150929" y="65282"/>
                    <a:pt x="144473" y="63670"/>
                    <a:pt x="141246" y="58028"/>
                  </a:cubicBezTo>
                  <a:cubicBezTo>
                    <a:pt x="138018" y="53193"/>
                    <a:pt x="139632" y="46745"/>
                    <a:pt x="145280" y="43521"/>
                  </a:cubicBezTo>
                  <a:cubicBezTo>
                    <a:pt x="192083" y="15313"/>
                    <a:pt x="246149" y="0"/>
                    <a:pt x="301021" y="0"/>
                  </a:cubicBezTo>
                  <a:close/>
                  <a:moveTo>
                    <a:pt x="54075" y="0"/>
                  </a:moveTo>
                  <a:cubicBezTo>
                    <a:pt x="59724" y="0"/>
                    <a:pt x="64567" y="4835"/>
                    <a:pt x="64567" y="10476"/>
                  </a:cubicBezTo>
                  <a:lnTo>
                    <a:pt x="64567" y="49157"/>
                  </a:lnTo>
                  <a:lnTo>
                    <a:pt x="75059" y="59633"/>
                  </a:lnTo>
                  <a:lnTo>
                    <a:pt x="75059" y="32234"/>
                  </a:lnTo>
                  <a:cubicBezTo>
                    <a:pt x="75059" y="26593"/>
                    <a:pt x="79901" y="21758"/>
                    <a:pt x="86358" y="21758"/>
                  </a:cubicBezTo>
                  <a:cubicBezTo>
                    <a:pt x="92007" y="21758"/>
                    <a:pt x="96850" y="26593"/>
                    <a:pt x="96850" y="32234"/>
                  </a:cubicBezTo>
                  <a:lnTo>
                    <a:pt x="96850" y="81390"/>
                  </a:lnTo>
                  <a:lnTo>
                    <a:pt x="107342" y="91866"/>
                  </a:lnTo>
                  <a:lnTo>
                    <a:pt x="107342" y="64468"/>
                  </a:lnTo>
                  <a:cubicBezTo>
                    <a:pt x="107342" y="58827"/>
                    <a:pt x="112185" y="53992"/>
                    <a:pt x="118641" y="53992"/>
                  </a:cubicBezTo>
                  <a:cubicBezTo>
                    <a:pt x="124291" y="53992"/>
                    <a:pt x="129133" y="58827"/>
                    <a:pt x="129133" y="64468"/>
                  </a:cubicBezTo>
                  <a:lnTo>
                    <a:pt x="129133" y="113624"/>
                  </a:lnTo>
                  <a:lnTo>
                    <a:pt x="164645" y="149081"/>
                  </a:lnTo>
                  <a:cubicBezTo>
                    <a:pt x="200964" y="116848"/>
                    <a:pt x="248582" y="96701"/>
                    <a:pt x="301042" y="96701"/>
                  </a:cubicBezTo>
                  <a:cubicBezTo>
                    <a:pt x="414034" y="96701"/>
                    <a:pt x="506041" y="188568"/>
                    <a:pt x="506041" y="300580"/>
                  </a:cubicBezTo>
                  <a:cubicBezTo>
                    <a:pt x="506041" y="413398"/>
                    <a:pt x="414034" y="505264"/>
                    <a:pt x="301042" y="505264"/>
                  </a:cubicBezTo>
                  <a:cubicBezTo>
                    <a:pt x="188857" y="505264"/>
                    <a:pt x="96850" y="413398"/>
                    <a:pt x="96850" y="300580"/>
                  </a:cubicBezTo>
                  <a:cubicBezTo>
                    <a:pt x="96850" y="248200"/>
                    <a:pt x="117027" y="200655"/>
                    <a:pt x="149310" y="164392"/>
                  </a:cubicBezTo>
                  <a:lnTo>
                    <a:pt x="113799" y="128935"/>
                  </a:lnTo>
                  <a:lnTo>
                    <a:pt x="64567" y="128935"/>
                  </a:lnTo>
                  <a:cubicBezTo>
                    <a:pt x="58917" y="128935"/>
                    <a:pt x="54075" y="124100"/>
                    <a:pt x="54075" y="118459"/>
                  </a:cubicBezTo>
                  <a:cubicBezTo>
                    <a:pt x="54075" y="112013"/>
                    <a:pt x="58917" y="107177"/>
                    <a:pt x="64567" y="107177"/>
                  </a:cubicBezTo>
                  <a:lnTo>
                    <a:pt x="92007" y="107177"/>
                  </a:lnTo>
                  <a:lnTo>
                    <a:pt x="81515" y="96701"/>
                  </a:lnTo>
                  <a:lnTo>
                    <a:pt x="32283" y="96701"/>
                  </a:lnTo>
                  <a:cubicBezTo>
                    <a:pt x="26634" y="96701"/>
                    <a:pt x="21791" y="91866"/>
                    <a:pt x="21791" y="86226"/>
                  </a:cubicBezTo>
                  <a:cubicBezTo>
                    <a:pt x="21791" y="79779"/>
                    <a:pt x="26634" y="74944"/>
                    <a:pt x="32283" y="74944"/>
                  </a:cubicBezTo>
                  <a:lnTo>
                    <a:pt x="59724" y="74944"/>
                  </a:lnTo>
                  <a:lnTo>
                    <a:pt x="49232" y="64468"/>
                  </a:lnTo>
                  <a:lnTo>
                    <a:pt x="10492" y="64468"/>
                  </a:lnTo>
                  <a:cubicBezTo>
                    <a:pt x="4842" y="64468"/>
                    <a:pt x="0" y="59633"/>
                    <a:pt x="0" y="53992"/>
                  </a:cubicBezTo>
                  <a:cubicBezTo>
                    <a:pt x="0" y="47545"/>
                    <a:pt x="4842" y="42710"/>
                    <a:pt x="10492" y="42710"/>
                  </a:cubicBezTo>
                  <a:lnTo>
                    <a:pt x="27441" y="42710"/>
                  </a:lnTo>
                  <a:lnTo>
                    <a:pt x="13720" y="29011"/>
                  </a:lnTo>
                  <a:cubicBezTo>
                    <a:pt x="9685" y="24981"/>
                    <a:pt x="9685" y="17729"/>
                    <a:pt x="13720" y="13700"/>
                  </a:cubicBezTo>
                  <a:cubicBezTo>
                    <a:pt x="17756" y="9670"/>
                    <a:pt x="25020" y="9670"/>
                    <a:pt x="29055" y="13700"/>
                  </a:cubicBezTo>
                  <a:lnTo>
                    <a:pt x="42775" y="27399"/>
                  </a:lnTo>
                  <a:lnTo>
                    <a:pt x="42775" y="10476"/>
                  </a:lnTo>
                  <a:cubicBezTo>
                    <a:pt x="42775" y="4835"/>
                    <a:pt x="47618" y="0"/>
                    <a:pt x="540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11334" y="3286"/>
              <a:ext cx="5753" cy="3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拟开发需求是否为内部研发所擅长？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企业内部开发是否具备竞争力，包括但不限于成本、质量、交付周期等？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市场上是否有成熟产品？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0" lvl="1" indent="0">
                <a:lnSpc>
                  <a:spcPct val="150000"/>
                </a:lnSpc>
                <a:buFont typeface="+mj-lt"/>
                <a:buNone/>
                <a:defRPr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提示：内部开发成本往往高于市场，且较难考核。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179185" y="4618990"/>
            <a:ext cx="4860290" cy="1440180"/>
            <a:chOff x="9731" y="7274"/>
            <a:chExt cx="7654" cy="2268"/>
          </a:xfrm>
        </p:grpSpPr>
        <p:sp>
          <p:nvSpPr>
            <p:cNvPr id="16" name="ïṥḷïḓe"/>
            <p:cNvSpPr/>
            <p:nvPr/>
          </p:nvSpPr>
          <p:spPr>
            <a:xfrm>
              <a:off x="9731" y="7274"/>
              <a:ext cx="7654" cy="2268"/>
            </a:xfrm>
            <a:prstGeom prst="roundRect">
              <a:avLst>
                <a:gd name="adj" fmla="val 8937"/>
              </a:avLst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0018" y="7601"/>
              <a:ext cx="1030" cy="1030"/>
              <a:chOff x="6834133" y="2129174"/>
              <a:chExt cx="654042" cy="654041"/>
            </a:xfrm>
          </p:grpSpPr>
          <p:sp>
            <p:nvSpPr>
              <p:cNvPr id="18" name="ísļidé"/>
              <p:cNvSpPr/>
              <p:nvPr/>
            </p:nvSpPr>
            <p:spPr>
              <a:xfrm>
                <a:off x="6834133" y="2129174"/>
                <a:ext cx="654042" cy="654041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19" name="iṡļiḍê"/>
              <p:cNvSpPr/>
              <p:nvPr/>
            </p:nvSpPr>
            <p:spPr bwMode="auto">
              <a:xfrm>
                <a:off x="6986635" y="2281898"/>
                <a:ext cx="349041" cy="348590"/>
              </a:xfrm>
              <a:custGeom>
                <a:avLst/>
                <a:gdLst>
                  <a:gd name="connsiteX0" fmla="*/ 301042 w 602819"/>
                  <a:gd name="connsiteY0" fmla="*/ 215161 h 602041"/>
                  <a:gd name="connsiteX1" fmla="*/ 248582 w 602819"/>
                  <a:gd name="connsiteY1" fmla="*/ 232889 h 602041"/>
                  <a:gd name="connsiteX2" fmla="*/ 296199 w 602819"/>
                  <a:gd name="connsiteY2" fmla="*/ 280434 h 602041"/>
                  <a:gd name="connsiteX3" fmla="*/ 301042 w 602819"/>
                  <a:gd name="connsiteY3" fmla="*/ 279628 h 602041"/>
                  <a:gd name="connsiteX4" fmla="*/ 322833 w 602819"/>
                  <a:gd name="connsiteY4" fmla="*/ 300580 h 602041"/>
                  <a:gd name="connsiteX5" fmla="*/ 301042 w 602819"/>
                  <a:gd name="connsiteY5" fmla="*/ 322338 h 602041"/>
                  <a:gd name="connsiteX6" fmla="*/ 280058 w 602819"/>
                  <a:gd name="connsiteY6" fmla="*/ 300580 h 602041"/>
                  <a:gd name="connsiteX7" fmla="*/ 280865 w 602819"/>
                  <a:gd name="connsiteY7" fmla="*/ 295745 h 602041"/>
                  <a:gd name="connsiteX8" fmla="*/ 233247 w 602819"/>
                  <a:gd name="connsiteY8" fmla="*/ 248200 h 602041"/>
                  <a:gd name="connsiteX9" fmla="*/ 215491 w 602819"/>
                  <a:gd name="connsiteY9" fmla="*/ 300580 h 602041"/>
                  <a:gd name="connsiteX10" fmla="*/ 301042 w 602819"/>
                  <a:gd name="connsiteY10" fmla="*/ 386805 h 602041"/>
                  <a:gd name="connsiteX11" fmla="*/ 387400 w 602819"/>
                  <a:gd name="connsiteY11" fmla="*/ 300580 h 602041"/>
                  <a:gd name="connsiteX12" fmla="*/ 301042 w 602819"/>
                  <a:gd name="connsiteY12" fmla="*/ 215161 h 602041"/>
                  <a:gd name="connsiteX13" fmla="*/ 301042 w 602819"/>
                  <a:gd name="connsiteY13" fmla="*/ 118459 h 602041"/>
                  <a:gd name="connsiteX14" fmla="*/ 179979 w 602819"/>
                  <a:gd name="connsiteY14" fmla="*/ 164392 h 602041"/>
                  <a:gd name="connsiteX15" fmla="*/ 233247 w 602819"/>
                  <a:gd name="connsiteY15" fmla="*/ 217578 h 602041"/>
                  <a:gd name="connsiteX16" fmla="*/ 301042 w 602819"/>
                  <a:gd name="connsiteY16" fmla="*/ 193403 h 602041"/>
                  <a:gd name="connsiteX17" fmla="*/ 409191 w 602819"/>
                  <a:gd name="connsiteY17" fmla="*/ 300580 h 602041"/>
                  <a:gd name="connsiteX18" fmla="*/ 301042 w 602819"/>
                  <a:gd name="connsiteY18" fmla="*/ 408563 h 602041"/>
                  <a:gd name="connsiteX19" fmla="*/ 193700 w 602819"/>
                  <a:gd name="connsiteY19" fmla="*/ 300580 h 602041"/>
                  <a:gd name="connsiteX20" fmla="*/ 217912 w 602819"/>
                  <a:gd name="connsiteY20" fmla="*/ 232889 h 602041"/>
                  <a:gd name="connsiteX21" fmla="*/ 164645 w 602819"/>
                  <a:gd name="connsiteY21" fmla="*/ 179703 h 602041"/>
                  <a:gd name="connsiteX22" fmla="*/ 118641 w 602819"/>
                  <a:gd name="connsiteY22" fmla="*/ 300580 h 602041"/>
                  <a:gd name="connsiteX23" fmla="*/ 301042 w 602819"/>
                  <a:gd name="connsiteY23" fmla="*/ 483506 h 602041"/>
                  <a:gd name="connsiteX24" fmla="*/ 484250 w 602819"/>
                  <a:gd name="connsiteY24" fmla="*/ 300580 h 602041"/>
                  <a:gd name="connsiteX25" fmla="*/ 301042 w 602819"/>
                  <a:gd name="connsiteY25" fmla="*/ 118459 h 602041"/>
                  <a:gd name="connsiteX26" fmla="*/ 301021 w 602819"/>
                  <a:gd name="connsiteY26" fmla="*/ 0 h 602041"/>
                  <a:gd name="connsiteX27" fmla="*/ 602819 w 602819"/>
                  <a:gd name="connsiteY27" fmla="*/ 300618 h 602041"/>
                  <a:gd name="connsiteX28" fmla="*/ 521317 w 602819"/>
                  <a:gd name="connsiteY28" fmla="*/ 506134 h 602041"/>
                  <a:gd name="connsiteX29" fmla="*/ 598784 w 602819"/>
                  <a:gd name="connsiteY29" fmla="*/ 583504 h 602041"/>
                  <a:gd name="connsiteX30" fmla="*/ 597977 w 602819"/>
                  <a:gd name="connsiteY30" fmla="*/ 598817 h 602041"/>
                  <a:gd name="connsiteX31" fmla="*/ 590715 w 602819"/>
                  <a:gd name="connsiteY31" fmla="*/ 602041 h 602041"/>
                  <a:gd name="connsiteX32" fmla="*/ 583452 w 602819"/>
                  <a:gd name="connsiteY32" fmla="*/ 598817 h 602041"/>
                  <a:gd name="connsiteX33" fmla="*/ 505985 w 602819"/>
                  <a:gd name="connsiteY33" fmla="*/ 520641 h 602041"/>
                  <a:gd name="connsiteX34" fmla="*/ 301021 w 602819"/>
                  <a:gd name="connsiteY34" fmla="*/ 602041 h 602041"/>
                  <a:gd name="connsiteX35" fmla="*/ 96057 w 602819"/>
                  <a:gd name="connsiteY35" fmla="*/ 520641 h 602041"/>
                  <a:gd name="connsiteX36" fmla="*/ 18590 w 602819"/>
                  <a:gd name="connsiteY36" fmla="*/ 598817 h 602041"/>
                  <a:gd name="connsiteX37" fmla="*/ 10520 w 602819"/>
                  <a:gd name="connsiteY37" fmla="*/ 602041 h 602041"/>
                  <a:gd name="connsiteX38" fmla="*/ 3258 w 602819"/>
                  <a:gd name="connsiteY38" fmla="*/ 598817 h 602041"/>
                  <a:gd name="connsiteX39" fmla="*/ 3258 w 602819"/>
                  <a:gd name="connsiteY39" fmla="*/ 583504 h 602041"/>
                  <a:gd name="connsiteX40" fmla="*/ 80725 w 602819"/>
                  <a:gd name="connsiteY40" fmla="*/ 506134 h 602041"/>
                  <a:gd name="connsiteX41" fmla="*/ 30 w 602819"/>
                  <a:gd name="connsiteY41" fmla="*/ 300618 h 602041"/>
                  <a:gd name="connsiteX42" fmla="*/ 43605 w 602819"/>
                  <a:gd name="connsiteY42" fmla="*/ 145070 h 602041"/>
                  <a:gd name="connsiteX43" fmla="*/ 58130 w 602819"/>
                  <a:gd name="connsiteY43" fmla="*/ 141041 h 602041"/>
                  <a:gd name="connsiteX44" fmla="*/ 62165 w 602819"/>
                  <a:gd name="connsiteY44" fmla="*/ 156354 h 602041"/>
                  <a:gd name="connsiteX45" fmla="*/ 21818 w 602819"/>
                  <a:gd name="connsiteY45" fmla="*/ 300618 h 602041"/>
                  <a:gd name="connsiteX46" fmla="*/ 301021 w 602819"/>
                  <a:gd name="connsiteY46" fmla="*/ 580281 h 602041"/>
                  <a:gd name="connsiteX47" fmla="*/ 581031 w 602819"/>
                  <a:gd name="connsiteY47" fmla="*/ 300618 h 602041"/>
                  <a:gd name="connsiteX48" fmla="*/ 301021 w 602819"/>
                  <a:gd name="connsiteY48" fmla="*/ 21761 h 602041"/>
                  <a:gd name="connsiteX49" fmla="*/ 156578 w 602819"/>
                  <a:gd name="connsiteY49" fmla="*/ 62058 h 602041"/>
                  <a:gd name="connsiteX50" fmla="*/ 141246 w 602819"/>
                  <a:gd name="connsiteY50" fmla="*/ 58028 h 602041"/>
                  <a:gd name="connsiteX51" fmla="*/ 145280 w 602819"/>
                  <a:gd name="connsiteY51" fmla="*/ 43521 h 602041"/>
                  <a:gd name="connsiteX52" fmla="*/ 301021 w 602819"/>
                  <a:gd name="connsiteY52" fmla="*/ 0 h 602041"/>
                  <a:gd name="connsiteX53" fmla="*/ 54075 w 602819"/>
                  <a:gd name="connsiteY53" fmla="*/ 0 h 602041"/>
                  <a:gd name="connsiteX54" fmla="*/ 64567 w 602819"/>
                  <a:gd name="connsiteY54" fmla="*/ 10476 h 602041"/>
                  <a:gd name="connsiteX55" fmla="*/ 64567 w 602819"/>
                  <a:gd name="connsiteY55" fmla="*/ 49157 h 602041"/>
                  <a:gd name="connsiteX56" fmla="*/ 75059 w 602819"/>
                  <a:gd name="connsiteY56" fmla="*/ 59633 h 602041"/>
                  <a:gd name="connsiteX57" fmla="*/ 75059 w 602819"/>
                  <a:gd name="connsiteY57" fmla="*/ 32234 h 602041"/>
                  <a:gd name="connsiteX58" fmla="*/ 86358 w 602819"/>
                  <a:gd name="connsiteY58" fmla="*/ 21758 h 602041"/>
                  <a:gd name="connsiteX59" fmla="*/ 96850 w 602819"/>
                  <a:gd name="connsiteY59" fmla="*/ 32234 h 602041"/>
                  <a:gd name="connsiteX60" fmla="*/ 96850 w 602819"/>
                  <a:gd name="connsiteY60" fmla="*/ 81390 h 602041"/>
                  <a:gd name="connsiteX61" fmla="*/ 107342 w 602819"/>
                  <a:gd name="connsiteY61" fmla="*/ 91866 h 602041"/>
                  <a:gd name="connsiteX62" fmla="*/ 107342 w 602819"/>
                  <a:gd name="connsiteY62" fmla="*/ 64468 h 602041"/>
                  <a:gd name="connsiteX63" fmla="*/ 118641 w 602819"/>
                  <a:gd name="connsiteY63" fmla="*/ 53992 h 602041"/>
                  <a:gd name="connsiteX64" fmla="*/ 129133 w 602819"/>
                  <a:gd name="connsiteY64" fmla="*/ 64468 h 602041"/>
                  <a:gd name="connsiteX65" fmla="*/ 129133 w 602819"/>
                  <a:gd name="connsiteY65" fmla="*/ 113624 h 602041"/>
                  <a:gd name="connsiteX66" fmla="*/ 164645 w 602819"/>
                  <a:gd name="connsiteY66" fmla="*/ 149081 h 602041"/>
                  <a:gd name="connsiteX67" fmla="*/ 301042 w 602819"/>
                  <a:gd name="connsiteY67" fmla="*/ 96701 h 602041"/>
                  <a:gd name="connsiteX68" fmla="*/ 506041 w 602819"/>
                  <a:gd name="connsiteY68" fmla="*/ 300580 h 602041"/>
                  <a:gd name="connsiteX69" fmla="*/ 301042 w 602819"/>
                  <a:gd name="connsiteY69" fmla="*/ 505264 h 602041"/>
                  <a:gd name="connsiteX70" fmla="*/ 96850 w 602819"/>
                  <a:gd name="connsiteY70" fmla="*/ 300580 h 602041"/>
                  <a:gd name="connsiteX71" fmla="*/ 149310 w 602819"/>
                  <a:gd name="connsiteY71" fmla="*/ 164392 h 602041"/>
                  <a:gd name="connsiteX72" fmla="*/ 113799 w 602819"/>
                  <a:gd name="connsiteY72" fmla="*/ 128935 h 602041"/>
                  <a:gd name="connsiteX73" fmla="*/ 64567 w 602819"/>
                  <a:gd name="connsiteY73" fmla="*/ 128935 h 602041"/>
                  <a:gd name="connsiteX74" fmla="*/ 54075 w 602819"/>
                  <a:gd name="connsiteY74" fmla="*/ 118459 h 602041"/>
                  <a:gd name="connsiteX75" fmla="*/ 64567 w 602819"/>
                  <a:gd name="connsiteY75" fmla="*/ 107177 h 602041"/>
                  <a:gd name="connsiteX76" fmla="*/ 92007 w 602819"/>
                  <a:gd name="connsiteY76" fmla="*/ 107177 h 602041"/>
                  <a:gd name="connsiteX77" fmla="*/ 81515 w 602819"/>
                  <a:gd name="connsiteY77" fmla="*/ 96701 h 602041"/>
                  <a:gd name="connsiteX78" fmla="*/ 32283 w 602819"/>
                  <a:gd name="connsiteY78" fmla="*/ 96701 h 602041"/>
                  <a:gd name="connsiteX79" fmla="*/ 21791 w 602819"/>
                  <a:gd name="connsiteY79" fmla="*/ 86226 h 602041"/>
                  <a:gd name="connsiteX80" fmla="*/ 32283 w 602819"/>
                  <a:gd name="connsiteY80" fmla="*/ 74944 h 602041"/>
                  <a:gd name="connsiteX81" fmla="*/ 59724 w 602819"/>
                  <a:gd name="connsiteY81" fmla="*/ 74944 h 602041"/>
                  <a:gd name="connsiteX82" fmla="*/ 49232 w 602819"/>
                  <a:gd name="connsiteY82" fmla="*/ 64468 h 602041"/>
                  <a:gd name="connsiteX83" fmla="*/ 10492 w 602819"/>
                  <a:gd name="connsiteY83" fmla="*/ 64468 h 602041"/>
                  <a:gd name="connsiteX84" fmla="*/ 0 w 602819"/>
                  <a:gd name="connsiteY84" fmla="*/ 53992 h 602041"/>
                  <a:gd name="connsiteX85" fmla="*/ 10492 w 602819"/>
                  <a:gd name="connsiteY85" fmla="*/ 42710 h 602041"/>
                  <a:gd name="connsiteX86" fmla="*/ 27441 w 602819"/>
                  <a:gd name="connsiteY86" fmla="*/ 42710 h 602041"/>
                  <a:gd name="connsiteX87" fmla="*/ 13720 w 602819"/>
                  <a:gd name="connsiteY87" fmla="*/ 29011 h 602041"/>
                  <a:gd name="connsiteX88" fmla="*/ 13720 w 602819"/>
                  <a:gd name="connsiteY88" fmla="*/ 13700 h 602041"/>
                  <a:gd name="connsiteX89" fmla="*/ 29055 w 602819"/>
                  <a:gd name="connsiteY89" fmla="*/ 13700 h 602041"/>
                  <a:gd name="connsiteX90" fmla="*/ 42775 w 602819"/>
                  <a:gd name="connsiteY90" fmla="*/ 27399 h 602041"/>
                  <a:gd name="connsiteX91" fmla="*/ 42775 w 602819"/>
                  <a:gd name="connsiteY91" fmla="*/ 10476 h 602041"/>
                  <a:gd name="connsiteX92" fmla="*/ 54075 w 602819"/>
                  <a:gd name="connsiteY92" fmla="*/ 0 h 602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602819" h="602041">
                    <a:moveTo>
                      <a:pt x="301042" y="215161"/>
                    </a:moveTo>
                    <a:cubicBezTo>
                      <a:pt x="281672" y="215161"/>
                      <a:pt x="263109" y="221607"/>
                      <a:pt x="248582" y="232889"/>
                    </a:cubicBezTo>
                    <a:lnTo>
                      <a:pt x="296199" y="280434"/>
                    </a:lnTo>
                    <a:cubicBezTo>
                      <a:pt x="297814" y="279628"/>
                      <a:pt x="299428" y="279628"/>
                      <a:pt x="301042" y="279628"/>
                    </a:cubicBezTo>
                    <a:cubicBezTo>
                      <a:pt x="313148" y="279628"/>
                      <a:pt x="322833" y="289298"/>
                      <a:pt x="322833" y="300580"/>
                    </a:cubicBezTo>
                    <a:cubicBezTo>
                      <a:pt x="322833" y="312668"/>
                      <a:pt x="313148" y="322338"/>
                      <a:pt x="301042" y="322338"/>
                    </a:cubicBezTo>
                    <a:cubicBezTo>
                      <a:pt x="289743" y="322338"/>
                      <a:pt x="280058" y="312668"/>
                      <a:pt x="280058" y="300580"/>
                    </a:cubicBezTo>
                    <a:cubicBezTo>
                      <a:pt x="280058" y="298968"/>
                      <a:pt x="280058" y="297357"/>
                      <a:pt x="280865" y="295745"/>
                    </a:cubicBezTo>
                    <a:lnTo>
                      <a:pt x="233247" y="248200"/>
                    </a:lnTo>
                    <a:cubicBezTo>
                      <a:pt x="221948" y="262705"/>
                      <a:pt x="215491" y="281240"/>
                      <a:pt x="215491" y="300580"/>
                    </a:cubicBezTo>
                    <a:cubicBezTo>
                      <a:pt x="215491" y="348125"/>
                      <a:pt x="254231" y="386805"/>
                      <a:pt x="301042" y="386805"/>
                    </a:cubicBezTo>
                    <a:cubicBezTo>
                      <a:pt x="348660" y="386805"/>
                      <a:pt x="387400" y="348125"/>
                      <a:pt x="387400" y="300580"/>
                    </a:cubicBezTo>
                    <a:cubicBezTo>
                      <a:pt x="387400" y="253841"/>
                      <a:pt x="348660" y="215161"/>
                      <a:pt x="301042" y="215161"/>
                    </a:cubicBezTo>
                    <a:close/>
                    <a:moveTo>
                      <a:pt x="301042" y="118459"/>
                    </a:moveTo>
                    <a:cubicBezTo>
                      <a:pt x="255038" y="118459"/>
                      <a:pt x="212263" y="136188"/>
                      <a:pt x="179979" y="164392"/>
                    </a:cubicBezTo>
                    <a:lnTo>
                      <a:pt x="233247" y="217578"/>
                    </a:lnTo>
                    <a:cubicBezTo>
                      <a:pt x="251810" y="202267"/>
                      <a:pt x="275215" y="193403"/>
                      <a:pt x="301042" y="193403"/>
                    </a:cubicBezTo>
                    <a:cubicBezTo>
                      <a:pt x="360766" y="193403"/>
                      <a:pt x="409191" y="241753"/>
                      <a:pt x="409191" y="300580"/>
                    </a:cubicBezTo>
                    <a:cubicBezTo>
                      <a:pt x="409191" y="360212"/>
                      <a:pt x="360766" y="408563"/>
                      <a:pt x="301042" y="408563"/>
                    </a:cubicBezTo>
                    <a:cubicBezTo>
                      <a:pt x="242125" y="408563"/>
                      <a:pt x="193700" y="360212"/>
                      <a:pt x="193700" y="300580"/>
                    </a:cubicBezTo>
                    <a:cubicBezTo>
                      <a:pt x="193700" y="274793"/>
                      <a:pt x="202578" y="251423"/>
                      <a:pt x="217912" y="232889"/>
                    </a:cubicBezTo>
                    <a:lnTo>
                      <a:pt x="164645" y="179703"/>
                    </a:lnTo>
                    <a:cubicBezTo>
                      <a:pt x="136397" y="211937"/>
                      <a:pt x="118641" y="254647"/>
                      <a:pt x="118641" y="300580"/>
                    </a:cubicBezTo>
                    <a:cubicBezTo>
                      <a:pt x="118641" y="401310"/>
                      <a:pt x="200157" y="483506"/>
                      <a:pt x="301042" y="483506"/>
                    </a:cubicBezTo>
                    <a:cubicBezTo>
                      <a:pt x="401927" y="483506"/>
                      <a:pt x="484250" y="401310"/>
                      <a:pt x="484250" y="300580"/>
                    </a:cubicBezTo>
                    <a:cubicBezTo>
                      <a:pt x="484250" y="199849"/>
                      <a:pt x="401927" y="118459"/>
                      <a:pt x="301042" y="118459"/>
                    </a:cubicBezTo>
                    <a:close/>
                    <a:moveTo>
                      <a:pt x="301021" y="0"/>
                    </a:moveTo>
                    <a:cubicBezTo>
                      <a:pt x="467252" y="0"/>
                      <a:pt x="602819" y="134593"/>
                      <a:pt x="602819" y="300618"/>
                    </a:cubicBezTo>
                    <a:cubicBezTo>
                      <a:pt x="602819" y="380406"/>
                      <a:pt x="572155" y="452135"/>
                      <a:pt x="521317" y="506134"/>
                    </a:cubicBezTo>
                    <a:lnTo>
                      <a:pt x="598784" y="583504"/>
                    </a:lnTo>
                    <a:cubicBezTo>
                      <a:pt x="602819" y="587534"/>
                      <a:pt x="602819" y="594788"/>
                      <a:pt x="597977" y="598817"/>
                    </a:cubicBezTo>
                    <a:cubicBezTo>
                      <a:pt x="596363" y="600429"/>
                      <a:pt x="593136" y="602041"/>
                      <a:pt x="590715" y="602041"/>
                    </a:cubicBezTo>
                    <a:cubicBezTo>
                      <a:pt x="588294" y="602041"/>
                      <a:pt x="585066" y="600429"/>
                      <a:pt x="583452" y="598817"/>
                    </a:cubicBezTo>
                    <a:lnTo>
                      <a:pt x="505985" y="520641"/>
                    </a:lnTo>
                    <a:cubicBezTo>
                      <a:pt x="452727" y="571415"/>
                      <a:pt x="380102" y="602041"/>
                      <a:pt x="301021" y="602041"/>
                    </a:cubicBezTo>
                    <a:cubicBezTo>
                      <a:pt x="221940" y="602041"/>
                      <a:pt x="150122" y="571415"/>
                      <a:pt x="96057" y="520641"/>
                    </a:cubicBezTo>
                    <a:lnTo>
                      <a:pt x="18590" y="598817"/>
                    </a:lnTo>
                    <a:cubicBezTo>
                      <a:pt x="16169" y="600429"/>
                      <a:pt x="13748" y="602041"/>
                      <a:pt x="10520" y="602041"/>
                    </a:cubicBezTo>
                    <a:cubicBezTo>
                      <a:pt x="8099" y="602041"/>
                      <a:pt x="5679" y="600429"/>
                      <a:pt x="3258" y="598817"/>
                    </a:cubicBezTo>
                    <a:cubicBezTo>
                      <a:pt x="-777" y="594788"/>
                      <a:pt x="-777" y="587534"/>
                      <a:pt x="3258" y="583504"/>
                    </a:cubicBezTo>
                    <a:lnTo>
                      <a:pt x="80725" y="506134"/>
                    </a:lnTo>
                    <a:cubicBezTo>
                      <a:pt x="30694" y="452135"/>
                      <a:pt x="30" y="379600"/>
                      <a:pt x="30" y="300618"/>
                    </a:cubicBezTo>
                    <a:cubicBezTo>
                      <a:pt x="30" y="245814"/>
                      <a:pt x="15362" y="191815"/>
                      <a:pt x="43605" y="145070"/>
                    </a:cubicBezTo>
                    <a:cubicBezTo>
                      <a:pt x="46833" y="139429"/>
                      <a:pt x="53288" y="137817"/>
                      <a:pt x="58130" y="141041"/>
                    </a:cubicBezTo>
                    <a:cubicBezTo>
                      <a:pt x="63779" y="144264"/>
                      <a:pt x="65393" y="150712"/>
                      <a:pt x="62165" y="156354"/>
                    </a:cubicBezTo>
                    <a:cubicBezTo>
                      <a:pt x="35536" y="199875"/>
                      <a:pt x="21818" y="249843"/>
                      <a:pt x="21818" y="300618"/>
                    </a:cubicBezTo>
                    <a:cubicBezTo>
                      <a:pt x="21818" y="454553"/>
                      <a:pt x="146894" y="580281"/>
                      <a:pt x="301021" y="580281"/>
                    </a:cubicBezTo>
                    <a:cubicBezTo>
                      <a:pt x="455148" y="580281"/>
                      <a:pt x="581031" y="454553"/>
                      <a:pt x="581031" y="300618"/>
                    </a:cubicBezTo>
                    <a:cubicBezTo>
                      <a:pt x="581031" y="146682"/>
                      <a:pt x="455148" y="21761"/>
                      <a:pt x="301021" y="21761"/>
                    </a:cubicBezTo>
                    <a:cubicBezTo>
                      <a:pt x="250183" y="21761"/>
                      <a:pt x="200153" y="35462"/>
                      <a:pt x="156578" y="62058"/>
                    </a:cubicBezTo>
                    <a:cubicBezTo>
                      <a:pt x="150929" y="65282"/>
                      <a:pt x="144473" y="63670"/>
                      <a:pt x="141246" y="58028"/>
                    </a:cubicBezTo>
                    <a:cubicBezTo>
                      <a:pt x="138018" y="53193"/>
                      <a:pt x="139632" y="46745"/>
                      <a:pt x="145280" y="43521"/>
                    </a:cubicBezTo>
                    <a:cubicBezTo>
                      <a:pt x="192083" y="15313"/>
                      <a:pt x="246149" y="0"/>
                      <a:pt x="301021" y="0"/>
                    </a:cubicBezTo>
                    <a:close/>
                    <a:moveTo>
                      <a:pt x="54075" y="0"/>
                    </a:moveTo>
                    <a:cubicBezTo>
                      <a:pt x="59724" y="0"/>
                      <a:pt x="64567" y="4835"/>
                      <a:pt x="64567" y="10476"/>
                    </a:cubicBezTo>
                    <a:lnTo>
                      <a:pt x="64567" y="49157"/>
                    </a:lnTo>
                    <a:lnTo>
                      <a:pt x="75059" y="59633"/>
                    </a:lnTo>
                    <a:lnTo>
                      <a:pt x="75059" y="32234"/>
                    </a:lnTo>
                    <a:cubicBezTo>
                      <a:pt x="75059" y="26593"/>
                      <a:pt x="79901" y="21758"/>
                      <a:pt x="86358" y="21758"/>
                    </a:cubicBezTo>
                    <a:cubicBezTo>
                      <a:pt x="92007" y="21758"/>
                      <a:pt x="96850" y="26593"/>
                      <a:pt x="96850" y="32234"/>
                    </a:cubicBezTo>
                    <a:lnTo>
                      <a:pt x="96850" y="81390"/>
                    </a:lnTo>
                    <a:lnTo>
                      <a:pt x="107342" y="91866"/>
                    </a:lnTo>
                    <a:lnTo>
                      <a:pt x="107342" y="64468"/>
                    </a:lnTo>
                    <a:cubicBezTo>
                      <a:pt x="107342" y="58827"/>
                      <a:pt x="112185" y="53992"/>
                      <a:pt x="118641" y="53992"/>
                    </a:cubicBezTo>
                    <a:cubicBezTo>
                      <a:pt x="124291" y="53992"/>
                      <a:pt x="129133" y="58827"/>
                      <a:pt x="129133" y="64468"/>
                    </a:cubicBezTo>
                    <a:lnTo>
                      <a:pt x="129133" y="113624"/>
                    </a:lnTo>
                    <a:lnTo>
                      <a:pt x="164645" y="149081"/>
                    </a:lnTo>
                    <a:cubicBezTo>
                      <a:pt x="200964" y="116848"/>
                      <a:pt x="248582" y="96701"/>
                      <a:pt x="301042" y="96701"/>
                    </a:cubicBezTo>
                    <a:cubicBezTo>
                      <a:pt x="414034" y="96701"/>
                      <a:pt x="506041" y="188568"/>
                      <a:pt x="506041" y="300580"/>
                    </a:cubicBezTo>
                    <a:cubicBezTo>
                      <a:pt x="506041" y="413398"/>
                      <a:pt x="414034" y="505264"/>
                      <a:pt x="301042" y="505264"/>
                    </a:cubicBezTo>
                    <a:cubicBezTo>
                      <a:pt x="188857" y="505264"/>
                      <a:pt x="96850" y="413398"/>
                      <a:pt x="96850" y="300580"/>
                    </a:cubicBezTo>
                    <a:cubicBezTo>
                      <a:pt x="96850" y="248200"/>
                      <a:pt x="117027" y="200655"/>
                      <a:pt x="149310" y="164392"/>
                    </a:cubicBezTo>
                    <a:lnTo>
                      <a:pt x="113799" y="128935"/>
                    </a:lnTo>
                    <a:lnTo>
                      <a:pt x="64567" y="128935"/>
                    </a:lnTo>
                    <a:cubicBezTo>
                      <a:pt x="58917" y="128935"/>
                      <a:pt x="54075" y="124100"/>
                      <a:pt x="54075" y="118459"/>
                    </a:cubicBezTo>
                    <a:cubicBezTo>
                      <a:pt x="54075" y="112013"/>
                      <a:pt x="58917" y="107177"/>
                      <a:pt x="64567" y="107177"/>
                    </a:cubicBezTo>
                    <a:lnTo>
                      <a:pt x="92007" y="107177"/>
                    </a:lnTo>
                    <a:lnTo>
                      <a:pt x="81515" y="96701"/>
                    </a:lnTo>
                    <a:lnTo>
                      <a:pt x="32283" y="96701"/>
                    </a:lnTo>
                    <a:cubicBezTo>
                      <a:pt x="26634" y="96701"/>
                      <a:pt x="21791" y="91866"/>
                      <a:pt x="21791" y="86226"/>
                    </a:cubicBezTo>
                    <a:cubicBezTo>
                      <a:pt x="21791" y="79779"/>
                      <a:pt x="26634" y="74944"/>
                      <a:pt x="32283" y="74944"/>
                    </a:cubicBezTo>
                    <a:lnTo>
                      <a:pt x="59724" y="74944"/>
                    </a:lnTo>
                    <a:lnTo>
                      <a:pt x="49232" y="64468"/>
                    </a:lnTo>
                    <a:lnTo>
                      <a:pt x="10492" y="64468"/>
                    </a:lnTo>
                    <a:cubicBezTo>
                      <a:pt x="4842" y="64468"/>
                      <a:pt x="0" y="59633"/>
                      <a:pt x="0" y="53992"/>
                    </a:cubicBezTo>
                    <a:cubicBezTo>
                      <a:pt x="0" y="47545"/>
                      <a:pt x="4842" y="42710"/>
                      <a:pt x="10492" y="42710"/>
                    </a:cubicBezTo>
                    <a:lnTo>
                      <a:pt x="27441" y="42710"/>
                    </a:lnTo>
                    <a:lnTo>
                      <a:pt x="13720" y="29011"/>
                    </a:lnTo>
                    <a:cubicBezTo>
                      <a:pt x="9685" y="24981"/>
                      <a:pt x="9685" y="17729"/>
                      <a:pt x="13720" y="13700"/>
                    </a:cubicBezTo>
                    <a:cubicBezTo>
                      <a:pt x="17756" y="9670"/>
                      <a:pt x="25020" y="9670"/>
                      <a:pt x="29055" y="13700"/>
                    </a:cubicBezTo>
                    <a:lnTo>
                      <a:pt x="42775" y="27399"/>
                    </a:lnTo>
                    <a:lnTo>
                      <a:pt x="42775" y="10476"/>
                    </a:lnTo>
                    <a:cubicBezTo>
                      <a:pt x="42775" y="4835"/>
                      <a:pt x="47618" y="0"/>
                      <a:pt x="540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/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1334" y="7601"/>
              <a:ext cx="5753" cy="16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拟开发需求是否为内部科技公司所擅长？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市场上是否有成熟产品？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342900" lvl="1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重点考虑科技公司“总包</a:t>
              </a:r>
              <a:r>
                <a:rPr lang="en-US" altLang="zh-CN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+</a:t>
              </a:r>
              <a:r>
                <a:rPr lang="zh-CN" altLang="en-US" sz="1400" kern="0" dirty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分包”模式</a:t>
              </a:r>
              <a:endParaRPr lang="zh-CN" altLang="en-US" sz="1400" kern="0" dirty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51670" y="2941211"/>
            <a:ext cx="306258" cy="216000"/>
            <a:chOff x="-196938" y="3498789"/>
            <a:chExt cx="306258" cy="329596"/>
          </a:xfrm>
        </p:grpSpPr>
        <p:sp>
          <p:nvSpPr>
            <p:cNvPr id="24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51670" y="5231066"/>
            <a:ext cx="306258" cy="216000"/>
            <a:chOff x="-196938" y="3498789"/>
            <a:chExt cx="306258" cy="329596"/>
          </a:xfrm>
        </p:grpSpPr>
        <p:sp>
          <p:nvSpPr>
            <p:cNvPr id="27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8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02845" y="1870608"/>
            <a:ext cx="90696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、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是什么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27172" y="1703436"/>
            <a:ext cx="0" cy="509286"/>
          </a:xfrm>
          <a:prstGeom prst="line">
            <a:avLst/>
          </a:prstGeom>
          <a:ln w="12700" cap="rnd">
            <a:solidFill>
              <a:srgbClr val="F5A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47049" y="2986176"/>
            <a:ext cx="90696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dirty="0"/>
              <a:t>2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zh-CN" altLang="en-US" dirty="0">
                <a:sym typeface="微软雅黑" panose="020B0503020204020204" charset="-122"/>
              </a:rPr>
              <a:t>谁来做</a:t>
            </a:r>
            <a:endParaRPr lang="zh-CN" altLang="en-US" dirty="0">
              <a:sym typeface="微软雅黑" panose="020B0503020204020204" charset="-122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271376" y="2977754"/>
            <a:ext cx="0" cy="509286"/>
          </a:xfrm>
          <a:prstGeom prst="line">
            <a:avLst/>
          </a:prstGeom>
          <a:ln w="12700" cap="rnd">
            <a:solidFill>
              <a:srgbClr val="F5A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0600" y="4209545"/>
            <a:ext cx="90696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dirty="0"/>
              <a:t>3</a:t>
            </a:r>
            <a:r>
              <a:rPr lang="zh-CN" altLang="en-US" dirty="0"/>
              <a:t>、</a:t>
            </a:r>
            <a:endParaRPr lang="en-US" altLang="zh-CN" dirty="0"/>
          </a:p>
          <a:p>
            <a:r>
              <a:rPr lang="zh-CN" altLang="en-US" dirty="0">
                <a:sym typeface="微软雅黑" panose="020B0503020204020204" charset="-122"/>
              </a:rPr>
              <a:t>做什么</a:t>
            </a:r>
            <a:endParaRPr lang="zh-CN" altLang="en-US" dirty="0">
              <a:sym typeface="微软雅黑" panose="020B0503020204020204" charset="-122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44927" y="4201123"/>
            <a:ext cx="0" cy="509286"/>
          </a:xfrm>
          <a:prstGeom prst="line">
            <a:avLst/>
          </a:prstGeom>
          <a:ln w="12700" cap="rnd">
            <a:solidFill>
              <a:srgbClr val="F5A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43690" y="5325237"/>
            <a:ext cx="906966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en-US" dirty="0"/>
              <a:t>4</a:t>
            </a:r>
            <a:r>
              <a:rPr lang="zh-CN" altLang="en-US" dirty="0" smtClean="0"/>
              <a:t>、</a:t>
            </a:r>
            <a:endParaRPr lang="en-US" altLang="zh-CN" dirty="0" smtClean="0"/>
          </a:p>
          <a:p>
            <a:r>
              <a:rPr lang="zh-CN" altLang="en-US" dirty="0" smtClean="0">
                <a:sym typeface="微软雅黑" panose="020B0503020204020204" charset="-122"/>
              </a:rPr>
              <a:t>怎么</a:t>
            </a:r>
            <a:r>
              <a:rPr lang="zh-CN" altLang="en-US" dirty="0">
                <a:sym typeface="微软雅黑" panose="020B0503020204020204" charset="-122"/>
              </a:rPr>
              <a:t>做</a:t>
            </a:r>
            <a:endParaRPr lang="zh-CN" altLang="en-US" dirty="0">
              <a:sym typeface="微软雅黑" panose="020B0503020204020204" charset="-122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68017" y="5316815"/>
            <a:ext cx="0" cy="509286"/>
          </a:xfrm>
          <a:prstGeom prst="line">
            <a:avLst/>
          </a:prstGeom>
          <a:ln w="12700" cap="rnd">
            <a:solidFill>
              <a:srgbClr val="F5A9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8627" y="3745093"/>
            <a:ext cx="90696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000" b="1" spc="-30" dirty="0" smtClean="0">
                <a:solidFill>
                  <a:schemeClr val="bg1"/>
                </a:solidFill>
                <a:latin typeface="Arial" panose="020B0604020202090204"/>
              </a:rPr>
              <a:t>小结</a:t>
            </a:r>
            <a:endParaRPr lang="en-US" sz="3000" b="1" spc="-30" dirty="0">
              <a:solidFill>
                <a:schemeClr val="bg1"/>
              </a:solidFill>
              <a:latin typeface="Arial" panose="020B0604020202090204"/>
            </a:endParaRPr>
          </a:p>
        </p:txBody>
      </p:sp>
      <p:sp>
        <p:nvSpPr>
          <p:cNvPr id="36" name="Freeform 1140"/>
          <p:cNvSpPr/>
          <p:nvPr/>
        </p:nvSpPr>
        <p:spPr bwMode="auto">
          <a:xfrm>
            <a:off x="0" y="1873250"/>
            <a:ext cx="2095500" cy="4191000"/>
          </a:xfrm>
          <a:custGeom>
            <a:avLst/>
            <a:gdLst>
              <a:gd name="T0" fmla="*/ 0 w 660"/>
              <a:gd name="T1" fmla="*/ 1320 h 1320"/>
              <a:gd name="T2" fmla="*/ 0 w 660"/>
              <a:gd name="T3" fmla="*/ 1304 h 1320"/>
              <a:gd name="T4" fmla="*/ 644 w 660"/>
              <a:gd name="T5" fmla="*/ 660 h 1320"/>
              <a:gd name="T6" fmla="*/ 0 w 660"/>
              <a:gd name="T7" fmla="*/ 16 h 1320"/>
              <a:gd name="T8" fmla="*/ 0 w 660"/>
              <a:gd name="T9" fmla="*/ 0 h 1320"/>
              <a:gd name="T10" fmla="*/ 660 w 660"/>
              <a:gd name="T11" fmla="*/ 660 h 1320"/>
              <a:gd name="T12" fmla="*/ 0 w 660"/>
              <a:gd name="T13" fmla="*/ 1320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0" h="1320">
                <a:moveTo>
                  <a:pt x="0" y="1320"/>
                </a:moveTo>
                <a:cubicBezTo>
                  <a:pt x="0" y="1304"/>
                  <a:pt x="0" y="1304"/>
                  <a:pt x="0" y="1304"/>
                </a:cubicBezTo>
                <a:cubicBezTo>
                  <a:pt x="355" y="1304"/>
                  <a:pt x="644" y="1015"/>
                  <a:pt x="644" y="660"/>
                </a:cubicBezTo>
                <a:cubicBezTo>
                  <a:pt x="644" y="305"/>
                  <a:pt x="355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64" y="0"/>
                  <a:pt x="660" y="296"/>
                  <a:pt x="660" y="660"/>
                </a:cubicBezTo>
                <a:cubicBezTo>
                  <a:pt x="660" y="1024"/>
                  <a:pt x="364" y="1320"/>
                  <a:pt x="0" y="132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37" name="Freeform 1141"/>
          <p:cNvSpPr/>
          <p:nvPr/>
        </p:nvSpPr>
        <p:spPr bwMode="auto">
          <a:xfrm>
            <a:off x="0" y="1962150"/>
            <a:ext cx="2006600" cy="4013200"/>
          </a:xfrm>
          <a:custGeom>
            <a:avLst/>
            <a:gdLst>
              <a:gd name="T0" fmla="*/ 0 w 632"/>
              <a:gd name="T1" fmla="*/ 1264 h 1264"/>
              <a:gd name="T2" fmla="*/ 0 w 632"/>
              <a:gd name="T3" fmla="*/ 1248 h 1264"/>
              <a:gd name="T4" fmla="*/ 616 w 632"/>
              <a:gd name="T5" fmla="*/ 632 h 1264"/>
              <a:gd name="T6" fmla="*/ 0 w 632"/>
              <a:gd name="T7" fmla="*/ 16 h 1264"/>
              <a:gd name="T8" fmla="*/ 0 w 632"/>
              <a:gd name="T9" fmla="*/ 0 h 1264"/>
              <a:gd name="T10" fmla="*/ 632 w 632"/>
              <a:gd name="T11" fmla="*/ 632 h 1264"/>
              <a:gd name="T12" fmla="*/ 0 w 632"/>
              <a:gd name="T13" fmla="*/ 1264 h 1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2" h="1264">
                <a:moveTo>
                  <a:pt x="0" y="1264"/>
                </a:moveTo>
                <a:cubicBezTo>
                  <a:pt x="0" y="1248"/>
                  <a:pt x="0" y="1248"/>
                  <a:pt x="0" y="1248"/>
                </a:cubicBezTo>
                <a:cubicBezTo>
                  <a:pt x="339" y="1248"/>
                  <a:pt x="616" y="972"/>
                  <a:pt x="616" y="632"/>
                </a:cubicBezTo>
                <a:cubicBezTo>
                  <a:pt x="616" y="293"/>
                  <a:pt x="339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348" y="0"/>
                  <a:pt x="632" y="284"/>
                  <a:pt x="632" y="632"/>
                </a:cubicBezTo>
                <a:cubicBezTo>
                  <a:pt x="632" y="980"/>
                  <a:pt x="348" y="1264"/>
                  <a:pt x="0" y="1264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38" name="Freeform 1142"/>
          <p:cNvSpPr/>
          <p:nvPr/>
        </p:nvSpPr>
        <p:spPr bwMode="auto">
          <a:xfrm>
            <a:off x="1" y="965200"/>
            <a:ext cx="3001963" cy="5892800"/>
          </a:xfrm>
          <a:custGeom>
            <a:avLst/>
            <a:gdLst>
              <a:gd name="T0" fmla="*/ 191 w 946"/>
              <a:gd name="T1" fmla="*/ 1856 h 1856"/>
              <a:gd name="T2" fmla="*/ 930 w 946"/>
              <a:gd name="T3" fmla="*/ 946 h 1856"/>
              <a:gd name="T4" fmla="*/ 0 w 946"/>
              <a:gd name="T5" fmla="*/ 16 h 1856"/>
              <a:gd name="T6" fmla="*/ 0 w 946"/>
              <a:gd name="T7" fmla="*/ 0 h 1856"/>
              <a:gd name="T8" fmla="*/ 669 w 946"/>
              <a:gd name="T9" fmla="*/ 277 h 1856"/>
              <a:gd name="T10" fmla="*/ 946 w 946"/>
              <a:gd name="T11" fmla="*/ 946 h 1856"/>
              <a:gd name="T12" fmla="*/ 669 w 946"/>
              <a:gd name="T13" fmla="*/ 1615 h 1856"/>
              <a:gd name="T14" fmla="*/ 259 w 946"/>
              <a:gd name="T15" fmla="*/ 1856 h 1856"/>
              <a:gd name="T16" fmla="*/ 191 w 946"/>
              <a:gd name="T17" fmla="*/ 1856 h 1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6" h="1856">
                <a:moveTo>
                  <a:pt x="191" y="1856"/>
                </a:moveTo>
                <a:cubicBezTo>
                  <a:pt x="612" y="1768"/>
                  <a:pt x="930" y="1393"/>
                  <a:pt x="930" y="946"/>
                </a:cubicBezTo>
                <a:cubicBezTo>
                  <a:pt x="930" y="433"/>
                  <a:pt x="513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253" y="0"/>
                  <a:pt x="490" y="99"/>
                  <a:pt x="669" y="277"/>
                </a:cubicBezTo>
                <a:cubicBezTo>
                  <a:pt x="847" y="456"/>
                  <a:pt x="946" y="693"/>
                  <a:pt x="946" y="946"/>
                </a:cubicBezTo>
                <a:cubicBezTo>
                  <a:pt x="946" y="1199"/>
                  <a:pt x="847" y="1436"/>
                  <a:pt x="669" y="1615"/>
                </a:cubicBezTo>
                <a:cubicBezTo>
                  <a:pt x="553" y="1731"/>
                  <a:pt x="412" y="1813"/>
                  <a:pt x="259" y="1856"/>
                </a:cubicBezTo>
                <a:lnTo>
                  <a:pt x="191" y="1856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39" name="Freeform 1143"/>
          <p:cNvSpPr>
            <a:spLocks noEditPoints="1"/>
          </p:cNvSpPr>
          <p:nvPr/>
        </p:nvSpPr>
        <p:spPr bwMode="auto">
          <a:xfrm>
            <a:off x="962717" y="2102541"/>
            <a:ext cx="1344613" cy="25400"/>
          </a:xfrm>
          <a:custGeom>
            <a:avLst/>
            <a:gdLst>
              <a:gd name="T0" fmla="*/ 148 w 424"/>
              <a:gd name="T1" fmla="*/ 8 h 8"/>
              <a:gd name="T2" fmla="*/ 132 w 424"/>
              <a:gd name="T3" fmla="*/ 0 h 8"/>
              <a:gd name="T4" fmla="*/ 136 w 424"/>
              <a:gd name="T5" fmla="*/ 4 h 8"/>
              <a:gd name="T6" fmla="*/ 176 w 424"/>
              <a:gd name="T7" fmla="*/ 4 h 8"/>
              <a:gd name="T8" fmla="*/ 180 w 424"/>
              <a:gd name="T9" fmla="*/ 0 h 8"/>
              <a:gd name="T10" fmla="*/ 212 w 424"/>
              <a:gd name="T11" fmla="*/ 8 h 8"/>
              <a:gd name="T12" fmla="*/ 196 w 424"/>
              <a:gd name="T13" fmla="*/ 0 h 8"/>
              <a:gd name="T14" fmla="*/ 200 w 424"/>
              <a:gd name="T15" fmla="*/ 4 h 8"/>
              <a:gd name="T16" fmla="*/ 112 w 424"/>
              <a:gd name="T17" fmla="*/ 4 h 8"/>
              <a:gd name="T18" fmla="*/ 116 w 424"/>
              <a:gd name="T19" fmla="*/ 0 h 8"/>
              <a:gd name="T20" fmla="*/ 164 w 424"/>
              <a:gd name="T21" fmla="*/ 8 h 8"/>
              <a:gd name="T22" fmla="*/ 20 w 424"/>
              <a:gd name="T23" fmla="*/ 0 h 8"/>
              <a:gd name="T24" fmla="*/ 24 w 424"/>
              <a:gd name="T25" fmla="*/ 4 h 8"/>
              <a:gd name="T26" fmla="*/ 96 w 424"/>
              <a:gd name="T27" fmla="*/ 4 h 8"/>
              <a:gd name="T28" fmla="*/ 100 w 424"/>
              <a:gd name="T29" fmla="*/ 0 h 8"/>
              <a:gd name="T30" fmla="*/ 4 w 424"/>
              <a:gd name="T31" fmla="*/ 8 h 8"/>
              <a:gd name="T32" fmla="*/ 36 w 424"/>
              <a:gd name="T33" fmla="*/ 0 h 8"/>
              <a:gd name="T34" fmla="*/ 40 w 424"/>
              <a:gd name="T35" fmla="*/ 4 h 8"/>
              <a:gd name="T36" fmla="*/ 80 w 424"/>
              <a:gd name="T37" fmla="*/ 4 h 8"/>
              <a:gd name="T38" fmla="*/ 84 w 424"/>
              <a:gd name="T39" fmla="*/ 0 h 8"/>
              <a:gd name="T40" fmla="*/ 68 w 424"/>
              <a:gd name="T41" fmla="*/ 8 h 8"/>
              <a:gd name="T42" fmla="*/ 52 w 424"/>
              <a:gd name="T43" fmla="*/ 0 h 8"/>
              <a:gd name="T44" fmla="*/ 56 w 424"/>
              <a:gd name="T45" fmla="*/ 4 h 8"/>
              <a:gd name="T46" fmla="*/ 336 w 424"/>
              <a:gd name="T47" fmla="*/ 4 h 8"/>
              <a:gd name="T48" fmla="*/ 340 w 424"/>
              <a:gd name="T49" fmla="*/ 0 h 8"/>
              <a:gd name="T50" fmla="*/ 372 w 424"/>
              <a:gd name="T51" fmla="*/ 8 h 8"/>
              <a:gd name="T52" fmla="*/ 356 w 424"/>
              <a:gd name="T53" fmla="*/ 0 h 8"/>
              <a:gd name="T54" fmla="*/ 360 w 424"/>
              <a:gd name="T55" fmla="*/ 4 h 8"/>
              <a:gd name="T56" fmla="*/ 384 w 424"/>
              <a:gd name="T57" fmla="*/ 4 h 8"/>
              <a:gd name="T58" fmla="*/ 388 w 424"/>
              <a:gd name="T59" fmla="*/ 0 h 8"/>
              <a:gd name="T60" fmla="*/ 420 w 424"/>
              <a:gd name="T61" fmla="*/ 8 h 8"/>
              <a:gd name="T62" fmla="*/ 404 w 424"/>
              <a:gd name="T63" fmla="*/ 0 h 8"/>
              <a:gd name="T64" fmla="*/ 408 w 424"/>
              <a:gd name="T65" fmla="*/ 4 h 8"/>
              <a:gd name="T66" fmla="*/ 224 w 424"/>
              <a:gd name="T67" fmla="*/ 4 h 8"/>
              <a:gd name="T68" fmla="*/ 228 w 424"/>
              <a:gd name="T69" fmla="*/ 0 h 8"/>
              <a:gd name="T70" fmla="*/ 260 w 424"/>
              <a:gd name="T71" fmla="*/ 8 h 8"/>
              <a:gd name="T72" fmla="*/ 244 w 424"/>
              <a:gd name="T73" fmla="*/ 0 h 8"/>
              <a:gd name="T74" fmla="*/ 248 w 424"/>
              <a:gd name="T75" fmla="*/ 4 h 8"/>
              <a:gd name="T76" fmla="*/ 272 w 424"/>
              <a:gd name="T77" fmla="*/ 4 h 8"/>
              <a:gd name="T78" fmla="*/ 276 w 424"/>
              <a:gd name="T79" fmla="*/ 0 h 8"/>
              <a:gd name="T80" fmla="*/ 308 w 424"/>
              <a:gd name="T81" fmla="*/ 8 h 8"/>
              <a:gd name="T82" fmla="*/ 324 w 424"/>
              <a:gd name="T83" fmla="*/ 0 h 8"/>
              <a:gd name="T84" fmla="*/ 328 w 424"/>
              <a:gd name="T85" fmla="*/ 4 h 8"/>
              <a:gd name="T86" fmla="*/ 288 w 424"/>
              <a:gd name="T87" fmla="*/ 4 h 8"/>
              <a:gd name="T88" fmla="*/ 292 w 424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24" h="8"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7"/>
                  <a:pt x="146" y="8"/>
                  <a:pt x="148" y="8"/>
                </a:cubicBezTo>
                <a:cubicBezTo>
                  <a:pt x="150" y="8"/>
                  <a:pt x="152" y="7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7"/>
                  <a:pt x="130" y="8"/>
                  <a:pt x="132" y="8"/>
                </a:cubicBezTo>
                <a:cubicBezTo>
                  <a:pt x="134" y="8"/>
                  <a:pt x="136" y="7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7"/>
                  <a:pt x="178" y="8"/>
                  <a:pt x="180" y="8"/>
                </a:cubicBezTo>
                <a:cubicBezTo>
                  <a:pt x="182" y="8"/>
                  <a:pt x="184" y="7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7"/>
                  <a:pt x="210" y="8"/>
                  <a:pt x="212" y="8"/>
                </a:cubicBezTo>
                <a:cubicBezTo>
                  <a:pt x="214" y="8"/>
                  <a:pt x="216" y="7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7"/>
                  <a:pt x="194" y="8"/>
                  <a:pt x="196" y="8"/>
                </a:cubicBezTo>
                <a:cubicBezTo>
                  <a:pt x="198" y="8"/>
                  <a:pt x="200" y="7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7"/>
                  <a:pt x="114" y="8"/>
                  <a:pt x="116" y="8"/>
                </a:cubicBezTo>
                <a:cubicBezTo>
                  <a:pt x="118" y="8"/>
                  <a:pt x="120" y="7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7"/>
                  <a:pt x="162" y="8"/>
                  <a:pt x="164" y="8"/>
                </a:cubicBezTo>
                <a:cubicBezTo>
                  <a:pt x="166" y="8"/>
                  <a:pt x="168" y="7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7"/>
                  <a:pt x="18" y="8"/>
                  <a:pt x="20" y="8"/>
                </a:cubicBezTo>
                <a:cubicBezTo>
                  <a:pt x="22" y="8"/>
                  <a:pt x="24" y="7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7"/>
                  <a:pt x="98" y="8"/>
                  <a:pt x="100" y="8"/>
                </a:cubicBezTo>
                <a:cubicBezTo>
                  <a:pt x="102" y="8"/>
                  <a:pt x="104" y="7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8"/>
                  <a:pt x="4" y="8"/>
                </a:cubicBezTo>
                <a:cubicBezTo>
                  <a:pt x="6" y="8"/>
                  <a:pt x="8" y="7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7"/>
                  <a:pt x="34" y="8"/>
                  <a:pt x="36" y="8"/>
                </a:cubicBezTo>
                <a:cubicBezTo>
                  <a:pt x="38" y="8"/>
                  <a:pt x="40" y="7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7"/>
                  <a:pt x="82" y="8"/>
                  <a:pt x="84" y="8"/>
                </a:cubicBezTo>
                <a:cubicBezTo>
                  <a:pt x="86" y="8"/>
                  <a:pt x="88" y="7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7"/>
                  <a:pt x="66" y="8"/>
                  <a:pt x="68" y="8"/>
                </a:cubicBezTo>
                <a:cubicBezTo>
                  <a:pt x="70" y="8"/>
                  <a:pt x="72" y="7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7"/>
                  <a:pt x="50" y="8"/>
                  <a:pt x="52" y="8"/>
                </a:cubicBezTo>
                <a:cubicBezTo>
                  <a:pt x="54" y="8"/>
                  <a:pt x="56" y="7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40" y="0"/>
                </a:moveTo>
                <a:cubicBezTo>
                  <a:pt x="338" y="0"/>
                  <a:pt x="336" y="2"/>
                  <a:pt x="336" y="4"/>
                </a:cubicBezTo>
                <a:cubicBezTo>
                  <a:pt x="336" y="7"/>
                  <a:pt x="338" y="8"/>
                  <a:pt x="340" y="8"/>
                </a:cubicBezTo>
                <a:cubicBezTo>
                  <a:pt x="342" y="8"/>
                  <a:pt x="344" y="7"/>
                  <a:pt x="344" y="4"/>
                </a:cubicBezTo>
                <a:cubicBezTo>
                  <a:pt x="344" y="2"/>
                  <a:pt x="342" y="0"/>
                  <a:pt x="340" y="0"/>
                </a:cubicBezTo>
                <a:close/>
                <a:moveTo>
                  <a:pt x="372" y="0"/>
                </a:moveTo>
                <a:cubicBezTo>
                  <a:pt x="370" y="0"/>
                  <a:pt x="368" y="2"/>
                  <a:pt x="368" y="4"/>
                </a:cubicBezTo>
                <a:cubicBezTo>
                  <a:pt x="368" y="7"/>
                  <a:pt x="370" y="8"/>
                  <a:pt x="372" y="8"/>
                </a:cubicBezTo>
                <a:cubicBezTo>
                  <a:pt x="374" y="8"/>
                  <a:pt x="376" y="7"/>
                  <a:pt x="376" y="4"/>
                </a:cubicBezTo>
                <a:cubicBezTo>
                  <a:pt x="376" y="2"/>
                  <a:pt x="374" y="0"/>
                  <a:pt x="372" y="0"/>
                </a:cubicBezTo>
                <a:close/>
                <a:moveTo>
                  <a:pt x="356" y="0"/>
                </a:moveTo>
                <a:cubicBezTo>
                  <a:pt x="354" y="0"/>
                  <a:pt x="352" y="2"/>
                  <a:pt x="352" y="4"/>
                </a:cubicBezTo>
                <a:cubicBezTo>
                  <a:pt x="352" y="7"/>
                  <a:pt x="354" y="8"/>
                  <a:pt x="356" y="8"/>
                </a:cubicBezTo>
                <a:cubicBezTo>
                  <a:pt x="358" y="8"/>
                  <a:pt x="360" y="7"/>
                  <a:pt x="360" y="4"/>
                </a:cubicBezTo>
                <a:cubicBezTo>
                  <a:pt x="360" y="2"/>
                  <a:pt x="358" y="0"/>
                  <a:pt x="356" y="0"/>
                </a:cubicBezTo>
                <a:close/>
                <a:moveTo>
                  <a:pt x="388" y="0"/>
                </a:moveTo>
                <a:cubicBezTo>
                  <a:pt x="386" y="0"/>
                  <a:pt x="384" y="2"/>
                  <a:pt x="384" y="4"/>
                </a:cubicBezTo>
                <a:cubicBezTo>
                  <a:pt x="384" y="7"/>
                  <a:pt x="386" y="8"/>
                  <a:pt x="388" y="8"/>
                </a:cubicBezTo>
                <a:cubicBezTo>
                  <a:pt x="390" y="8"/>
                  <a:pt x="392" y="7"/>
                  <a:pt x="392" y="4"/>
                </a:cubicBezTo>
                <a:cubicBezTo>
                  <a:pt x="392" y="2"/>
                  <a:pt x="390" y="0"/>
                  <a:pt x="388" y="0"/>
                </a:cubicBezTo>
                <a:close/>
                <a:moveTo>
                  <a:pt x="420" y="0"/>
                </a:moveTo>
                <a:cubicBezTo>
                  <a:pt x="418" y="0"/>
                  <a:pt x="416" y="2"/>
                  <a:pt x="416" y="4"/>
                </a:cubicBezTo>
                <a:cubicBezTo>
                  <a:pt x="416" y="7"/>
                  <a:pt x="418" y="8"/>
                  <a:pt x="420" y="8"/>
                </a:cubicBezTo>
                <a:cubicBezTo>
                  <a:pt x="422" y="8"/>
                  <a:pt x="424" y="7"/>
                  <a:pt x="424" y="4"/>
                </a:cubicBezTo>
                <a:cubicBezTo>
                  <a:pt x="424" y="2"/>
                  <a:pt x="422" y="0"/>
                  <a:pt x="420" y="0"/>
                </a:cubicBezTo>
                <a:close/>
                <a:moveTo>
                  <a:pt x="404" y="0"/>
                </a:moveTo>
                <a:cubicBezTo>
                  <a:pt x="402" y="0"/>
                  <a:pt x="400" y="2"/>
                  <a:pt x="400" y="4"/>
                </a:cubicBezTo>
                <a:cubicBezTo>
                  <a:pt x="400" y="7"/>
                  <a:pt x="402" y="8"/>
                  <a:pt x="404" y="8"/>
                </a:cubicBezTo>
                <a:cubicBezTo>
                  <a:pt x="406" y="8"/>
                  <a:pt x="408" y="7"/>
                  <a:pt x="408" y="4"/>
                </a:cubicBezTo>
                <a:cubicBezTo>
                  <a:pt x="408" y="2"/>
                  <a:pt x="406" y="0"/>
                  <a:pt x="404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7"/>
                  <a:pt x="226" y="8"/>
                  <a:pt x="228" y="8"/>
                </a:cubicBezTo>
                <a:cubicBezTo>
                  <a:pt x="230" y="8"/>
                  <a:pt x="232" y="7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7"/>
                  <a:pt x="258" y="8"/>
                  <a:pt x="260" y="8"/>
                </a:cubicBezTo>
                <a:cubicBezTo>
                  <a:pt x="262" y="8"/>
                  <a:pt x="264" y="7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7"/>
                  <a:pt x="242" y="8"/>
                  <a:pt x="244" y="8"/>
                </a:cubicBezTo>
                <a:cubicBezTo>
                  <a:pt x="246" y="8"/>
                  <a:pt x="248" y="7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7"/>
                  <a:pt x="274" y="8"/>
                  <a:pt x="276" y="8"/>
                </a:cubicBezTo>
                <a:cubicBezTo>
                  <a:pt x="278" y="8"/>
                  <a:pt x="280" y="7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308" y="0"/>
                </a:moveTo>
                <a:cubicBezTo>
                  <a:pt x="306" y="0"/>
                  <a:pt x="304" y="2"/>
                  <a:pt x="304" y="4"/>
                </a:cubicBezTo>
                <a:cubicBezTo>
                  <a:pt x="304" y="7"/>
                  <a:pt x="306" y="8"/>
                  <a:pt x="308" y="8"/>
                </a:cubicBezTo>
                <a:cubicBezTo>
                  <a:pt x="310" y="8"/>
                  <a:pt x="312" y="7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324" y="0"/>
                </a:moveTo>
                <a:cubicBezTo>
                  <a:pt x="322" y="0"/>
                  <a:pt x="320" y="2"/>
                  <a:pt x="320" y="4"/>
                </a:cubicBezTo>
                <a:cubicBezTo>
                  <a:pt x="320" y="7"/>
                  <a:pt x="322" y="8"/>
                  <a:pt x="324" y="8"/>
                </a:cubicBezTo>
                <a:cubicBezTo>
                  <a:pt x="326" y="8"/>
                  <a:pt x="328" y="7"/>
                  <a:pt x="328" y="4"/>
                </a:cubicBezTo>
                <a:cubicBezTo>
                  <a:pt x="328" y="2"/>
                  <a:pt x="326" y="0"/>
                  <a:pt x="324" y="0"/>
                </a:cubicBezTo>
                <a:close/>
                <a:moveTo>
                  <a:pt x="292" y="0"/>
                </a:moveTo>
                <a:cubicBezTo>
                  <a:pt x="290" y="0"/>
                  <a:pt x="288" y="2"/>
                  <a:pt x="288" y="4"/>
                </a:cubicBezTo>
                <a:cubicBezTo>
                  <a:pt x="288" y="7"/>
                  <a:pt x="290" y="8"/>
                  <a:pt x="292" y="8"/>
                </a:cubicBezTo>
                <a:cubicBezTo>
                  <a:pt x="294" y="8"/>
                  <a:pt x="296" y="7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5A9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0" name="Freeform 1144"/>
          <p:cNvSpPr>
            <a:spLocks noEditPoints="1"/>
          </p:cNvSpPr>
          <p:nvPr/>
        </p:nvSpPr>
        <p:spPr bwMode="auto">
          <a:xfrm>
            <a:off x="1850749" y="3219696"/>
            <a:ext cx="989013" cy="25400"/>
          </a:xfrm>
          <a:custGeom>
            <a:avLst/>
            <a:gdLst>
              <a:gd name="T0" fmla="*/ 96 w 312"/>
              <a:gd name="T1" fmla="*/ 4 h 8"/>
              <a:gd name="T2" fmla="*/ 104 w 312"/>
              <a:gd name="T3" fmla="*/ 4 h 8"/>
              <a:gd name="T4" fmla="*/ 116 w 312"/>
              <a:gd name="T5" fmla="*/ 0 h 8"/>
              <a:gd name="T6" fmla="*/ 116 w 312"/>
              <a:gd name="T7" fmla="*/ 8 h 8"/>
              <a:gd name="T8" fmla="*/ 116 w 312"/>
              <a:gd name="T9" fmla="*/ 0 h 8"/>
              <a:gd name="T10" fmla="*/ 128 w 312"/>
              <a:gd name="T11" fmla="*/ 4 h 8"/>
              <a:gd name="T12" fmla="*/ 136 w 312"/>
              <a:gd name="T13" fmla="*/ 4 h 8"/>
              <a:gd name="T14" fmla="*/ 84 w 312"/>
              <a:gd name="T15" fmla="*/ 0 h 8"/>
              <a:gd name="T16" fmla="*/ 84 w 312"/>
              <a:gd name="T17" fmla="*/ 8 h 8"/>
              <a:gd name="T18" fmla="*/ 84 w 312"/>
              <a:gd name="T19" fmla="*/ 0 h 8"/>
              <a:gd name="T20" fmla="*/ 144 w 312"/>
              <a:gd name="T21" fmla="*/ 4 h 8"/>
              <a:gd name="T22" fmla="*/ 152 w 312"/>
              <a:gd name="T23" fmla="*/ 4 h 8"/>
              <a:gd name="T24" fmla="*/ 68 w 312"/>
              <a:gd name="T25" fmla="*/ 0 h 8"/>
              <a:gd name="T26" fmla="*/ 68 w 312"/>
              <a:gd name="T27" fmla="*/ 8 h 8"/>
              <a:gd name="T28" fmla="*/ 68 w 312"/>
              <a:gd name="T29" fmla="*/ 0 h 8"/>
              <a:gd name="T30" fmla="*/ 16 w 312"/>
              <a:gd name="T31" fmla="*/ 4 h 8"/>
              <a:gd name="T32" fmla="*/ 24 w 312"/>
              <a:gd name="T33" fmla="*/ 4 h 8"/>
              <a:gd name="T34" fmla="*/ 4 w 312"/>
              <a:gd name="T35" fmla="*/ 0 h 8"/>
              <a:gd name="T36" fmla="*/ 4 w 312"/>
              <a:gd name="T37" fmla="*/ 8 h 8"/>
              <a:gd name="T38" fmla="*/ 4 w 312"/>
              <a:gd name="T39" fmla="*/ 0 h 8"/>
              <a:gd name="T40" fmla="*/ 48 w 312"/>
              <a:gd name="T41" fmla="*/ 4 h 8"/>
              <a:gd name="T42" fmla="*/ 56 w 312"/>
              <a:gd name="T43" fmla="*/ 4 h 8"/>
              <a:gd name="T44" fmla="*/ 36 w 312"/>
              <a:gd name="T45" fmla="*/ 0 h 8"/>
              <a:gd name="T46" fmla="*/ 36 w 312"/>
              <a:gd name="T47" fmla="*/ 8 h 8"/>
              <a:gd name="T48" fmla="*/ 36 w 312"/>
              <a:gd name="T49" fmla="*/ 0 h 8"/>
              <a:gd name="T50" fmla="*/ 160 w 312"/>
              <a:gd name="T51" fmla="*/ 4 h 8"/>
              <a:gd name="T52" fmla="*/ 168 w 312"/>
              <a:gd name="T53" fmla="*/ 4 h 8"/>
              <a:gd name="T54" fmla="*/ 276 w 312"/>
              <a:gd name="T55" fmla="*/ 0 h 8"/>
              <a:gd name="T56" fmla="*/ 276 w 312"/>
              <a:gd name="T57" fmla="*/ 8 h 8"/>
              <a:gd name="T58" fmla="*/ 276 w 312"/>
              <a:gd name="T59" fmla="*/ 0 h 8"/>
              <a:gd name="T60" fmla="*/ 288 w 312"/>
              <a:gd name="T61" fmla="*/ 4 h 8"/>
              <a:gd name="T62" fmla="*/ 296 w 312"/>
              <a:gd name="T63" fmla="*/ 4 h 8"/>
              <a:gd name="T64" fmla="*/ 180 w 312"/>
              <a:gd name="T65" fmla="*/ 0 h 8"/>
              <a:gd name="T66" fmla="*/ 180 w 312"/>
              <a:gd name="T67" fmla="*/ 8 h 8"/>
              <a:gd name="T68" fmla="*/ 180 w 312"/>
              <a:gd name="T69" fmla="*/ 0 h 8"/>
              <a:gd name="T70" fmla="*/ 304 w 312"/>
              <a:gd name="T71" fmla="*/ 4 h 8"/>
              <a:gd name="T72" fmla="*/ 312 w 312"/>
              <a:gd name="T73" fmla="*/ 4 h 8"/>
              <a:gd name="T74" fmla="*/ 260 w 312"/>
              <a:gd name="T75" fmla="*/ 0 h 8"/>
              <a:gd name="T76" fmla="*/ 260 w 312"/>
              <a:gd name="T77" fmla="*/ 8 h 8"/>
              <a:gd name="T78" fmla="*/ 260 w 312"/>
              <a:gd name="T79" fmla="*/ 0 h 8"/>
              <a:gd name="T80" fmla="*/ 192 w 312"/>
              <a:gd name="T81" fmla="*/ 4 h 8"/>
              <a:gd name="T82" fmla="*/ 200 w 312"/>
              <a:gd name="T83" fmla="*/ 4 h 8"/>
              <a:gd name="T84" fmla="*/ 244 w 312"/>
              <a:gd name="T85" fmla="*/ 0 h 8"/>
              <a:gd name="T86" fmla="*/ 244 w 312"/>
              <a:gd name="T87" fmla="*/ 8 h 8"/>
              <a:gd name="T88" fmla="*/ 244 w 312"/>
              <a:gd name="T89" fmla="*/ 0 h 8"/>
              <a:gd name="T90" fmla="*/ 208 w 312"/>
              <a:gd name="T91" fmla="*/ 4 h 8"/>
              <a:gd name="T92" fmla="*/ 216 w 312"/>
              <a:gd name="T93" fmla="*/ 4 h 8"/>
              <a:gd name="T94" fmla="*/ 228 w 312"/>
              <a:gd name="T95" fmla="*/ 0 h 8"/>
              <a:gd name="T96" fmla="*/ 228 w 312"/>
              <a:gd name="T97" fmla="*/ 8 h 8"/>
              <a:gd name="T98" fmla="*/ 228 w 312"/>
              <a:gd name="T9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8">
                <a:moveTo>
                  <a:pt x="100" y="0"/>
                </a:moveTo>
                <a:cubicBezTo>
                  <a:pt x="97" y="0"/>
                  <a:pt x="96" y="2"/>
                  <a:pt x="96" y="4"/>
                </a:cubicBezTo>
                <a:cubicBezTo>
                  <a:pt x="96" y="6"/>
                  <a:pt x="97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116" y="0"/>
                </a:moveTo>
                <a:cubicBezTo>
                  <a:pt x="113" y="0"/>
                  <a:pt x="112" y="2"/>
                  <a:pt x="112" y="4"/>
                </a:cubicBezTo>
                <a:cubicBezTo>
                  <a:pt x="112" y="6"/>
                  <a:pt x="113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32" y="0"/>
                </a:moveTo>
                <a:cubicBezTo>
                  <a:pt x="129" y="0"/>
                  <a:pt x="128" y="2"/>
                  <a:pt x="128" y="4"/>
                </a:cubicBezTo>
                <a:cubicBezTo>
                  <a:pt x="128" y="6"/>
                  <a:pt x="129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84" y="0"/>
                </a:moveTo>
                <a:cubicBezTo>
                  <a:pt x="81" y="0"/>
                  <a:pt x="80" y="2"/>
                  <a:pt x="80" y="4"/>
                </a:cubicBezTo>
                <a:cubicBezTo>
                  <a:pt x="80" y="6"/>
                  <a:pt x="81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48" y="0"/>
                </a:moveTo>
                <a:cubicBezTo>
                  <a:pt x="145" y="0"/>
                  <a:pt x="144" y="2"/>
                  <a:pt x="144" y="4"/>
                </a:cubicBezTo>
                <a:cubicBezTo>
                  <a:pt x="144" y="6"/>
                  <a:pt x="145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68" y="0"/>
                </a:moveTo>
                <a:cubicBezTo>
                  <a:pt x="65" y="0"/>
                  <a:pt x="64" y="2"/>
                  <a:pt x="64" y="4"/>
                </a:cubicBezTo>
                <a:cubicBezTo>
                  <a:pt x="64" y="6"/>
                  <a:pt x="65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20" y="0"/>
                </a:moveTo>
                <a:cubicBezTo>
                  <a:pt x="17" y="0"/>
                  <a:pt x="16" y="2"/>
                  <a:pt x="16" y="4"/>
                </a:cubicBezTo>
                <a:cubicBezTo>
                  <a:pt x="16" y="6"/>
                  <a:pt x="17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52" y="0"/>
                </a:moveTo>
                <a:cubicBezTo>
                  <a:pt x="49" y="0"/>
                  <a:pt x="48" y="2"/>
                  <a:pt x="48" y="4"/>
                </a:cubicBezTo>
                <a:cubicBezTo>
                  <a:pt x="48" y="6"/>
                  <a:pt x="49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36" y="0"/>
                </a:moveTo>
                <a:cubicBezTo>
                  <a:pt x="33" y="0"/>
                  <a:pt x="32" y="2"/>
                  <a:pt x="32" y="4"/>
                </a:cubicBezTo>
                <a:cubicBezTo>
                  <a:pt x="32" y="6"/>
                  <a:pt x="33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164" y="0"/>
                </a:moveTo>
                <a:cubicBezTo>
                  <a:pt x="161" y="0"/>
                  <a:pt x="160" y="2"/>
                  <a:pt x="160" y="4"/>
                </a:cubicBezTo>
                <a:cubicBezTo>
                  <a:pt x="160" y="6"/>
                  <a:pt x="161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76" y="0"/>
                </a:moveTo>
                <a:cubicBezTo>
                  <a:pt x="273" y="0"/>
                  <a:pt x="272" y="2"/>
                  <a:pt x="272" y="4"/>
                </a:cubicBezTo>
                <a:cubicBezTo>
                  <a:pt x="272" y="6"/>
                  <a:pt x="273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92" y="0"/>
                </a:moveTo>
                <a:cubicBezTo>
                  <a:pt x="289" y="0"/>
                  <a:pt x="288" y="2"/>
                  <a:pt x="288" y="4"/>
                </a:cubicBezTo>
                <a:cubicBezTo>
                  <a:pt x="288" y="6"/>
                  <a:pt x="289" y="8"/>
                  <a:pt x="292" y="8"/>
                </a:cubicBezTo>
                <a:cubicBezTo>
                  <a:pt x="294" y="8"/>
                  <a:pt x="296" y="6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  <a:moveTo>
                  <a:pt x="180" y="0"/>
                </a:moveTo>
                <a:cubicBezTo>
                  <a:pt x="177" y="0"/>
                  <a:pt x="176" y="2"/>
                  <a:pt x="176" y="4"/>
                </a:cubicBezTo>
                <a:cubicBezTo>
                  <a:pt x="176" y="6"/>
                  <a:pt x="177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308" y="0"/>
                </a:moveTo>
                <a:cubicBezTo>
                  <a:pt x="305" y="0"/>
                  <a:pt x="304" y="2"/>
                  <a:pt x="304" y="4"/>
                </a:cubicBezTo>
                <a:cubicBezTo>
                  <a:pt x="304" y="6"/>
                  <a:pt x="305" y="8"/>
                  <a:pt x="308" y="8"/>
                </a:cubicBezTo>
                <a:cubicBezTo>
                  <a:pt x="310" y="8"/>
                  <a:pt x="312" y="6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260" y="0"/>
                </a:moveTo>
                <a:cubicBezTo>
                  <a:pt x="257" y="0"/>
                  <a:pt x="256" y="2"/>
                  <a:pt x="256" y="4"/>
                </a:cubicBezTo>
                <a:cubicBezTo>
                  <a:pt x="256" y="6"/>
                  <a:pt x="257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96" y="0"/>
                </a:moveTo>
                <a:cubicBezTo>
                  <a:pt x="193" y="0"/>
                  <a:pt x="192" y="2"/>
                  <a:pt x="192" y="4"/>
                </a:cubicBezTo>
                <a:cubicBezTo>
                  <a:pt x="192" y="6"/>
                  <a:pt x="193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44" y="0"/>
                </a:moveTo>
                <a:cubicBezTo>
                  <a:pt x="241" y="0"/>
                  <a:pt x="240" y="2"/>
                  <a:pt x="240" y="4"/>
                </a:cubicBezTo>
                <a:cubicBezTo>
                  <a:pt x="240" y="6"/>
                  <a:pt x="241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12" y="0"/>
                </a:moveTo>
                <a:cubicBezTo>
                  <a:pt x="209" y="0"/>
                  <a:pt x="208" y="2"/>
                  <a:pt x="208" y="4"/>
                </a:cubicBezTo>
                <a:cubicBezTo>
                  <a:pt x="208" y="6"/>
                  <a:pt x="209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228" y="0"/>
                </a:moveTo>
                <a:cubicBezTo>
                  <a:pt x="225" y="0"/>
                  <a:pt x="224" y="2"/>
                  <a:pt x="224" y="4"/>
                </a:cubicBezTo>
                <a:cubicBezTo>
                  <a:pt x="224" y="6"/>
                  <a:pt x="225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F5A9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1" name="Freeform 1145"/>
          <p:cNvSpPr>
            <a:spLocks noEditPoints="1"/>
          </p:cNvSpPr>
          <p:nvPr/>
        </p:nvSpPr>
        <p:spPr bwMode="auto">
          <a:xfrm>
            <a:off x="2017645" y="4443065"/>
            <a:ext cx="887413" cy="25400"/>
          </a:xfrm>
          <a:custGeom>
            <a:avLst/>
            <a:gdLst>
              <a:gd name="T0" fmla="*/ 64 w 280"/>
              <a:gd name="T1" fmla="*/ 4 h 8"/>
              <a:gd name="T2" fmla="*/ 72 w 280"/>
              <a:gd name="T3" fmla="*/ 4 h 8"/>
              <a:gd name="T4" fmla="*/ 84 w 280"/>
              <a:gd name="T5" fmla="*/ 0 h 8"/>
              <a:gd name="T6" fmla="*/ 84 w 280"/>
              <a:gd name="T7" fmla="*/ 8 h 8"/>
              <a:gd name="T8" fmla="*/ 84 w 280"/>
              <a:gd name="T9" fmla="*/ 0 h 8"/>
              <a:gd name="T10" fmla="*/ 112 w 280"/>
              <a:gd name="T11" fmla="*/ 4 h 8"/>
              <a:gd name="T12" fmla="*/ 120 w 280"/>
              <a:gd name="T13" fmla="*/ 4 h 8"/>
              <a:gd name="T14" fmla="*/ 100 w 280"/>
              <a:gd name="T15" fmla="*/ 0 h 8"/>
              <a:gd name="T16" fmla="*/ 100 w 280"/>
              <a:gd name="T17" fmla="*/ 8 h 8"/>
              <a:gd name="T18" fmla="*/ 100 w 280"/>
              <a:gd name="T19" fmla="*/ 0 h 8"/>
              <a:gd name="T20" fmla="*/ 32 w 280"/>
              <a:gd name="T21" fmla="*/ 4 h 8"/>
              <a:gd name="T22" fmla="*/ 40 w 280"/>
              <a:gd name="T23" fmla="*/ 4 h 8"/>
              <a:gd name="T24" fmla="*/ 4 w 280"/>
              <a:gd name="T25" fmla="*/ 0 h 8"/>
              <a:gd name="T26" fmla="*/ 4 w 280"/>
              <a:gd name="T27" fmla="*/ 8 h 8"/>
              <a:gd name="T28" fmla="*/ 4 w 280"/>
              <a:gd name="T29" fmla="*/ 0 h 8"/>
              <a:gd name="T30" fmla="*/ 16 w 280"/>
              <a:gd name="T31" fmla="*/ 4 h 8"/>
              <a:gd name="T32" fmla="*/ 24 w 280"/>
              <a:gd name="T33" fmla="*/ 4 h 8"/>
              <a:gd name="T34" fmla="*/ 52 w 280"/>
              <a:gd name="T35" fmla="*/ 0 h 8"/>
              <a:gd name="T36" fmla="*/ 52 w 280"/>
              <a:gd name="T37" fmla="*/ 8 h 8"/>
              <a:gd name="T38" fmla="*/ 52 w 280"/>
              <a:gd name="T39" fmla="*/ 0 h 8"/>
              <a:gd name="T40" fmla="*/ 128 w 280"/>
              <a:gd name="T41" fmla="*/ 4 h 8"/>
              <a:gd name="T42" fmla="*/ 136 w 280"/>
              <a:gd name="T43" fmla="*/ 4 h 8"/>
              <a:gd name="T44" fmla="*/ 260 w 280"/>
              <a:gd name="T45" fmla="*/ 0 h 8"/>
              <a:gd name="T46" fmla="*/ 260 w 280"/>
              <a:gd name="T47" fmla="*/ 8 h 8"/>
              <a:gd name="T48" fmla="*/ 260 w 280"/>
              <a:gd name="T49" fmla="*/ 0 h 8"/>
              <a:gd name="T50" fmla="*/ 144 w 280"/>
              <a:gd name="T51" fmla="*/ 4 h 8"/>
              <a:gd name="T52" fmla="*/ 152 w 280"/>
              <a:gd name="T53" fmla="*/ 4 h 8"/>
              <a:gd name="T54" fmla="*/ 244 w 280"/>
              <a:gd name="T55" fmla="*/ 0 h 8"/>
              <a:gd name="T56" fmla="*/ 244 w 280"/>
              <a:gd name="T57" fmla="*/ 8 h 8"/>
              <a:gd name="T58" fmla="*/ 244 w 280"/>
              <a:gd name="T59" fmla="*/ 0 h 8"/>
              <a:gd name="T60" fmla="*/ 272 w 280"/>
              <a:gd name="T61" fmla="*/ 4 h 8"/>
              <a:gd name="T62" fmla="*/ 280 w 280"/>
              <a:gd name="T63" fmla="*/ 4 h 8"/>
              <a:gd name="T64" fmla="*/ 228 w 280"/>
              <a:gd name="T65" fmla="*/ 0 h 8"/>
              <a:gd name="T66" fmla="*/ 228 w 280"/>
              <a:gd name="T67" fmla="*/ 8 h 8"/>
              <a:gd name="T68" fmla="*/ 228 w 280"/>
              <a:gd name="T69" fmla="*/ 0 h 8"/>
              <a:gd name="T70" fmla="*/ 176 w 280"/>
              <a:gd name="T71" fmla="*/ 4 h 8"/>
              <a:gd name="T72" fmla="*/ 184 w 280"/>
              <a:gd name="T73" fmla="*/ 4 h 8"/>
              <a:gd name="T74" fmla="*/ 164 w 280"/>
              <a:gd name="T75" fmla="*/ 0 h 8"/>
              <a:gd name="T76" fmla="*/ 164 w 280"/>
              <a:gd name="T77" fmla="*/ 8 h 8"/>
              <a:gd name="T78" fmla="*/ 164 w 280"/>
              <a:gd name="T79" fmla="*/ 0 h 8"/>
              <a:gd name="T80" fmla="*/ 192 w 280"/>
              <a:gd name="T81" fmla="*/ 4 h 8"/>
              <a:gd name="T82" fmla="*/ 200 w 280"/>
              <a:gd name="T83" fmla="*/ 4 h 8"/>
              <a:gd name="T84" fmla="*/ 212 w 280"/>
              <a:gd name="T85" fmla="*/ 0 h 8"/>
              <a:gd name="T86" fmla="*/ 212 w 280"/>
              <a:gd name="T87" fmla="*/ 8 h 8"/>
              <a:gd name="T88" fmla="*/ 212 w 280"/>
              <a:gd name="T8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80" h="8">
                <a:moveTo>
                  <a:pt x="68" y="0"/>
                </a:moveTo>
                <a:cubicBezTo>
                  <a:pt x="66" y="0"/>
                  <a:pt x="64" y="2"/>
                  <a:pt x="64" y="4"/>
                </a:cubicBezTo>
                <a:cubicBezTo>
                  <a:pt x="64" y="6"/>
                  <a:pt x="66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84" y="0"/>
                </a:moveTo>
                <a:cubicBezTo>
                  <a:pt x="82" y="0"/>
                  <a:pt x="80" y="2"/>
                  <a:pt x="80" y="4"/>
                </a:cubicBezTo>
                <a:cubicBezTo>
                  <a:pt x="80" y="6"/>
                  <a:pt x="82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4" y="0"/>
                  <a:pt x="112" y="2"/>
                  <a:pt x="112" y="4"/>
                </a:cubicBezTo>
                <a:cubicBezTo>
                  <a:pt x="112" y="6"/>
                  <a:pt x="114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00" y="0"/>
                </a:moveTo>
                <a:cubicBezTo>
                  <a:pt x="98" y="0"/>
                  <a:pt x="96" y="2"/>
                  <a:pt x="96" y="4"/>
                </a:cubicBezTo>
                <a:cubicBezTo>
                  <a:pt x="96" y="6"/>
                  <a:pt x="98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36" y="0"/>
                </a:moveTo>
                <a:cubicBezTo>
                  <a:pt x="34" y="0"/>
                  <a:pt x="32" y="2"/>
                  <a:pt x="32" y="4"/>
                </a:cubicBezTo>
                <a:cubicBezTo>
                  <a:pt x="32" y="6"/>
                  <a:pt x="34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20" y="0"/>
                </a:moveTo>
                <a:cubicBezTo>
                  <a:pt x="18" y="0"/>
                  <a:pt x="16" y="2"/>
                  <a:pt x="16" y="4"/>
                </a:cubicBezTo>
                <a:cubicBezTo>
                  <a:pt x="16" y="6"/>
                  <a:pt x="18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52" y="0"/>
                </a:move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132" y="0"/>
                </a:moveTo>
                <a:cubicBezTo>
                  <a:pt x="130" y="0"/>
                  <a:pt x="128" y="2"/>
                  <a:pt x="128" y="4"/>
                </a:cubicBezTo>
                <a:cubicBezTo>
                  <a:pt x="128" y="6"/>
                  <a:pt x="130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260" y="0"/>
                </a:moveTo>
                <a:cubicBezTo>
                  <a:pt x="258" y="0"/>
                  <a:pt x="256" y="2"/>
                  <a:pt x="256" y="4"/>
                </a:cubicBezTo>
                <a:cubicBezTo>
                  <a:pt x="256" y="6"/>
                  <a:pt x="258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148" y="0"/>
                </a:moveTo>
                <a:cubicBezTo>
                  <a:pt x="146" y="0"/>
                  <a:pt x="144" y="2"/>
                  <a:pt x="144" y="4"/>
                </a:cubicBezTo>
                <a:cubicBezTo>
                  <a:pt x="144" y="6"/>
                  <a:pt x="146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244" y="0"/>
                </a:moveTo>
                <a:cubicBezTo>
                  <a:pt x="242" y="0"/>
                  <a:pt x="240" y="2"/>
                  <a:pt x="240" y="4"/>
                </a:cubicBezTo>
                <a:cubicBezTo>
                  <a:pt x="240" y="6"/>
                  <a:pt x="242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76" y="0"/>
                </a:moveTo>
                <a:cubicBezTo>
                  <a:pt x="274" y="0"/>
                  <a:pt x="272" y="2"/>
                  <a:pt x="272" y="4"/>
                </a:cubicBezTo>
                <a:cubicBezTo>
                  <a:pt x="272" y="6"/>
                  <a:pt x="274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228" y="0"/>
                </a:moveTo>
                <a:cubicBezTo>
                  <a:pt x="226" y="0"/>
                  <a:pt x="224" y="2"/>
                  <a:pt x="224" y="4"/>
                </a:cubicBezTo>
                <a:cubicBezTo>
                  <a:pt x="224" y="6"/>
                  <a:pt x="226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  <a:moveTo>
                  <a:pt x="180" y="0"/>
                </a:moveTo>
                <a:cubicBezTo>
                  <a:pt x="178" y="0"/>
                  <a:pt x="176" y="2"/>
                  <a:pt x="176" y="4"/>
                </a:cubicBezTo>
                <a:cubicBezTo>
                  <a:pt x="176" y="6"/>
                  <a:pt x="178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164" y="0"/>
                </a:moveTo>
                <a:cubicBezTo>
                  <a:pt x="162" y="0"/>
                  <a:pt x="160" y="2"/>
                  <a:pt x="160" y="4"/>
                </a:cubicBezTo>
                <a:cubicBezTo>
                  <a:pt x="160" y="6"/>
                  <a:pt x="162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196" y="0"/>
                </a:moveTo>
                <a:cubicBezTo>
                  <a:pt x="194" y="0"/>
                  <a:pt x="192" y="2"/>
                  <a:pt x="192" y="4"/>
                </a:cubicBezTo>
                <a:cubicBezTo>
                  <a:pt x="192" y="6"/>
                  <a:pt x="194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12" y="0"/>
                </a:moveTo>
                <a:cubicBezTo>
                  <a:pt x="210" y="0"/>
                  <a:pt x="208" y="2"/>
                  <a:pt x="208" y="4"/>
                </a:cubicBezTo>
                <a:cubicBezTo>
                  <a:pt x="208" y="6"/>
                  <a:pt x="210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F5A9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2" name="Freeform 1146"/>
          <p:cNvSpPr>
            <a:spLocks noEditPoints="1"/>
          </p:cNvSpPr>
          <p:nvPr/>
        </p:nvSpPr>
        <p:spPr bwMode="auto">
          <a:xfrm>
            <a:off x="1367878" y="5558757"/>
            <a:ext cx="989013" cy="25400"/>
          </a:xfrm>
          <a:custGeom>
            <a:avLst/>
            <a:gdLst>
              <a:gd name="T0" fmla="*/ 96 w 312"/>
              <a:gd name="T1" fmla="*/ 4 h 8"/>
              <a:gd name="T2" fmla="*/ 104 w 312"/>
              <a:gd name="T3" fmla="*/ 4 h 8"/>
              <a:gd name="T4" fmla="*/ 84 w 312"/>
              <a:gd name="T5" fmla="*/ 0 h 8"/>
              <a:gd name="T6" fmla="*/ 84 w 312"/>
              <a:gd name="T7" fmla="*/ 8 h 8"/>
              <a:gd name="T8" fmla="*/ 84 w 312"/>
              <a:gd name="T9" fmla="*/ 0 h 8"/>
              <a:gd name="T10" fmla="*/ 112 w 312"/>
              <a:gd name="T11" fmla="*/ 4 h 8"/>
              <a:gd name="T12" fmla="*/ 120 w 312"/>
              <a:gd name="T13" fmla="*/ 4 h 8"/>
              <a:gd name="T14" fmla="*/ 132 w 312"/>
              <a:gd name="T15" fmla="*/ 0 h 8"/>
              <a:gd name="T16" fmla="*/ 132 w 312"/>
              <a:gd name="T17" fmla="*/ 8 h 8"/>
              <a:gd name="T18" fmla="*/ 132 w 312"/>
              <a:gd name="T19" fmla="*/ 0 h 8"/>
              <a:gd name="T20" fmla="*/ 32 w 312"/>
              <a:gd name="T21" fmla="*/ 4 h 8"/>
              <a:gd name="T22" fmla="*/ 40 w 312"/>
              <a:gd name="T23" fmla="*/ 4 h 8"/>
              <a:gd name="T24" fmla="*/ 20 w 312"/>
              <a:gd name="T25" fmla="*/ 0 h 8"/>
              <a:gd name="T26" fmla="*/ 20 w 312"/>
              <a:gd name="T27" fmla="*/ 8 h 8"/>
              <a:gd name="T28" fmla="*/ 20 w 312"/>
              <a:gd name="T29" fmla="*/ 0 h 8"/>
              <a:gd name="T30" fmla="*/ 0 w 312"/>
              <a:gd name="T31" fmla="*/ 4 h 8"/>
              <a:gd name="T32" fmla="*/ 8 w 312"/>
              <a:gd name="T33" fmla="*/ 4 h 8"/>
              <a:gd name="T34" fmla="*/ 52 w 312"/>
              <a:gd name="T35" fmla="*/ 0 h 8"/>
              <a:gd name="T36" fmla="*/ 52 w 312"/>
              <a:gd name="T37" fmla="*/ 8 h 8"/>
              <a:gd name="T38" fmla="*/ 52 w 312"/>
              <a:gd name="T39" fmla="*/ 0 h 8"/>
              <a:gd name="T40" fmla="*/ 64 w 312"/>
              <a:gd name="T41" fmla="*/ 4 h 8"/>
              <a:gd name="T42" fmla="*/ 72 w 312"/>
              <a:gd name="T43" fmla="*/ 4 h 8"/>
              <a:gd name="T44" fmla="*/ 148 w 312"/>
              <a:gd name="T45" fmla="*/ 0 h 8"/>
              <a:gd name="T46" fmla="*/ 148 w 312"/>
              <a:gd name="T47" fmla="*/ 8 h 8"/>
              <a:gd name="T48" fmla="*/ 148 w 312"/>
              <a:gd name="T49" fmla="*/ 0 h 8"/>
              <a:gd name="T50" fmla="*/ 192 w 312"/>
              <a:gd name="T51" fmla="*/ 4 h 8"/>
              <a:gd name="T52" fmla="*/ 200 w 312"/>
              <a:gd name="T53" fmla="*/ 4 h 8"/>
              <a:gd name="T54" fmla="*/ 276 w 312"/>
              <a:gd name="T55" fmla="*/ 0 h 8"/>
              <a:gd name="T56" fmla="*/ 276 w 312"/>
              <a:gd name="T57" fmla="*/ 8 h 8"/>
              <a:gd name="T58" fmla="*/ 276 w 312"/>
              <a:gd name="T59" fmla="*/ 0 h 8"/>
              <a:gd name="T60" fmla="*/ 160 w 312"/>
              <a:gd name="T61" fmla="*/ 4 h 8"/>
              <a:gd name="T62" fmla="*/ 168 w 312"/>
              <a:gd name="T63" fmla="*/ 4 h 8"/>
              <a:gd name="T64" fmla="*/ 292 w 312"/>
              <a:gd name="T65" fmla="*/ 0 h 8"/>
              <a:gd name="T66" fmla="*/ 292 w 312"/>
              <a:gd name="T67" fmla="*/ 8 h 8"/>
              <a:gd name="T68" fmla="*/ 292 w 312"/>
              <a:gd name="T69" fmla="*/ 0 h 8"/>
              <a:gd name="T70" fmla="*/ 304 w 312"/>
              <a:gd name="T71" fmla="*/ 4 h 8"/>
              <a:gd name="T72" fmla="*/ 312 w 312"/>
              <a:gd name="T73" fmla="*/ 4 h 8"/>
              <a:gd name="T74" fmla="*/ 260 w 312"/>
              <a:gd name="T75" fmla="*/ 0 h 8"/>
              <a:gd name="T76" fmla="*/ 260 w 312"/>
              <a:gd name="T77" fmla="*/ 8 h 8"/>
              <a:gd name="T78" fmla="*/ 260 w 312"/>
              <a:gd name="T79" fmla="*/ 0 h 8"/>
              <a:gd name="T80" fmla="*/ 240 w 312"/>
              <a:gd name="T81" fmla="*/ 4 h 8"/>
              <a:gd name="T82" fmla="*/ 248 w 312"/>
              <a:gd name="T83" fmla="*/ 4 h 8"/>
              <a:gd name="T84" fmla="*/ 212 w 312"/>
              <a:gd name="T85" fmla="*/ 0 h 8"/>
              <a:gd name="T86" fmla="*/ 212 w 312"/>
              <a:gd name="T87" fmla="*/ 8 h 8"/>
              <a:gd name="T88" fmla="*/ 212 w 312"/>
              <a:gd name="T89" fmla="*/ 0 h 8"/>
              <a:gd name="T90" fmla="*/ 176 w 312"/>
              <a:gd name="T91" fmla="*/ 4 h 8"/>
              <a:gd name="T92" fmla="*/ 184 w 312"/>
              <a:gd name="T93" fmla="*/ 4 h 8"/>
              <a:gd name="T94" fmla="*/ 228 w 312"/>
              <a:gd name="T95" fmla="*/ 0 h 8"/>
              <a:gd name="T96" fmla="*/ 228 w 312"/>
              <a:gd name="T97" fmla="*/ 8 h 8"/>
              <a:gd name="T98" fmla="*/ 228 w 312"/>
              <a:gd name="T9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2" h="8">
                <a:moveTo>
                  <a:pt x="100" y="0"/>
                </a:moveTo>
                <a:cubicBezTo>
                  <a:pt x="97" y="0"/>
                  <a:pt x="96" y="2"/>
                  <a:pt x="96" y="4"/>
                </a:cubicBezTo>
                <a:cubicBezTo>
                  <a:pt x="96" y="6"/>
                  <a:pt x="97" y="8"/>
                  <a:pt x="100" y="8"/>
                </a:cubicBezTo>
                <a:cubicBezTo>
                  <a:pt x="102" y="8"/>
                  <a:pt x="104" y="6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  <a:moveTo>
                  <a:pt x="84" y="0"/>
                </a:moveTo>
                <a:cubicBezTo>
                  <a:pt x="81" y="0"/>
                  <a:pt x="80" y="2"/>
                  <a:pt x="80" y="4"/>
                </a:cubicBezTo>
                <a:cubicBezTo>
                  <a:pt x="80" y="6"/>
                  <a:pt x="81" y="8"/>
                  <a:pt x="84" y="8"/>
                </a:cubicBezTo>
                <a:cubicBezTo>
                  <a:pt x="86" y="8"/>
                  <a:pt x="88" y="6"/>
                  <a:pt x="88" y="4"/>
                </a:cubicBezTo>
                <a:cubicBezTo>
                  <a:pt x="88" y="2"/>
                  <a:pt x="86" y="0"/>
                  <a:pt x="84" y="0"/>
                </a:cubicBezTo>
                <a:close/>
                <a:moveTo>
                  <a:pt x="116" y="0"/>
                </a:moveTo>
                <a:cubicBezTo>
                  <a:pt x="113" y="0"/>
                  <a:pt x="112" y="2"/>
                  <a:pt x="112" y="4"/>
                </a:cubicBezTo>
                <a:cubicBezTo>
                  <a:pt x="112" y="6"/>
                  <a:pt x="113" y="8"/>
                  <a:pt x="116" y="8"/>
                </a:cubicBezTo>
                <a:cubicBezTo>
                  <a:pt x="118" y="8"/>
                  <a:pt x="120" y="6"/>
                  <a:pt x="120" y="4"/>
                </a:cubicBezTo>
                <a:cubicBezTo>
                  <a:pt x="120" y="2"/>
                  <a:pt x="118" y="0"/>
                  <a:pt x="116" y="0"/>
                </a:cubicBezTo>
                <a:close/>
                <a:moveTo>
                  <a:pt x="132" y="0"/>
                </a:moveTo>
                <a:cubicBezTo>
                  <a:pt x="129" y="0"/>
                  <a:pt x="128" y="2"/>
                  <a:pt x="128" y="4"/>
                </a:cubicBezTo>
                <a:cubicBezTo>
                  <a:pt x="128" y="6"/>
                  <a:pt x="129" y="8"/>
                  <a:pt x="132" y="8"/>
                </a:cubicBezTo>
                <a:cubicBezTo>
                  <a:pt x="134" y="8"/>
                  <a:pt x="136" y="6"/>
                  <a:pt x="136" y="4"/>
                </a:cubicBezTo>
                <a:cubicBezTo>
                  <a:pt x="136" y="2"/>
                  <a:pt x="134" y="0"/>
                  <a:pt x="132" y="0"/>
                </a:cubicBezTo>
                <a:close/>
                <a:moveTo>
                  <a:pt x="36" y="0"/>
                </a:moveTo>
                <a:cubicBezTo>
                  <a:pt x="33" y="0"/>
                  <a:pt x="32" y="2"/>
                  <a:pt x="32" y="4"/>
                </a:cubicBezTo>
                <a:cubicBezTo>
                  <a:pt x="32" y="6"/>
                  <a:pt x="33" y="8"/>
                  <a:pt x="36" y="8"/>
                </a:cubicBezTo>
                <a:cubicBezTo>
                  <a:pt x="38" y="8"/>
                  <a:pt x="40" y="6"/>
                  <a:pt x="40" y="4"/>
                </a:cubicBezTo>
                <a:cubicBezTo>
                  <a:pt x="40" y="2"/>
                  <a:pt x="38" y="0"/>
                  <a:pt x="36" y="0"/>
                </a:cubicBezTo>
                <a:close/>
                <a:moveTo>
                  <a:pt x="20" y="0"/>
                </a:moveTo>
                <a:cubicBezTo>
                  <a:pt x="17" y="0"/>
                  <a:pt x="16" y="2"/>
                  <a:pt x="16" y="4"/>
                </a:cubicBezTo>
                <a:cubicBezTo>
                  <a:pt x="16" y="6"/>
                  <a:pt x="17" y="8"/>
                  <a:pt x="20" y="8"/>
                </a:cubicBezTo>
                <a:cubicBezTo>
                  <a:pt x="22" y="8"/>
                  <a:pt x="24" y="6"/>
                  <a:pt x="24" y="4"/>
                </a:cubicBezTo>
                <a:cubicBezTo>
                  <a:pt x="24" y="2"/>
                  <a:pt x="22" y="0"/>
                  <a:pt x="20" y="0"/>
                </a:cubicBezTo>
                <a:close/>
                <a:moveTo>
                  <a:pt x="4" y="0"/>
                </a:move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  <a:moveTo>
                  <a:pt x="52" y="0"/>
                </a:moveTo>
                <a:cubicBezTo>
                  <a:pt x="49" y="0"/>
                  <a:pt x="48" y="2"/>
                  <a:pt x="48" y="4"/>
                </a:cubicBezTo>
                <a:cubicBezTo>
                  <a:pt x="48" y="6"/>
                  <a:pt x="49" y="8"/>
                  <a:pt x="52" y="8"/>
                </a:cubicBezTo>
                <a:cubicBezTo>
                  <a:pt x="54" y="8"/>
                  <a:pt x="56" y="6"/>
                  <a:pt x="56" y="4"/>
                </a:cubicBezTo>
                <a:cubicBezTo>
                  <a:pt x="56" y="2"/>
                  <a:pt x="54" y="0"/>
                  <a:pt x="52" y="0"/>
                </a:cubicBezTo>
                <a:close/>
                <a:moveTo>
                  <a:pt x="68" y="0"/>
                </a:moveTo>
                <a:cubicBezTo>
                  <a:pt x="65" y="0"/>
                  <a:pt x="64" y="2"/>
                  <a:pt x="64" y="4"/>
                </a:cubicBezTo>
                <a:cubicBezTo>
                  <a:pt x="64" y="6"/>
                  <a:pt x="65" y="8"/>
                  <a:pt x="68" y="8"/>
                </a:cubicBezTo>
                <a:cubicBezTo>
                  <a:pt x="70" y="8"/>
                  <a:pt x="72" y="6"/>
                  <a:pt x="72" y="4"/>
                </a:cubicBezTo>
                <a:cubicBezTo>
                  <a:pt x="72" y="2"/>
                  <a:pt x="70" y="0"/>
                  <a:pt x="68" y="0"/>
                </a:cubicBezTo>
                <a:close/>
                <a:moveTo>
                  <a:pt x="148" y="0"/>
                </a:moveTo>
                <a:cubicBezTo>
                  <a:pt x="145" y="0"/>
                  <a:pt x="144" y="2"/>
                  <a:pt x="144" y="4"/>
                </a:cubicBezTo>
                <a:cubicBezTo>
                  <a:pt x="144" y="6"/>
                  <a:pt x="145" y="8"/>
                  <a:pt x="148" y="8"/>
                </a:cubicBezTo>
                <a:cubicBezTo>
                  <a:pt x="150" y="8"/>
                  <a:pt x="152" y="6"/>
                  <a:pt x="152" y="4"/>
                </a:cubicBezTo>
                <a:cubicBezTo>
                  <a:pt x="152" y="2"/>
                  <a:pt x="150" y="0"/>
                  <a:pt x="148" y="0"/>
                </a:cubicBezTo>
                <a:close/>
                <a:moveTo>
                  <a:pt x="196" y="0"/>
                </a:moveTo>
                <a:cubicBezTo>
                  <a:pt x="193" y="0"/>
                  <a:pt x="192" y="2"/>
                  <a:pt x="192" y="4"/>
                </a:cubicBezTo>
                <a:cubicBezTo>
                  <a:pt x="192" y="6"/>
                  <a:pt x="193" y="8"/>
                  <a:pt x="196" y="8"/>
                </a:cubicBezTo>
                <a:cubicBezTo>
                  <a:pt x="198" y="8"/>
                  <a:pt x="200" y="6"/>
                  <a:pt x="200" y="4"/>
                </a:cubicBezTo>
                <a:cubicBezTo>
                  <a:pt x="200" y="2"/>
                  <a:pt x="198" y="0"/>
                  <a:pt x="196" y="0"/>
                </a:cubicBezTo>
                <a:close/>
                <a:moveTo>
                  <a:pt x="276" y="0"/>
                </a:moveTo>
                <a:cubicBezTo>
                  <a:pt x="273" y="0"/>
                  <a:pt x="272" y="2"/>
                  <a:pt x="272" y="4"/>
                </a:cubicBezTo>
                <a:cubicBezTo>
                  <a:pt x="272" y="6"/>
                  <a:pt x="273" y="8"/>
                  <a:pt x="276" y="8"/>
                </a:cubicBezTo>
                <a:cubicBezTo>
                  <a:pt x="278" y="8"/>
                  <a:pt x="280" y="6"/>
                  <a:pt x="280" y="4"/>
                </a:cubicBezTo>
                <a:cubicBezTo>
                  <a:pt x="280" y="2"/>
                  <a:pt x="278" y="0"/>
                  <a:pt x="276" y="0"/>
                </a:cubicBezTo>
                <a:close/>
                <a:moveTo>
                  <a:pt x="164" y="0"/>
                </a:moveTo>
                <a:cubicBezTo>
                  <a:pt x="161" y="0"/>
                  <a:pt x="160" y="2"/>
                  <a:pt x="160" y="4"/>
                </a:cubicBezTo>
                <a:cubicBezTo>
                  <a:pt x="160" y="6"/>
                  <a:pt x="161" y="8"/>
                  <a:pt x="164" y="8"/>
                </a:cubicBezTo>
                <a:cubicBezTo>
                  <a:pt x="166" y="8"/>
                  <a:pt x="168" y="6"/>
                  <a:pt x="168" y="4"/>
                </a:cubicBezTo>
                <a:cubicBezTo>
                  <a:pt x="168" y="2"/>
                  <a:pt x="166" y="0"/>
                  <a:pt x="164" y="0"/>
                </a:cubicBezTo>
                <a:close/>
                <a:moveTo>
                  <a:pt x="292" y="0"/>
                </a:moveTo>
                <a:cubicBezTo>
                  <a:pt x="289" y="0"/>
                  <a:pt x="288" y="2"/>
                  <a:pt x="288" y="4"/>
                </a:cubicBezTo>
                <a:cubicBezTo>
                  <a:pt x="288" y="6"/>
                  <a:pt x="289" y="8"/>
                  <a:pt x="292" y="8"/>
                </a:cubicBezTo>
                <a:cubicBezTo>
                  <a:pt x="294" y="8"/>
                  <a:pt x="296" y="6"/>
                  <a:pt x="296" y="4"/>
                </a:cubicBezTo>
                <a:cubicBezTo>
                  <a:pt x="296" y="2"/>
                  <a:pt x="294" y="0"/>
                  <a:pt x="292" y="0"/>
                </a:cubicBezTo>
                <a:close/>
                <a:moveTo>
                  <a:pt x="308" y="0"/>
                </a:moveTo>
                <a:cubicBezTo>
                  <a:pt x="305" y="0"/>
                  <a:pt x="304" y="2"/>
                  <a:pt x="304" y="4"/>
                </a:cubicBezTo>
                <a:cubicBezTo>
                  <a:pt x="304" y="6"/>
                  <a:pt x="305" y="8"/>
                  <a:pt x="308" y="8"/>
                </a:cubicBezTo>
                <a:cubicBezTo>
                  <a:pt x="310" y="8"/>
                  <a:pt x="312" y="6"/>
                  <a:pt x="312" y="4"/>
                </a:cubicBezTo>
                <a:cubicBezTo>
                  <a:pt x="312" y="2"/>
                  <a:pt x="310" y="0"/>
                  <a:pt x="308" y="0"/>
                </a:cubicBezTo>
                <a:close/>
                <a:moveTo>
                  <a:pt x="260" y="0"/>
                </a:moveTo>
                <a:cubicBezTo>
                  <a:pt x="257" y="0"/>
                  <a:pt x="256" y="2"/>
                  <a:pt x="256" y="4"/>
                </a:cubicBezTo>
                <a:cubicBezTo>
                  <a:pt x="256" y="6"/>
                  <a:pt x="257" y="8"/>
                  <a:pt x="260" y="8"/>
                </a:cubicBezTo>
                <a:cubicBezTo>
                  <a:pt x="262" y="8"/>
                  <a:pt x="264" y="6"/>
                  <a:pt x="264" y="4"/>
                </a:cubicBezTo>
                <a:cubicBezTo>
                  <a:pt x="264" y="2"/>
                  <a:pt x="262" y="0"/>
                  <a:pt x="260" y="0"/>
                </a:cubicBezTo>
                <a:close/>
                <a:moveTo>
                  <a:pt x="244" y="0"/>
                </a:moveTo>
                <a:cubicBezTo>
                  <a:pt x="241" y="0"/>
                  <a:pt x="240" y="2"/>
                  <a:pt x="240" y="4"/>
                </a:cubicBezTo>
                <a:cubicBezTo>
                  <a:pt x="240" y="6"/>
                  <a:pt x="241" y="8"/>
                  <a:pt x="244" y="8"/>
                </a:cubicBezTo>
                <a:cubicBezTo>
                  <a:pt x="246" y="8"/>
                  <a:pt x="248" y="6"/>
                  <a:pt x="248" y="4"/>
                </a:cubicBezTo>
                <a:cubicBezTo>
                  <a:pt x="248" y="2"/>
                  <a:pt x="246" y="0"/>
                  <a:pt x="244" y="0"/>
                </a:cubicBezTo>
                <a:close/>
                <a:moveTo>
                  <a:pt x="212" y="0"/>
                </a:moveTo>
                <a:cubicBezTo>
                  <a:pt x="209" y="0"/>
                  <a:pt x="208" y="2"/>
                  <a:pt x="208" y="4"/>
                </a:cubicBezTo>
                <a:cubicBezTo>
                  <a:pt x="208" y="6"/>
                  <a:pt x="209" y="8"/>
                  <a:pt x="212" y="8"/>
                </a:cubicBezTo>
                <a:cubicBezTo>
                  <a:pt x="214" y="8"/>
                  <a:pt x="216" y="6"/>
                  <a:pt x="216" y="4"/>
                </a:cubicBezTo>
                <a:cubicBezTo>
                  <a:pt x="216" y="2"/>
                  <a:pt x="214" y="0"/>
                  <a:pt x="212" y="0"/>
                </a:cubicBezTo>
                <a:close/>
                <a:moveTo>
                  <a:pt x="180" y="0"/>
                </a:moveTo>
                <a:cubicBezTo>
                  <a:pt x="177" y="0"/>
                  <a:pt x="176" y="2"/>
                  <a:pt x="176" y="4"/>
                </a:cubicBezTo>
                <a:cubicBezTo>
                  <a:pt x="176" y="6"/>
                  <a:pt x="177" y="8"/>
                  <a:pt x="180" y="8"/>
                </a:cubicBezTo>
                <a:cubicBezTo>
                  <a:pt x="182" y="8"/>
                  <a:pt x="184" y="6"/>
                  <a:pt x="184" y="4"/>
                </a:cubicBezTo>
                <a:cubicBezTo>
                  <a:pt x="184" y="2"/>
                  <a:pt x="182" y="0"/>
                  <a:pt x="180" y="0"/>
                </a:cubicBezTo>
                <a:close/>
                <a:moveTo>
                  <a:pt x="228" y="0"/>
                </a:moveTo>
                <a:cubicBezTo>
                  <a:pt x="225" y="0"/>
                  <a:pt x="224" y="2"/>
                  <a:pt x="224" y="4"/>
                </a:cubicBezTo>
                <a:cubicBezTo>
                  <a:pt x="224" y="6"/>
                  <a:pt x="225" y="8"/>
                  <a:pt x="228" y="8"/>
                </a:cubicBezTo>
                <a:cubicBezTo>
                  <a:pt x="230" y="8"/>
                  <a:pt x="232" y="6"/>
                  <a:pt x="232" y="4"/>
                </a:cubicBezTo>
                <a:cubicBezTo>
                  <a:pt x="232" y="2"/>
                  <a:pt x="230" y="0"/>
                  <a:pt x="228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rgbClr val="F5A92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5" name="Oval 1149"/>
          <p:cNvSpPr>
            <a:spLocks noChangeArrowheads="1"/>
          </p:cNvSpPr>
          <p:nvPr/>
        </p:nvSpPr>
        <p:spPr bwMode="auto">
          <a:xfrm>
            <a:off x="1849369" y="4274790"/>
            <a:ext cx="361950" cy="361950"/>
          </a:xfrm>
          <a:prstGeom prst="ellipse">
            <a:avLst/>
          </a:prstGeom>
          <a:solidFill>
            <a:srgbClr val="074B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6" name="Freeform 1150"/>
          <p:cNvSpPr>
            <a:spLocks noEditPoints="1"/>
          </p:cNvSpPr>
          <p:nvPr/>
        </p:nvSpPr>
        <p:spPr bwMode="auto">
          <a:xfrm>
            <a:off x="1836669" y="4262090"/>
            <a:ext cx="387350" cy="387350"/>
          </a:xfrm>
          <a:custGeom>
            <a:avLst/>
            <a:gdLst>
              <a:gd name="T0" fmla="*/ 61 w 122"/>
              <a:gd name="T1" fmla="*/ 122 h 122"/>
              <a:gd name="T2" fmla="*/ 61 w 122"/>
              <a:gd name="T3" fmla="*/ 122 h 122"/>
              <a:gd name="T4" fmla="*/ 61 w 122"/>
              <a:gd name="T5" fmla="*/ 122 h 122"/>
              <a:gd name="T6" fmla="*/ 0 w 122"/>
              <a:gd name="T7" fmla="*/ 61 h 122"/>
              <a:gd name="T8" fmla="*/ 18 w 122"/>
              <a:gd name="T9" fmla="*/ 18 h 122"/>
              <a:gd name="T10" fmla="*/ 61 w 122"/>
              <a:gd name="T11" fmla="*/ 0 h 122"/>
              <a:gd name="T12" fmla="*/ 122 w 122"/>
              <a:gd name="T13" fmla="*/ 61 h 122"/>
              <a:gd name="T14" fmla="*/ 61 w 122"/>
              <a:gd name="T15" fmla="*/ 122 h 122"/>
              <a:gd name="T16" fmla="*/ 61 w 122"/>
              <a:gd name="T17" fmla="*/ 8 h 122"/>
              <a:gd name="T18" fmla="*/ 24 w 122"/>
              <a:gd name="T19" fmla="*/ 24 h 122"/>
              <a:gd name="T20" fmla="*/ 8 w 122"/>
              <a:gd name="T21" fmla="*/ 61 h 122"/>
              <a:gd name="T22" fmla="*/ 61 w 122"/>
              <a:gd name="T23" fmla="*/ 114 h 122"/>
              <a:gd name="T24" fmla="*/ 61 w 122"/>
              <a:gd name="T25" fmla="*/ 114 h 122"/>
              <a:gd name="T26" fmla="*/ 114 w 122"/>
              <a:gd name="T27" fmla="*/ 61 h 122"/>
              <a:gd name="T28" fmla="*/ 61 w 122"/>
              <a:gd name="T29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2" h="122">
                <a:moveTo>
                  <a:pt x="61" y="122"/>
                </a:moveTo>
                <a:cubicBezTo>
                  <a:pt x="61" y="122"/>
                  <a:pt x="61" y="122"/>
                  <a:pt x="61" y="122"/>
                </a:cubicBezTo>
                <a:cubicBezTo>
                  <a:pt x="61" y="122"/>
                  <a:pt x="61" y="122"/>
                  <a:pt x="61" y="122"/>
                </a:cubicBezTo>
                <a:cubicBezTo>
                  <a:pt x="27" y="122"/>
                  <a:pt x="0" y="95"/>
                  <a:pt x="0" y="61"/>
                </a:cubicBezTo>
                <a:cubicBezTo>
                  <a:pt x="0" y="45"/>
                  <a:pt x="7" y="30"/>
                  <a:pt x="18" y="18"/>
                </a:cubicBezTo>
                <a:cubicBezTo>
                  <a:pt x="30" y="7"/>
                  <a:pt x="45" y="0"/>
                  <a:pt x="61" y="0"/>
                </a:cubicBezTo>
                <a:cubicBezTo>
                  <a:pt x="94" y="0"/>
                  <a:pt x="122" y="28"/>
                  <a:pt x="122" y="61"/>
                </a:cubicBezTo>
                <a:cubicBezTo>
                  <a:pt x="122" y="95"/>
                  <a:pt x="94" y="122"/>
                  <a:pt x="61" y="122"/>
                </a:cubicBezTo>
                <a:close/>
                <a:moveTo>
                  <a:pt x="61" y="8"/>
                </a:moveTo>
                <a:cubicBezTo>
                  <a:pt x="47" y="8"/>
                  <a:pt x="34" y="14"/>
                  <a:pt x="24" y="24"/>
                </a:cubicBezTo>
                <a:cubicBezTo>
                  <a:pt x="14" y="34"/>
                  <a:pt x="8" y="47"/>
                  <a:pt x="8" y="61"/>
                </a:cubicBezTo>
                <a:cubicBezTo>
                  <a:pt x="8" y="90"/>
                  <a:pt x="32" y="114"/>
                  <a:pt x="61" y="114"/>
                </a:cubicBezTo>
                <a:cubicBezTo>
                  <a:pt x="61" y="114"/>
                  <a:pt x="61" y="114"/>
                  <a:pt x="61" y="114"/>
                </a:cubicBezTo>
                <a:cubicBezTo>
                  <a:pt x="90" y="114"/>
                  <a:pt x="114" y="90"/>
                  <a:pt x="114" y="61"/>
                </a:cubicBezTo>
                <a:cubicBezTo>
                  <a:pt x="114" y="32"/>
                  <a:pt x="90" y="8"/>
                  <a:pt x="61" y="8"/>
                </a:cubicBezTo>
                <a:close/>
              </a:path>
            </a:pathLst>
          </a:cu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7" name="Freeform 1151"/>
          <p:cNvSpPr/>
          <p:nvPr/>
        </p:nvSpPr>
        <p:spPr bwMode="auto">
          <a:xfrm>
            <a:off x="1174203" y="5365082"/>
            <a:ext cx="409575" cy="412750"/>
          </a:xfrm>
          <a:custGeom>
            <a:avLst/>
            <a:gdLst>
              <a:gd name="T0" fmla="*/ 36 w 129"/>
              <a:gd name="T1" fmla="*/ 114 h 130"/>
              <a:gd name="T2" fmla="*/ 114 w 129"/>
              <a:gd name="T3" fmla="*/ 93 h 130"/>
              <a:gd name="T4" fmla="*/ 93 w 129"/>
              <a:gd name="T5" fmla="*/ 16 h 130"/>
              <a:gd name="T6" fmla="*/ 16 w 129"/>
              <a:gd name="T7" fmla="*/ 37 h 130"/>
              <a:gd name="T8" fmla="*/ 36 w 129"/>
              <a:gd name="T9" fmla="*/ 1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36" y="114"/>
                </a:moveTo>
                <a:cubicBezTo>
                  <a:pt x="63" y="130"/>
                  <a:pt x="98" y="121"/>
                  <a:pt x="114" y="93"/>
                </a:cubicBezTo>
                <a:cubicBezTo>
                  <a:pt x="129" y="66"/>
                  <a:pt x="120" y="32"/>
                  <a:pt x="93" y="16"/>
                </a:cubicBezTo>
                <a:cubicBezTo>
                  <a:pt x="66" y="0"/>
                  <a:pt x="31" y="10"/>
                  <a:pt x="16" y="37"/>
                </a:cubicBezTo>
                <a:cubicBezTo>
                  <a:pt x="0" y="64"/>
                  <a:pt x="9" y="98"/>
                  <a:pt x="36" y="114"/>
                </a:cubicBezTo>
                <a:close/>
              </a:path>
            </a:pathLst>
          </a:custGeom>
          <a:solidFill>
            <a:srgbClr val="074B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48" name="Freeform 1152"/>
          <p:cNvSpPr>
            <a:spLocks noEditPoints="1"/>
          </p:cNvSpPr>
          <p:nvPr/>
        </p:nvSpPr>
        <p:spPr bwMode="auto">
          <a:xfrm>
            <a:off x="1158327" y="5377782"/>
            <a:ext cx="419100" cy="387350"/>
          </a:xfrm>
          <a:custGeom>
            <a:avLst/>
            <a:gdLst>
              <a:gd name="T0" fmla="*/ 70 w 132"/>
              <a:gd name="T1" fmla="*/ 122 h 122"/>
              <a:gd name="T2" fmla="*/ 70 w 132"/>
              <a:gd name="T3" fmla="*/ 122 h 122"/>
              <a:gd name="T4" fmla="*/ 39 w 132"/>
              <a:gd name="T5" fmla="*/ 114 h 122"/>
              <a:gd name="T6" fmla="*/ 17 w 132"/>
              <a:gd name="T7" fmla="*/ 31 h 122"/>
              <a:gd name="T8" fmla="*/ 70 w 132"/>
              <a:gd name="T9" fmla="*/ 0 h 122"/>
              <a:gd name="T10" fmla="*/ 100 w 132"/>
              <a:gd name="T11" fmla="*/ 9 h 122"/>
              <a:gd name="T12" fmla="*/ 128 w 132"/>
              <a:gd name="T13" fmla="*/ 45 h 122"/>
              <a:gd name="T14" fmla="*/ 122 w 132"/>
              <a:gd name="T15" fmla="*/ 91 h 122"/>
              <a:gd name="T16" fmla="*/ 70 w 132"/>
              <a:gd name="T17" fmla="*/ 122 h 122"/>
              <a:gd name="T18" fmla="*/ 70 w 132"/>
              <a:gd name="T19" fmla="*/ 8 h 122"/>
              <a:gd name="T20" fmla="*/ 24 w 132"/>
              <a:gd name="T21" fmla="*/ 35 h 122"/>
              <a:gd name="T22" fmla="*/ 43 w 132"/>
              <a:gd name="T23" fmla="*/ 107 h 122"/>
              <a:gd name="T24" fmla="*/ 70 w 132"/>
              <a:gd name="T25" fmla="*/ 114 h 122"/>
              <a:gd name="T26" fmla="*/ 115 w 132"/>
              <a:gd name="T27" fmla="*/ 87 h 122"/>
              <a:gd name="T28" fmla="*/ 121 w 132"/>
              <a:gd name="T29" fmla="*/ 47 h 122"/>
              <a:gd name="T30" fmla="*/ 96 w 132"/>
              <a:gd name="T31" fmla="*/ 15 h 122"/>
              <a:gd name="T32" fmla="*/ 70 w 132"/>
              <a:gd name="T33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2" h="122">
                <a:moveTo>
                  <a:pt x="70" y="122"/>
                </a:moveTo>
                <a:cubicBezTo>
                  <a:pt x="70" y="122"/>
                  <a:pt x="70" y="122"/>
                  <a:pt x="70" y="122"/>
                </a:cubicBezTo>
                <a:cubicBezTo>
                  <a:pt x="59" y="122"/>
                  <a:pt x="48" y="119"/>
                  <a:pt x="39" y="114"/>
                </a:cubicBezTo>
                <a:cubicBezTo>
                  <a:pt x="10" y="97"/>
                  <a:pt x="0" y="60"/>
                  <a:pt x="17" y="31"/>
                </a:cubicBezTo>
                <a:cubicBezTo>
                  <a:pt x="28" y="12"/>
                  <a:pt x="48" y="0"/>
                  <a:pt x="70" y="0"/>
                </a:cubicBezTo>
                <a:cubicBezTo>
                  <a:pt x="80" y="0"/>
                  <a:pt x="91" y="3"/>
                  <a:pt x="100" y="9"/>
                </a:cubicBezTo>
                <a:cubicBezTo>
                  <a:pt x="114" y="17"/>
                  <a:pt x="124" y="30"/>
                  <a:pt x="128" y="45"/>
                </a:cubicBezTo>
                <a:cubicBezTo>
                  <a:pt x="132" y="61"/>
                  <a:pt x="130" y="77"/>
                  <a:pt x="122" y="91"/>
                </a:cubicBezTo>
                <a:cubicBezTo>
                  <a:pt x="111" y="110"/>
                  <a:pt x="91" y="122"/>
                  <a:pt x="70" y="122"/>
                </a:cubicBezTo>
                <a:close/>
                <a:moveTo>
                  <a:pt x="70" y="8"/>
                </a:moveTo>
                <a:cubicBezTo>
                  <a:pt x="51" y="8"/>
                  <a:pt x="33" y="18"/>
                  <a:pt x="24" y="35"/>
                </a:cubicBezTo>
                <a:cubicBezTo>
                  <a:pt x="9" y="60"/>
                  <a:pt x="18" y="92"/>
                  <a:pt x="43" y="107"/>
                </a:cubicBezTo>
                <a:cubicBezTo>
                  <a:pt x="51" y="111"/>
                  <a:pt x="60" y="114"/>
                  <a:pt x="70" y="114"/>
                </a:cubicBezTo>
                <a:cubicBezTo>
                  <a:pt x="88" y="114"/>
                  <a:pt x="106" y="104"/>
                  <a:pt x="115" y="87"/>
                </a:cubicBezTo>
                <a:cubicBezTo>
                  <a:pt x="122" y="75"/>
                  <a:pt x="124" y="61"/>
                  <a:pt x="121" y="47"/>
                </a:cubicBezTo>
                <a:cubicBezTo>
                  <a:pt x="117" y="34"/>
                  <a:pt x="108" y="22"/>
                  <a:pt x="96" y="15"/>
                </a:cubicBezTo>
                <a:cubicBezTo>
                  <a:pt x="88" y="11"/>
                  <a:pt x="79" y="8"/>
                  <a:pt x="70" y="8"/>
                </a:cubicBezTo>
                <a:close/>
              </a:path>
            </a:pathLst>
          </a:cu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1" name="Freeform 1155"/>
          <p:cNvSpPr/>
          <p:nvPr/>
        </p:nvSpPr>
        <p:spPr bwMode="auto">
          <a:xfrm>
            <a:off x="769041" y="1912042"/>
            <a:ext cx="412750" cy="409575"/>
          </a:xfrm>
          <a:custGeom>
            <a:avLst/>
            <a:gdLst>
              <a:gd name="T0" fmla="*/ 114 w 130"/>
              <a:gd name="T1" fmla="*/ 93 h 129"/>
              <a:gd name="T2" fmla="*/ 93 w 130"/>
              <a:gd name="T3" fmla="*/ 15 h 129"/>
              <a:gd name="T4" fmla="*/ 16 w 130"/>
              <a:gd name="T5" fmla="*/ 36 h 129"/>
              <a:gd name="T6" fmla="*/ 37 w 130"/>
              <a:gd name="T7" fmla="*/ 114 h 129"/>
              <a:gd name="T8" fmla="*/ 114 w 130"/>
              <a:gd name="T9" fmla="*/ 93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129">
                <a:moveTo>
                  <a:pt x="114" y="93"/>
                </a:moveTo>
                <a:cubicBezTo>
                  <a:pt x="130" y="66"/>
                  <a:pt x="120" y="31"/>
                  <a:pt x="93" y="15"/>
                </a:cubicBezTo>
                <a:cubicBezTo>
                  <a:pt x="66" y="0"/>
                  <a:pt x="32" y="9"/>
                  <a:pt x="16" y="36"/>
                </a:cubicBezTo>
                <a:cubicBezTo>
                  <a:pt x="0" y="63"/>
                  <a:pt x="10" y="98"/>
                  <a:pt x="37" y="114"/>
                </a:cubicBezTo>
                <a:cubicBezTo>
                  <a:pt x="64" y="129"/>
                  <a:pt x="98" y="120"/>
                  <a:pt x="114" y="93"/>
                </a:cubicBezTo>
                <a:close/>
              </a:path>
            </a:pathLst>
          </a:custGeom>
          <a:solidFill>
            <a:srgbClr val="074B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2" name="Freeform 1156"/>
          <p:cNvSpPr>
            <a:spLocks noEditPoints="1"/>
          </p:cNvSpPr>
          <p:nvPr/>
        </p:nvSpPr>
        <p:spPr bwMode="auto">
          <a:xfrm>
            <a:off x="775391" y="1924742"/>
            <a:ext cx="400050" cy="384175"/>
          </a:xfrm>
          <a:custGeom>
            <a:avLst/>
            <a:gdLst>
              <a:gd name="T0" fmla="*/ 63 w 126"/>
              <a:gd name="T1" fmla="*/ 121 h 121"/>
              <a:gd name="T2" fmla="*/ 63 w 126"/>
              <a:gd name="T3" fmla="*/ 121 h 121"/>
              <a:gd name="T4" fmla="*/ 33 w 126"/>
              <a:gd name="T5" fmla="*/ 113 h 121"/>
              <a:gd name="T6" fmla="*/ 4 w 126"/>
              <a:gd name="T7" fmla="*/ 76 h 121"/>
              <a:gd name="T8" fmla="*/ 10 w 126"/>
              <a:gd name="T9" fmla="*/ 30 h 121"/>
              <a:gd name="T10" fmla="*/ 63 w 126"/>
              <a:gd name="T11" fmla="*/ 0 h 121"/>
              <a:gd name="T12" fmla="*/ 93 w 126"/>
              <a:gd name="T13" fmla="*/ 8 h 121"/>
              <a:gd name="T14" fmla="*/ 122 w 126"/>
              <a:gd name="T15" fmla="*/ 45 h 121"/>
              <a:gd name="T16" fmla="*/ 116 w 126"/>
              <a:gd name="T17" fmla="*/ 91 h 121"/>
              <a:gd name="T18" fmla="*/ 63 w 126"/>
              <a:gd name="T19" fmla="*/ 121 h 121"/>
              <a:gd name="T20" fmla="*/ 63 w 126"/>
              <a:gd name="T21" fmla="*/ 8 h 121"/>
              <a:gd name="T22" fmla="*/ 17 w 126"/>
              <a:gd name="T23" fmla="*/ 34 h 121"/>
              <a:gd name="T24" fmla="*/ 12 w 126"/>
              <a:gd name="T25" fmla="*/ 74 h 121"/>
              <a:gd name="T26" fmla="*/ 37 w 126"/>
              <a:gd name="T27" fmla="*/ 106 h 121"/>
              <a:gd name="T28" fmla="*/ 63 w 126"/>
              <a:gd name="T29" fmla="*/ 113 h 121"/>
              <a:gd name="T30" fmla="*/ 109 w 126"/>
              <a:gd name="T31" fmla="*/ 87 h 121"/>
              <a:gd name="T32" fmla="*/ 114 w 126"/>
              <a:gd name="T33" fmla="*/ 47 h 121"/>
              <a:gd name="T34" fmla="*/ 89 w 126"/>
              <a:gd name="T35" fmla="*/ 15 h 121"/>
              <a:gd name="T36" fmla="*/ 63 w 126"/>
              <a:gd name="T37" fmla="*/ 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6" h="121">
                <a:moveTo>
                  <a:pt x="63" y="121"/>
                </a:moveTo>
                <a:cubicBezTo>
                  <a:pt x="63" y="121"/>
                  <a:pt x="63" y="121"/>
                  <a:pt x="63" y="121"/>
                </a:cubicBezTo>
                <a:cubicBezTo>
                  <a:pt x="52" y="121"/>
                  <a:pt x="42" y="118"/>
                  <a:pt x="33" y="113"/>
                </a:cubicBezTo>
                <a:cubicBezTo>
                  <a:pt x="19" y="105"/>
                  <a:pt x="9" y="92"/>
                  <a:pt x="4" y="76"/>
                </a:cubicBezTo>
                <a:cubicBezTo>
                  <a:pt x="0" y="61"/>
                  <a:pt x="2" y="44"/>
                  <a:pt x="10" y="30"/>
                </a:cubicBezTo>
                <a:cubicBezTo>
                  <a:pt x="21" y="11"/>
                  <a:pt x="41" y="0"/>
                  <a:pt x="63" y="0"/>
                </a:cubicBezTo>
                <a:cubicBezTo>
                  <a:pt x="74" y="0"/>
                  <a:pt x="84" y="3"/>
                  <a:pt x="93" y="8"/>
                </a:cubicBezTo>
                <a:cubicBezTo>
                  <a:pt x="107" y="16"/>
                  <a:pt x="117" y="29"/>
                  <a:pt x="122" y="45"/>
                </a:cubicBezTo>
                <a:cubicBezTo>
                  <a:pt x="126" y="60"/>
                  <a:pt x="124" y="77"/>
                  <a:pt x="116" y="91"/>
                </a:cubicBezTo>
                <a:cubicBezTo>
                  <a:pt x="105" y="110"/>
                  <a:pt x="85" y="121"/>
                  <a:pt x="63" y="121"/>
                </a:cubicBezTo>
                <a:close/>
                <a:moveTo>
                  <a:pt x="63" y="8"/>
                </a:moveTo>
                <a:cubicBezTo>
                  <a:pt x="44" y="8"/>
                  <a:pt x="27" y="18"/>
                  <a:pt x="17" y="34"/>
                </a:cubicBezTo>
                <a:cubicBezTo>
                  <a:pt x="10" y="46"/>
                  <a:pt x="8" y="61"/>
                  <a:pt x="12" y="74"/>
                </a:cubicBezTo>
                <a:cubicBezTo>
                  <a:pt x="16" y="88"/>
                  <a:pt x="24" y="99"/>
                  <a:pt x="37" y="106"/>
                </a:cubicBezTo>
                <a:cubicBezTo>
                  <a:pt x="45" y="111"/>
                  <a:pt x="54" y="113"/>
                  <a:pt x="63" y="113"/>
                </a:cubicBezTo>
                <a:cubicBezTo>
                  <a:pt x="82" y="113"/>
                  <a:pt x="99" y="103"/>
                  <a:pt x="109" y="87"/>
                </a:cubicBezTo>
                <a:cubicBezTo>
                  <a:pt x="116" y="75"/>
                  <a:pt x="118" y="60"/>
                  <a:pt x="114" y="47"/>
                </a:cubicBezTo>
                <a:cubicBezTo>
                  <a:pt x="110" y="33"/>
                  <a:pt x="102" y="22"/>
                  <a:pt x="89" y="15"/>
                </a:cubicBezTo>
                <a:cubicBezTo>
                  <a:pt x="81" y="10"/>
                  <a:pt x="72" y="8"/>
                  <a:pt x="63" y="8"/>
                </a:cubicBezTo>
                <a:close/>
              </a:path>
            </a:pathLst>
          </a:cu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3" name="Freeform 1157"/>
          <p:cNvSpPr/>
          <p:nvPr/>
        </p:nvSpPr>
        <p:spPr bwMode="auto">
          <a:xfrm>
            <a:off x="1657074" y="3026021"/>
            <a:ext cx="409575" cy="412750"/>
          </a:xfrm>
          <a:custGeom>
            <a:avLst/>
            <a:gdLst>
              <a:gd name="T0" fmla="*/ 93 w 129"/>
              <a:gd name="T1" fmla="*/ 114 h 130"/>
              <a:gd name="T2" fmla="*/ 114 w 129"/>
              <a:gd name="T3" fmla="*/ 37 h 130"/>
              <a:gd name="T4" fmla="*/ 36 w 129"/>
              <a:gd name="T5" fmla="*/ 16 h 130"/>
              <a:gd name="T6" fmla="*/ 16 w 129"/>
              <a:gd name="T7" fmla="*/ 93 h 130"/>
              <a:gd name="T8" fmla="*/ 93 w 129"/>
              <a:gd name="T9" fmla="*/ 11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" h="130">
                <a:moveTo>
                  <a:pt x="93" y="114"/>
                </a:moveTo>
                <a:cubicBezTo>
                  <a:pt x="120" y="99"/>
                  <a:pt x="129" y="64"/>
                  <a:pt x="114" y="37"/>
                </a:cubicBezTo>
                <a:cubicBezTo>
                  <a:pt x="98" y="10"/>
                  <a:pt x="63" y="0"/>
                  <a:pt x="36" y="16"/>
                </a:cubicBezTo>
                <a:cubicBezTo>
                  <a:pt x="9" y="32"/>
                  <a:pt x="0" y="66"/>
                  <a:pt x="16" y="93"/>
                </a:cubicBezTo>
                <a:cubicBezTo>
                  <a:pt x="31" y="121"/>
                  <a:pt x="66" y="130"/>
                  <a:pt x="93" y="114"/>
                </a:cubicBezTo>
                <a:close/>
              </a:path>
            </a:pathLst>
          </a:custGeom>
          <a:solidFill>
            <a:srgbClr val="074B9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4" name="Freeform 1158"/>
          <p:cNvSpPr>
            <a:spLocks noEditPoints="1"/>
          </p:cNvSpPr>
          <p:nvPr/>
        </p:nvSpPr>
        <p:spPr bwMode="auto">
          <a:xfrm>
            <a:off x="1663423" y="3038721"/>
            <a:ext cx="419100" cy="387350"/>
          </a:xfrm>
          <a:custGeom>
            <a:avLst/>
            <a:gdLst>
              <a:gd name="T0" fmla="*/ 63 w 132"/>
              <a:gd name="T1" fmla="*/ 122 h 122"/>
              <a:gd name="T2" fmla="*/ 63 w 132"/>
              <a:gd name="T3" fmla="*/ 122 h 122"/>
              <a:gd name="T4" fmla="*/ 10 w 132"/>
              <a:gd name="T5" fmla="*/ 91 h 122"/>
              <a:gd name="T6" fmla="*/ 4 w 132"/>
              <a:gd name="T7" fmla="*/ 45 h 122"/>
              <a:gd name="T8" fmla="*/ 32 w 132"/>
              <a:gd name="T9" fmla="*/ 9 h 122"/>
              <a:gd name="T10" fmla="*/ 63 w 132"/>
              <a:gd name="T11" fmla="*/ 0 h 122"/>
              <a:gd name="T12" fmla="*/ 115 w 132"/>
              <a:gd name="T13" fmla="*/ 31 h 122"/>
              <a:gd name="T14" fmla="*/ 93 w 132"/>
              <a:gd name="T15" fmla="*/ 114 h 122"/>
              <a:gd name="T16" fmla="*/ 63 w 132"/>
              <a:gd name="T17" fmla="*/ 122 h 122"/>
              <a:gd name="T18" fmla="*/ 63 w 132"/>
              <a:gd name="T19" fmla="*/ 8 h 122"/>
              <a:gd name="T20" fmla="*/ 36 w 132"/>
              <a:gd name="T21" fmla="*/ 15 h 122"/>
              <a:gd name="T22" fmla="*/ 12 w 132"/>
              <a:gd name="T23" fmla="*/ 47 h 122"/>
              <a:gd name="T24" fmla="*/ 17 w 132"/>
              <a:gd name="T25" fmla="*/ 87 h 122"/>
              <a:gd name="T26" fmla="*/ 63 w 132"/>
              <a:gd name="T27" fmla="*/ 114 h 122"/>
              <a:gd name="T28" fmla="*/ 63 w 132"/>
              <a:gd name="T29" fmla="*/ 114 h 122"/>
              <a:gd name="T30" fmla="*/ 89 w 132"/>
              <a:gd name="T31" fmla="*/ 107 h 122"/>
              <a:gd name="T32" fmla="*/ 108 w 132"/>
              <a:gd name="T33" fmla="*/ 35 h 122"/>
              <a:gd name="T34" fmla="*/ 63 w 132"/>
              <a:gd name="T35" fmla="*/ 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2" h="122">
                <a:moveTo>
                  <a:pt x="63" y="122"/>
                </a:moveTo>
                <a:cubicBezTo>
                  <a:pt x="63" y="122"/>
                  <a:pt x="63" y="122"/>
                  <a:pt x="63" y="122"/>
                </a:cubicBezTo>
                <a:cubicBezTo>
                  <a:pt x="41" y="122"/>
                  <a:pt x="21" y="110"/>
                  <a:pt x="10" y="91"/>
                </a:cubicBezTo>
                <a:cubicBezTo>
                  <a:pt x="2" y="77"/>
                  <a:pt x="0" y="61"/>
                  <a:pt x="4" y="45"/>
                </a:cubicBezTo>
                <a:cubicBezTo>
                  <a:pt x="8" y="30"/>
                  <a:pt x="18" y="17"/>
                  <a:pt x="32" y="9"/>
                </a:cubicBezTo>
                <a:cubicBezTo>
                  <a:pt x="42" y="3"/>
                  <a:pt x="52" y="0"/>
                  <a:pt x="63" y="0"/>
                </a:cubicBezTo>
                <a:cubicBezTo>
                  <a:pt x="84" y="0"/>
                  <a:pt x="104" y="12"/>
                  <a:pt x="115" y="31"/>
                </a:cubicBezTo>
                <a:cubicBezTo>
                  <a:pt x="132" y="60"/>
                  <a:pt x="122" y="97"/>
                  <a:pt x="93" y="114"/>
                </a:cubicBezTo>
                <a:cubicBezTo>
                  <a:pt x="84" y="119"/>
                  <a:pt x="73" y="122"/>
                  <a:pt x="63" y="122"/>
                </a:cubicBezTo>
                <a:close/>
                <a:moveTo>
                  <a:pt x="63" y="8"/>
                </a:moveTo>
                <a:cubicBezTo>
                  <a:pt x="53" y="8"/>
                  <a:pt x="44" y="11"/>
                  <a:pt x="36" y="15"/>
                </a:cubicBezTo>
                <a:cubicBezTo>
                  <a:pt x="24" y="23"/>
                  <a:pt x="15" y="34"/>
                  <a:pt x="12" y="47"/>
                </a:cubicBezTo>
                <a:cubicBezTo>
                  <a:pt x="8" y="61"/>
                  <a:pt x="10" y="75"/>
                  <a:pt x="17" y="87"/>
                </a:cubicBezTo>
                <a:cubicBezTo>
                  <a:pt x="26" y="104"/>
                  <a:pt x="44" y="114"/>
                  <a:pt x="63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72" y="114"/>
                  <a:pt x="81" y="111"/>
                  <a:pt x="89" y="107"/>
                </a:cubicBezTo>
                <a:cubicBezTo>
                  <a:pt x="114" y="92"/>
                  <a:pt x="123" y="60"/>
                  <a:pt x="108" y="35"/>
                </a:cubicBezTo>
                <a:cubicBezTo>
                  <a:pt x="99" y="19"/>
                  <a:pt x="81" y="8"/>
                  <a:pt x="63" y="8"/>
                </a:cubicBezTo>
                <a:close/>
              </a:path>
            </a:pathLst>
          </a:cu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5" name="Oval 1159"/>
          <p:cNvSpPr>
            <a:spLocks noChangeArrowheads="1"/>
          </p:cNvSpPr>
          <p:nvPr/>
        </p:nvSpPr>
        <p:spPr bwMode="auto">
          <a:xfrm>
            <a:off x="2029516" y="1829492"/>
            <a:ext cx="573088" cy="574675"/>
          </a:xfrm>
          <a:prstGeom prst="ellipse">
            <a:avLst/>
          </a:pr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6" name="Freeform 1160"/>
          <p:cNvSpPr>
            <a:spLocks noEditPoints="1"/>
          </p:cNvSpPr>
          <p:nvPr/>
        </p:nvSpPr>
        <p:spPr bwMode="auto">
          <a:xfrm>
            <a:off x="2194617" y="1943792"/>
            <a:ext cx="246063" cy="358775"/>
          </a:xfrm>
          <a:custGeom>
            <a:avLst/>
            <a:gdLst>
              <a:gd name="T0" fmla="*/ 22 w 78"/>
              <a:gd name="T1" fmla="*/ 98 h 113"/>
              <a:gd name="T2" fmla="*/ 23 w 78"/>
              <a:gd name="T3" fmla="*/ 104 h 113"/>
              <a:gd name="T4" fmla="*/ 28 w 78"/>
              <a:gd name="T5" fmla="*/ 107 h 113"/>
              <a:gd name="T6" fmla="*/ 29 w 78"/>
              <a:gd name="T7" fmla="*/ 110 h 113"/>
              <a:gd name="T8" fmla="*/ 39 w 78"/>
              <a:gd name="T9" fmla="*/ 113 h 113"/>
              <a:gd name="T10" fmla="*/ 48 w 78"/>
              <a:gd name="T11" fmla="*/ 110 h 113"/>
              <a:gd name="T12" fmla="*/ 49 w 78"/>
              <a:gd name="T13" fmla="*/ 107 h 113"/>
              <a:gd name="T14" fmla="*/ 54 w 78"/>
              <a:gd name="T15" fmla="*/ 104 h 113"/>
              <a:gd name="T16" fmla="*/ 55 w 78"/>
              <a:gd name="T17" fmla="*/ 98 h 113"/>
              <a:gd name="T18" fmla="*/ 39 w 78"/>
              <a:gd name="T19" fmla="*/ 100 h 113"/>
              <a:gd name="T20" fmla="*/ 22 w 78"/>
              <a:gd name="T21" fmla="*/ 98 h 113"/>
              <a:gd name="T22" fmla="*/ 21 w 78"/>
              <a:gd name="T23" fmla="*/ 87 h 113"/>
              <a:gd name="T24" fmla="*/ 21 w 78"/>
              <a:gd name="T25" fmla="*/ 92 h 113"/>
              <a:gd name="T26" fmla="*/ 39 w 78"/>
              <a:gd name="T27" fmla="*/ 96 h 113"/>
              <a:gd name="T28" fmla="*/ 56 w 78"/>
              <a:gd name="T29" fmla="*/ 93 h 113"/>
              <a:gd name="T30" fmla="*/ 57 w 78"/>
              <a:gd name="T31" fmla="*/ 87 h 113"/>
              <a:gd name="T32" fmla="*/ 39 w 78"/>
              <a:gd name="T33" fmla="*/ 90 h 113"/>
              <a:gd name="T34" fmla="*/ 21 w 78"/>
              <a:gd name="T35" fmla="*/ 87 h 113"/>
              <a:gd name="T36" fmla="*/ 47 w 78"/>
              <a:gd name="T37" fmla="*/ 53 h 113"/>
              <a:gd name="T38" fmla="*/ 39 w 78"/>
              <a:gd name="T39" fmla="*/ 37 h 113"/>
              <a:gd name="T40" fmla="*/ 30 w 78"/>
              <a:gd name="T41" fmla="*/ 53 h 113"/>
              <a:gd name="T42" fmla="*/ 26 w 78"/>
              <a:gd name="T43" fmla="*/ 45 h 113"/>
              <a:gd name="T44" fmla="*/ 21 w 78"/>
              <a:gd name="T45" fmla="*/ 48 h 113"/>
              <a:gd name="T46" fmla="*/ 30 w 78"/>
              <a:gd name="T47" fmla="*/ 66 h 113"/>
              <a:gd name="T48" fmla="*/ 39 w 78"/>
              <a:gd name="T49" fmla="*/ 50 h 113"/>
              <a:gd name="T50" fmla="*/ 48 w 78"/>
              <a:gd name="T51" fmla="*/ 66 h 113"/>
              <a:gd name="T52" fmla="*/ 56 w 78"/>
              <a:gd name="T53" fmla="*/ 48 h 113"/>
              <a:gd name="T54" fmla="*/ 51 w 78"/>
              <a:gd name="T55" fmla="*/ 45 h 113"/>
              <a:gd name="T56" fmla="*/ 47 w 78"/>
              <a:gd name="T57" fmla="*/ 53 h 113"/>
              <a:gd name="T58" fmla="*/ 39 w 78"/>
              <a:gd name="T59" fmla="*/ 0 h 113"/>
              <a:gd name="T60" fmla="*/ 0 w 78"/>
              <a:gd name="T61" fmla="*/ 39 h 113"/>
              <a:gd name="T62" fmla="*/ 18 w 78"/>
              <a:gd name="T63" fmla="*/ 72 h 113"/>
              <a:gd name="T64" fmla="*/ 20 w 78"/>
              <a:gd name="T65" fmla="*/ 82 h 113"/>
              <a:gd name="T66" fmla="*/ 39 w 78"/>
              <a:gd name="T67" fmla="*/ 85 h 113"/>
              <a:gd name="T68" fmla="*/ 57 w 78"/>
              <a:gd name="T69" fmla="*/ 82 h 113"/>
              <a:gd name="T70" fmla="*/ 59 w 78"/>
              <a:gd name="T71" fmla="*/ 72 h 113"/>
              <a:gd name="T72" fmla="*/ 78 w 78"/>
              <a:gd name="T73" fmla="*/ 39 h 113"/>
              <a:gd name="T74" fmla="*/ 39 w 78"/>
              <a:gd name="T75" fmla="*/ 0 h 113"/>
              <a:gd name="T76" fmla="*/ 53 w 78"/>
              <a:gd name="T77" fmla="*/ 67 h 113"/>
              <a:gd name="T78" fmla="*/ 52 w 78"/>
              <a:gd name="T79" fmla="*/ 76 h 113"/>
              <a:gd name="T80" fmla="*/ 39 w 78"/>
              <a:gd name="T81" fmla="*/ 78 h 113"/>
              <a:gd name="T82" fmla="*/ 25 w 78"/>
              <a:gd name="T83" fmla="*/ 76 h 113"/>
              <a:gd name="T84" fmla="*/ 24 w 78"/>
              <a:gd name="T85" fmla="*/ 67 h 113"/>
              <a:gd name="T86" fmla="*/ 7 w 78"/>
              <a:gd name="T87" fmla="*/ 39 h 113"/>
              <a:gd name="T88" fmla="*/ 39 w 78"/>
              <a:gd name="T89" fmla="*/ 6 h 113"/>
              <a:gd name="T90" fmla="*/ 71 w 78"/>
              <a:gd name="T91" fmla="*/ 39 h 113"/>
              <a:gd name="T92" fmla="*/ 53 w 78"/>
              <a:gd name="T93" fmla="*/ 67 h 113"/>
              <a:gd name="T94" fmla="*/ 39 w 78"/>
              <a:gd name="T95" fmla="*/ 16 h 113"/>
              <a:gd name="T96" fmla="*/ 41 w 78"/>
              <a:gd name="T97" fmla="*/ 14 h 113"/>
              <a:gd name="T98" fmla="*/ 39 w 78"/>
              <a:gd name="T99" fmla="*/ 11 h 113"/>
              <a:gd name="T100" fmla="*/ 12 w 78"/>
              <a:gd name="T101" fmla="*/ 39 h 113"/>
              <a:gd name="T102" fmla="*/ 14 w 78"/>
              <a:gd name="T103" fmla="*/ 41 h 113"/>
              <a:gd name="T104" fmla="*/ 16 w 78"/>
              <a:gd name="T105" fmla="*/ 39 h 113"/>
              <a:gd name="T106" fmla="*/ 39 w 78"/>
              <a:gd name="T107" fmla="*/ 1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8" h="113">
                <a:moveTo>
                  <a:pt x="22" y="98"/>
                </a:moveTo>
                <a:cubicBezTo>
                  <a:pt x="23" y="104"/>
                  <a:pt x="23" y="104"/>
                  <a:pt x="23" y="104"/>
                </a:cubicBezTo>
                <a:cubicBezTo>
                  <a:pt x="23" y="104"/>
                  <a:pt x="24" y="105"/>
                  <a:pt x="28" y="107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29" y="110"/>
                  <a:pt x="31" y="113"/>
                  <a:pt x="39" y="113"/>
                </a:cubicBezTo>
                <a:cubicBezTo>
                  <a:pt x="46" y="113"/>
                  <a:pt x="48" y="110"/>
                  <a:pt x="48" y="110"/>
                </a:cubicBezTo>
                <a:cubicBezTo>
                  <a:pt x="49" y="107"/>
                  <a:pt x="49" y="107"/>
                  <a:pt x="49" y="107"/>
                </a:cubicBezTo>
                <a:cubicBezTo>
                  <a:pt x="53" y="105"/>
                  <a:pt x="54" y="104"/>
                  <a:pt x="54" y="104"/>
                </a:cubicBezTo>
                <a:cubicBezTo>
                  <a:pt x="55" y="98"/>
                  <a:pt x="55" y="98"/>
                  <a:pt x="55" y="98"/>
                </a:cubicBezTo>
                <a:cubicBezTo>
                  <a:pt x="50" y="99"/>
                  <a:pt x="44" y="100"/>
                  <a:pt x="39" y="100"/>
                </a:cubicBezTo>
                <a:cubicBezTo>
                  <a:pt x="33" y="100"/>
                  <a:pt x="27" y="99"/>
                  <a:pt x="22" y="98"/>
                </a:cubicBezTo>
                <a:close/>
                <a:moveTo>
                  <a:pt x="21" y="87"/>
                </a:moveTo>
                <a:cubicBezTo>
                  <a:pt x="21" y="92"/>
                  <a:pt x="21" y="92"/>
                  <a:pt x="21" y="92"/>
                </a:cubicBezTo>
                <a:cubicBezTo>
                  <a:pt x="27" y="95"/>
                  <a:pt x="32" y="96"/>
                  <a:pt x="39" y="96"/>
                </a:cubicBezTo>
                <a:cubicBezTo>
                  <a:pt x="45" y="96"/>
                  <a:pt x="51" y="95"/>
                  <a:pt x="56" y="93"/>
                </a:cubicBezTo>
                <a:cubicBezTo>
                  <a:pt x="57" y="87"/>
                  <a:pt x="57" y="87"/>
                  <a:pt x="57" y="87"/>
                </a:cubicBezTo>
                <a:cubicBezTo>
                  <a:pt x="51" y="89"/>
                  <a:pt x="45" y="90"/>
                  <a:pt x="39" y="90"/>
                </a:cubicBezTo>
                <a:cubicBezTo>
                  <a:pt x="32" y="90"/>
                  <a:pt x="26" y="89"/>
                  <a:pt x="21" y="87"/>
                </a:cubicBezTo>
                <a:close/>
                <a:moveTo>
                  <a:pt x="47" y="53"/>
                </a:moveTo>
                <a:cubicBezTo>
                  <a:pt x="39" y="37"/>
                  <a:pt x="39" y="37"/>
                  <a:pt x="39" y="37"/>
                </a:cubicBezTo>
                <a:cubicBezTo>
                  <a:pt x="30" y="53"/>
                  <a:pt x="30" y="53"/>
                  <a:pt x="30" y="53"/>
                </a:cubicBezTo>
                <a:cubicBezTo>
                  <a:pt x="26" y="45"/>
                  <a:pt x="26" y="45"/>
                  <a:pt x="26" y="45"/>
                </a:cubicBezTo>
                <a:cubicBezTo>
                  <a:pt x="21" y="48"/>
                  <a:pt x="21" y="48"/>
                  <a:pt x="21" y="48"/>
                </a:cubicBezTo>
                <a:cubicBezTo>
                  <a:pt x="30" y="66"/>
                  <a:pt x="30" y="66"/>
                  <a:pt x="30" y="66"/>
                </a:cubicBezTo>
                <a:cubicBezTo>
                  <a:pt x="39" y="50"/>
                  <a:pt x="39" y="50"/>
                  <a:pt x="39" y="50"/>
                </a:cubicBezTo>
                <a:cubicBezTo>
                  <a:pt x="48" y="66"/>
                  <a:pt x="48" y="66"/>
                  <a:pt x="48" y="66"/>
                </a:cubicBezTo>
                <a:cubicBezTo>
                  <a:pt x="56" y="48"/>
                  <a:pt x="56" y="48"/>
                  <a:pt x="56" y="48"/>
                </a:cubicBezTo>
                <a:cubicBezTo>
                  <a:pt x="51" y="45"/>
                  <a:pt x="51" y="45"/>
                  <a:pt x="51" y="45"/>
                </a:cubicBezTo>
                <a:lnTo>
                  <a:pt x="47" y="53"/>
                </a:lnTo>
                <a:close/>
                <a:moveTo>
                  <a:pt x="39" y="0"/>
                </a:moveTo>
                <a:cubicBezTo>
                  <a:pt x="17" y="0"/>
                  <a:pt x="0" y="17"/>
                  <a:pt x="0" y="39"/>
                </a:cubicBezTo>
                <a:cubicBezTo>
                  <a:pt x="0" y="53"/>
                  <a:pt x="7" y="65"/>
                  <a:pt x="18" y="72"/>
                </a:cubicBezTo>
                <a:cubicBezTo>
                  <a:pt x="20" y="82"/>
                  <a:pt x="20" y="82"/>
                  <a:pt x="20" y="82"/>
                </a:cubicBezTo>
                <a:cubicBezTo>
                  <a:pt x="25" y="84"/>
                  <a:pt x="32" y="85"/>
                  <a:pt x="39" y="85"/>
                </a:cubicBezTo>
                <a:cubicBezTo>
                  <a:pt x="45" y="85"/>
                  <a:pt x="52" y="84"/>
                  <a:pt x="57" y="82"/>
                </a:cubicBezTo>
                <a:cubicBezTo>
                  <a:pt x="59" y="72"/>
                  <a:pt x="59" y="72"/>
                  <a:pt x="59" y="72"/>
                </a:cubicBezTo>
                <a:cubicBezTo>
                  <a:pt x="70" y="65"/>
                  <a:pt x="78" y="53"/>
                  <a:pt x="78" y="39"/>
                </a:cubicBezTo>
                <a:cubicBezTo>
                  <a:pt x="78" y="17"/>
                  <a:pt x="60" y="0"/>
                  <a:pt x="39" y="0"/>
                </a:cubicBezTo>
                <a:close/>
                <a:moveTo>
                  <a:pt x="53" y="67"/>
                </a:moveTo>
                <a:cubicBezTo>
                  <a:pt x="52" y="76"/>
                  <a:pt x="52" y="76"/>
                  <a:pt x="52" y="76"/>
                </a:cubicBezTo>
                <a:cubicBezTo>
                  <a:pt x="52" y="76"/>
                  <a:pt x="48" y="78"/>
                  <a:pt x="39" y="78"/>
                </a:cubicBezTo>
                <a:cubicBezTo>
                  <a:pt x="29" y="78"/>
                  <a:pt x="25" y="76"/>
                  <a:pt x="25" y="76"/>
                </a:cubicBezTo>
                <a:cubicBezTo>
                  <a:pt x="24" y="67"/>
                  <a:pt x="24" y="67"/>
                  <a:pt x="24" y="67"/>
                </a:cubicBezTo>
                <a:cubicBezTo>
                  <a:pt x="14" y="62"/>
                  <a:pt x="7" y="51"/>
                  <a:pt x="7" y="39"/>
                </a:cubicBezTo>
                <a:cubicBezTo>
                  <a:pt x="7" y="21"/>
                  <a:pt x="21" y="6"/>
                  <a:pt x="39" y="6"/>
                </a:cubicBezTo>
                <a:cubicBezTo>
                  <a:pt x="56" y="6"/>
                  <a:pt x="71" y="21"/>
                  <a:pt x="71" y="39"/>
                </a:cubicBezTo>
                <a:cubicBezTo>
                  <a:pt x="71" y="51"/>
                  <a:pt x="63" y="62"/>
                  <a:pt x="53" y="67"/>
                </a:cubicBezTo>
                <a:close/>
                <a:moveTo>
                  <a:pt x="39" y="16"/>
                </a:moveTo>
                <a:cubicBezTo>
                  <a:pt x="40" y="16"/>
                  <a:pt x="41" y="15"/>
                  <a:pt x="41" y="14"/>
                </a:cubicBezTo>
                <a:cubicBezTo>
                  <a:pt x="41" y="12"/>
                  <a:pt x="40" y="11"/>
                  <a:pt x="39" y="11"/>
                </a:cubicBezTo>
                <a:cubicBezTo>
                  <a:pt x="24" y="11"/>
                  <a:pt x="12" y="24"/>
                  <a:pt x="12" y="39"/>
                </a:cubicBezTo>
                <a:cubicBezTo>
                  <a:pt x="12" y="40"/>
                  <a:pt x="12" y="41"/>
                  <a:pt x="14" y="41"/>
                </a:cubicBezTo>
                <a:cubicBezTo>
                  <a:pt x="15" y="41"/>
                  <a:pt x="16" y="40"/>
                  <a:pt x="16" y="39"/>
                </a:cubicBezTo>
                <a:cubicBezTo>
                  <a:pt x="16" y="26"/>
                  <a:pt x="26" y="16"/>
                  <a:pt x="39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7" name="Oval 1161"/>
          <p:cNvSpPr>
            <a:spLocks noChangeArrowheads="1"/>
          </p:cNvSpPr>
          <p:nvPr/>
        </p:nvSpPr>
        <p:spPr bwMode="auto">
          <a:xfrm>
            <a:off x="2573062" y="2943471"/>
            <a:ext cx="574675" cy="577850"/>
          </a:xfrm>
          <a:prstGeom prst="ellipse">
            <a:avLst/>
          </a:pr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8" name="Freeform 1162"/>
          <p:cNvSpPr>
            <a:spLocks noEditPoints="1"/>
          </p:cNvSpPr>
          <p:nvPr/>
        </p:nvSpPr>
        <p:spPr bwMode="auto">
          <a:xfrm>
            <a:off x="2696887" y="3102222"/>
            <a:ext cx="327025" cy="276225"/>
          </a:xfrm>
          <a:custGeom>
            <a:avLst/>
            <a:gdLst>
              <a:gd name="T0" fmla="*/ 4 w 103"/>
              <a:gd name="T1" fmla="*/ 83 h 87"/>
              <a:gd name="T2" fmla="*/ 8 w 103"/>
              <a:gd name="T3" fmla="*/ 87 h 87"/>
              <a:gd name="T4" fmla="*/ 27 w 103"/>
              <a:gd name="T5" fmla="*/ 87 h 87"/>
              <a:gd name="T6" fmla="*/ 27 w 103"/>
              <a:gd name="T7" fmla="*/ 47 h 87"/>
              <a:gd name="T8" fmla="*/ 4 w 103"/>
              <a:gd name="T9" fmla="*/ 70 h 87"/>
              <a:gd name="T10" fmla="*/ 4 w 103"/>
              <a:gd name="T11" fmla="*/ 83 h 87"/>
              <a:gd name="T12" fmla="*/ 36 w 103"/>
              <a:gd name="T13" fmla="*/ 56 h 87"/>
              <a:gd name="T14" fmla="*/ 36 w 103"/>
              <a:gd name="T15" fmla="*/ 87 h 87"/>
              <a:gd name="T16" fmla="*/ 59 w 103"/>
              <a:gd name="T17" fmla="*/ 87 h 87"/>
              <a:gd name="T18" fmla="*/ 59 w 103"/>
              <a:gd name="T19" fmla="*/ 60 h 87"/>
              <a:gd name="T20" fmla="*/ 49 w 103"/>
              <a:gd name="T21" fmla="*/ 70 h 87"/>
              <a:gd name="T22" fmla="*/ 36 w 103"/>
              <a:gd name="T23" fmla="*/ 56 h 87"/>
              <a:gd name="T24" fmla="*/ 68 w 103"/>
              <a:gd name="T25" fmla="*/ 50 h 87"/>
              <a:gd name="T26" fmla="*/ 68 w 103"/>
              <a:gd name="T27" fmla="*/ 87 h 87"/>
              <a:gd name="T28" fmla="*/ 88 w 103"/>
              <a:gd name="T29" fmla="*/ 87 h 87"/>
              <a:gd name="T30" fmla="*/ 91 w 103"/>
              <a:gd name="T31" fmla="*/ 83 h 87"/>
              <a:gd name="T32" fmla="*/ 91 w 103"/>
              <a:gd name="T33" fmla="*/ 47 h 87"/>
              <a:gd name="T34" fmla="*/ 91 w 103"/>
              <a:gd name="T35" fmla="*/ 27 h 87"/>
              <a:gd name="T36" fmla="*/ 72 w 103"/>
              <a:gd name="T37" fmla="*/ 47 h 87"/>
              <a:gd name="T38" fmla="*/ 68 w 103"/>
              <a:gd name="T39" fmla="*/ 50 h 87"/>
              <a:gd name="T40" fmla="*/ 82 w 103"/>
              <a:gd name="T41" fmla="*/ 1 h 87"/>
              <a:gd name="T42" fmla="*/ 78 w 103"/>
              <a:gd name="T43" fmla="*/ 6 h 87"/>
              <a:gd name="T44" fmla="*/ 83 w 103"/>
              <a:gd name="T45" fmla="*/ 10 h 87"/>
              <a:gd name="T46" fmla="*/ 87 w 103"/>
              <a:gd name="T47" fmla="*/ 9 h 87"/>
              <a:gd name="T48" fmla="*/ 49 w 103"/>
              <a:gd name="T49" fmla="*/ 47 h 87"/>
              <a:gd name="T50" fmla="*/ 27 w 103"/>
              <a:gd name="T51" fmla="*/ 25 h 87"/>
              <a:gd name="T52" fmla="*/ 1 w 103"/>
              <a:gd name="T53" fmla="*/ 51 h 87"/>
              <a:gd name="T54" fmla="*/ 1 w 103"/>
              <a:gd name="T55" fmla="*/ 57 h 87"/>
              <a:gd name="T56" fmla="*/ 7 w 103"/>
              <a:gd name="T57" fmla="*/ 57 h 87"/>
              <a:gd name="T58" fmla="*/ 27 w 103"/>
              <a:gd name="T59" fmla="*/ 37 h 87"/>
              <a:gd name="T60" fmla="*/ 49 w 103"/>
              <a:gd name="T61" fmla="*/ 59 h 87"/>
              <a:gd name="T62" fmla="*/ 93 w 103"/>
              <a:gd name="T63" fmla="*/ 15 h 87"/>
              <a:gd name="T64" fmla="*/ 93 w 103"/>
              <a:gd name="T65" fmla="*/ 19 h 87"/>
              <a:gd name="T66" fmla="*/ 97 w 103"/>
              <a:gd name="T67" fmla="*/ 24 h 87"/>
              <a:gd name="T68" fmla="*/ 97 w 103"/>
              <a:gd name="T69" fmla="*/ 24 h 87"/>
              <a:gd name="T70" fmla="*/ 101 w 103"/>
              <a:gd name="T71" fmla="*/ 20 h 87"/>
              <a:gd name="T72" fmla="*/ 103 w 103"/>
              <a:gd name="T73" fmla="*/ 0 h 87"/>
              <a:gd name="T74" fmla="*/ 82 w 103"/>
              <a:gd name="T75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3" h="87">
                <a:moveTo>
                  <a:pt x="4" y="83"/>
                </a:moveTo>
                <a:cubicBezTo>
                  <a:pt x="4" y="85"/>
                  <a:pt x="6" y="87"/>
                  <a:pt x="8" y="87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47"/>
                  <a:pt x="27" y="47"/>
                  <a:pt x="27" y="47"/>
                </a:cubicBezTo>
                <a:cubicBezTo>
                  <a:pt x="4" y="70"/>
                  <a:pt x="4" y="70"/>
                  <a:pt x="4" y="70"/>
                </a:cubicBezTo>
                <a:lnTo>
                  <a:pt x="4" y="83"/>
                </a:lnTo>
                <a:close/>
                <a:moveTo>
                  <a:pt x="36" y="56"/>
                </a:moveTo>
                <a:cubicBezTo>
                  <a:pt x="36" y="87"/>
                  <a:pt x="36" y="87"/>
                  <a:pt x="36" y="87"/>
                </a:cubicBezTo>
                <a:cubicBezTo>
                  <a:pt x="59" y="87"/>
                  <a:pt x="59" y="87"/>
                  <a:pt x="59" y="87"/>
                </a:cubicBezTo>
                <a:cubicBezTo>
                  <a:pt x="59" y="60"/>
                  <a:pt x="59" y="60"/>
                  <a:pt x="59" y="60"/>
                </a:cubicBezTo>
                <a:cubicBezTo>
                  <a:pt x="49" y="70"/>
                  <a:pt x="49" y="70"/>
                  <a:pt x="49" y="70"/>
                </a:cubicBezTo>
                <a:lnTo>
                  <a:pt x="36" y="56"/>
                </a:lnTo>
                <a:close/>
                <a:moveTo>
                  <a:pt x="68" y="50"/>
                </a:moveTo>
                <a:cubicBezTo>
                  <a:pt x="68" y="87"/>
                  <a:pt x="68" y="87"/>
                  <a:pt x="6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90" y="87"/>
                  <a:pt x="91" y="85"/>
                  <a:pt x="91" y="83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27"/>
                  <a:pt x="91" y="27"/>
                  <a:pt x="91" y="27"/>
                </a:cubicBezTo>
                <a:cubicBezTo>
                  <a:pt x="72" y="47"/>
                  <a:pt x="72" y="47"/>
                  <a:pt x="72" y="47"/>
                </a:cubicBezTo>
                <a:lnTo>
                  <a:pt x="68" y="50"/>
                </a:lnTo>
                <a:close/>
                <a:moveTo>
                  <a:pt x="82" y="1"/>
                </a:moveTo>
                <a:cubicBezTo>
                  <a:pt x="80" y="2"/>
                  <a:pt x="78" y="4"/>
                  <a:pt x="78" y="6"/>
                </a:cubicBezTo>
                <a:cubicBezTo>
                  <a:pt x="79" y="8"/>
                  <a:pt x="81" y="10"/>
                  <a:pt x="83" y="10"/>
                </a:cubicBezTo>
                <a:cubicBezTo>
                  <a:pt x="87" y="9"/>
                  <a:pt x="87" y="9"/>
                  <a:pt x="87" y="9"/>
                </a:cubicBezTo>
                <a:cubicBezTo>
                  <a:pt x="49" y="47"/>
                  <a:pt x="49" y="47"/>
                  <a:pt x="49" y="47"/>
                </a:cubicBezTo>
                <a:cubicBezTo>
                  <a:pt x="27" y="25"/>
                  <a:pt x="27" y="25"/>
                  <a:pt x="27" y="25"/>
                </a:cubicBezTo>
                <a:cubicBezTo>
                  <a:pt x="1" y="51"/>
                  <a:pt x="1" y="51"/>
                  <a:pt x="1" y="51"/>
                </a:cubicBezTo>
                <a:cubicBezTo>
                  <a:pt x="0" y="52"/>
                  <a:pt x="0" y="55"/>
                  <a:pt x="1" y="57"/>
                </a:cubicBezTo>
                <a:cubicBezTo>
                  <a:pt x="3" y="58"/>
                  <a:pt x="5" y="58"/>
                  <a:pt x="7" y="57"/>
                </a:cubicBezTo>
                <a:cubicBezTo>
                  <a:pt x="27" y="37"/>
                  <a:pt x="27" y="37"/>
                  <a:pt x="27" y="37"/>
                </a:cubicBezTo>
                <a:cubicBezTo>
                  <a:pt x="49" y="59"/>
                  <a:pt x="49" y="59"/>
                  <a:pt x="49" y="59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22"/>
                  <a:pt x="94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9" y="24"/>
                  <a:pt x="101" y="22"/>
                  <a:pt x="101" y="20"/>
                </a:cubicBezTo>
                <a:cubicBezTo>
                  <a:pt x="103" y="0"/>
                  <a:pt x="103" y="0"/>
                  <a:pt x="103" y="0"/>
                </a:cubicBezTo>
                <a:lnTo>
                  <a:pt x="82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59" name="Oval 1163"/>
          <p:cNvSpPr>
            <a:spLocks noChangeArrowheads="1"/>
          </p:cNvSpPr>
          <p:nvPr/>
        </p:nvSpPr>
        <p:spPr bwMode="auto">
          <a:xfrm>
            <a:off x="2647883" y="4166840"/>
            <a:ext cx="574675" cy="577850"/>
          </a:xfrm>
          <a:prstGeom prst="ellipse">
            <a:avLst/>
          </a:pr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60" name="Freeform 1164"/>
          <p:cNvSpPr>
            <a:spLocks noEditPoints="1"/>
          </p:cNvSpPr>
          <p:nvPr/>
        </p:nvSpPr>
        <p:spPr bwMode="auto">
          <a:xfrm>
            <a:off x="2797107" y="4281141"/>
            <a:ext cx="279400" cy="352425"/>
          </a:xfrm>
          <a:custGeom>
            <a:avLst/>
            <a:gdLst>
              <a:gd name="T0" fmla="*/ 126 w 176"/>
              <a:gd name="T1" fmla="*/ 36 h 222"/>
              <a:gd name="T2" fmla="*/ 30 w 176"/>
              <a:gd name="T3" fmla="*/ 36 h 222"/>
              <a:gd name="T4" fmla="*/ 30 w 176"/>
              <a:gd name="T5" fmla="*/ 50 h 222"/>
              <a:gd name="T6" fmla="*/ 126 w 176"/>
              <a:gd name="T7" fmla="*/ 50 h 222"/>
              <a:gd name="T8" fmla="*/ 126 w 176"/>
              <a:gd name="T9" fmla="*/ 36 h 222"/>
              <a:gd name="T10" fmla="*/ 126 w 176"/>
              <a:gd name="T11" fmla="*/ 64 h 222"/>
              <a:gd name="T12" fmla="*/ 30 w 176"/>
              <a:gd name="T13" fmla="*/ 64 h 222"/>
              <a:gd name="T14" fmla="*/ 30 w 176"/>
              <a:gd name="T15" fmla="*/ 76 h 222"/>
              <a:gd name="T16" fmla="*/ 126 w 176"/>
              <a:gd name="T17" fmla="*/ 76 h 222"/>
              <a:gd name="T18" fmla="*/ 126 w 176"/>
              <a:gd name="T19" fmla="*/ 64 h 222"/>
              <a:gd name="T20" fmla="*/ 156 w 176"/>
              <a:gd name="T21" fmla="*/ 18 h 222"/>
              <a:gd name="T22" fmla="*/ 156 w 176"/>
              <a:gd name="T23" fmla="*/ 0 h 222"/>
              <a:gd name="T24" fmla="*/ 0 w 176"/>
              <a:gd name="T25" fmla="*/ 0 h 222"/>
              <a:gd name="T26" fmla="*/ 0 w 176"/>
              <a:gd name="T27" fmla="*/ 202 h 222"/>
              <a:gd name="T28" fmla="*/ 18 w 176"/>
              <a:gd name="T29" fmla="*/ 202 h 222"/>
              <a:gd name="T30" fmla="*/ 18 w 176"/>
              <a:gd name="T31" fmla="*/ 222 h 222"/>
              <a:gd name="T32" fmla="*/ 176 w 176"/>
              <a:gd name="T33" fmla="*/ 222 h 222"/>
              <a:gd name="T34" fmla="*/ 176 w 176"/>
              <a:gd name="T35" fmla="*/ 18 h 222"/>
              <a:gd name="T36" fmla="*/ 156 w 176"/>
              <a:gd name="T37" fmla="*/ 18 h 222"/>
              <a:gd name="T38" fmla="*/ 10 w 176"/>
              <a:gd name="T39" fmla="*/ 190 h 222"/>
              <a:gd name="T40" fmla="*/ 10 w 176"/>
              <a:gd name="T41" fmla="*/ 10 h 222"/>
              <a:gd name="T42" fmla="*/ 144 w 176"/>
              <a:gd name="T43" fmla="*/ 10 h 222"/>
              <a:gd name="T44" fmla="*/ 144 w 176"/>
              <a:gd name="T45" fmla="*/ 144 h 222"/>
              <a:gd name="T46" fmla="*/ 98 w 176"/>
              <a:gd name="T47" fmla="*/ 144 h 222"/>
              <a:gd name="T48" fmla="*/ 98 w 176"/>
              <a:gd name="T49" fmla="*/ 190 h 222"/>
              <a:gd name="T50" fmla="*/ 10 w 176"/>
              <a:gd name="T51" fmla="*/ 190 h 222"/>
              <a:gd name="T52" fmla="*/ 164 w 176"/>
              <a:gd name="T53" fmla="*/ 210 h 222"/>
              <a:gd name="T54" fmla="*/ 30 w 176"/>
              <a:gd name="T55" fmla="*/ 210 h 222"/>
              <a:gd name="T56" fmla="*/ 30 w 176"/>
              <a:gd name="T57" fmla="*/ 202 h 222"/>
              <a:gd name="T58" fmla="*/ 104 w 176"/>
              <a:gd name="T59" fmla="*/ 202 h 222"/>
              <a:gd name="T60" fmla="*/ 156 w 176"/>
              <a:gd name="T61" fmla="*/ 150 h 222"/>
              <a:gd name="T62" fmla="*/ 156 w 176"/>
              <a:gd name="T63" fmla="*/ 30 h 222"/>
              <a:gd name="T64" fmla="*/ 164 w 176"/>
              <a:gd name="T65" fmla="*/ 30 h 222"/>
              <a:gd name="T66" fmla="*/ 164 w 176"/>
              <a:gd name="T67" fmla="*/ 210 h 222"/>
              <a:gd name="T68" fmla="*/ 30 w 176"/>
              <a:gd name="T69" fmla="*/ 130 h 222"/>
              <a:gd name="T70" fmla="*/ 78 w 176"/>
              <a:gd name="T71" fmla="*/ 130 h 222"/>
              <a:gd name="T72" fmla="*/ 78 w 176"/>
              <a:gd name="T73" fmla="*/ 118 h 222"/>
              <a:gd name="T74" fmla="*/ 30 w 176"/>
              <a:gd name="T75" fmla="*/ 118 h 222"/>
              <a:gd name="T76" fmla="*/ 30 w 176"/>
              <a:gd name="T77" fmla="*/ 130 h 222"/>
              <a:gd name="T78" fmla="*/ 126 w 176"/>
              <a:gd name="T79" fmla="*/ 90 h 222"/>
              <a:gd name="T80" fmla="*/ 30 w 176"/>
              <a:gd name="T81" fmla="*/ 90 h 222"/>
              <a:gd name="T82" fmla="*/ 30 w 176"/>
              <a:gd name="T83" fmla="*/ 104 h 222"/>
              <a:gd name="T84" fmla="*/ 126 w 176"/>
              <a:gd name="T85" fmla="*/ 104 h 222"/>
              <a:gd name="T86" fmla="*/ 126 w 176"/>
              <a:gd name="T87" fmla="*/ 9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222">
                <a:moveTo>
                  <a:pt x="126" y="36"/>
                </a:moveTo>
                <a:lnTo>
                  <a:pt x="30" y="36"/>
                </a:lnTo>
                <a:lnTo>
                  <a:pt x="30" y="50"/>
                </a:lnTo>
                <a:lnTo>
                  <a:pt x="126" y="50"/>
                </a:lnTo>
                <a:lnTo>
                  <a:pt x="126" y="36"/>
                </a:lnTo>
                <a:close/>
                <a:moveTo>
                  <a:pt x="126" y="64"/>
                </a:moveTo>
                <a:lnTo>
                  <a:pt x="30" y="64"/>
                </a:lnTo>
                <a:lnTo>
                  <a:pt x="30" y="76"/>
                </a:lnTo>
                <a:lnTo>
                  <a:pt x="126" y="76"/>
                </a:lnTo>
                <a:lnTo>
                  <a:pt x="126" y="64"/>
                </a:lnTo>
                <a:close/>
                <a:moveTo>
                  <a:pt x="156" y="18"/>
                </a:moveTo>
                <a:lnTo>
                  <a:pt x="156" y="0"/>
                </a:lnTo>
                <a:lnTo>
                  <a:pt x="0" y="0"/>
                </a:lnTo>
                <a:lnTo>
                  <a:pt x="0" y="202"/>
                </a:lnTo>
                <a:lnTo>
                  <a:pt x="18" y="202"/>
                </a:lnTo>
                <a:lnTo>
                  <a:pt x="18" y="222"/>
                </a:lnTo>
                <a:lnTo>
                  <a:pt x="176" y="222"/>
                </a:lnTo>
                <a:lnTo>
                  <a:pt x="176" y="18"/>
                </a:lnTo>
                <a:lnTo>
                  <a:pt x="156" y="18"/>
                </a:lnTo>
                <a:close/>
                <a:moveTo>
                  <a:pt x="10" y="190"/>
                </a:moveTo>
                <a:lnTo>
                  <a:pt x="10" y="10"/>
                </a:lnTo>
                <a:lnTo>
                  <a:pt x="144" y="10"/>
                </a:lnTo>
                <a:lnTo>
                  <a:pt x="144" y="144"/>
                </a:lnTo>
                <a:lnTo>
                  <a:pt x="98" y="144"/>
                </a:lnTo>
                <a:lnTo>
                  <a:pt x="98" y="190"/>
                </a:lnTo>
                <a:lnTo>
                  <a:pt x="10" y="190"/>
                </a:lnTo>
                <a:close/>
                <a:moveTo>
                  <a:pt x="164" y="210"/>
                </a:moveTo>
                <a:lnTo>
                  <a:pt x="30" y="210"/>
                </a:lnTo>
                <a:lnTo>
                  <a:pt x="30" y="202"/>
                </a:lnTo>
                <a:lnTo>
                  <a:pt x="104" y="202"/>
                </a:lnTo>
                <a:lnTo>
                  <a:pt x="156" y="150"/>
                </a:lnTo>
                <a:lnTo>
                  <a:pt x="156" y="30"/>
                </a:lnTo>
                <a:lnTo>
                  <a:pt x="164" y="30"/>
                </a:lnTo>
                <a:lnTo>
                  <a:pt x="164" y="210"/>
                </a:lnTo>
                <a:close/>
                <a:moveTo>
                  <a:pt x="30" y="130"/>
                </a:moveTo>
                <a:lnTo>
                  <a:pt x="78" y="130"/>
                </a:lnTo>
                <a:lnTo>
                  <a:pt x="78" y="118"/>
                </a:lnTo>
                <a:lnTo>
                  <a:pt x="30" y="118"/>
                </a:lnTo>
                <a:lnTo>
                  <a:pt x="30" y="130"/>
                </a:lnTo>
                <a:close/>
                <a:moveTo>
                  <a:pt x="126" y="90"/>
                </a:moveTo>
                <a:lnTo>
                  <a:pt x="30" y="90"/>
                </a:lnTo>
                <a:lnTo>
                  <a:pt x="30" y="104"/>
                </a:lnTo>
                <a:lnTo>
                  <a:pt x="126" y="104"/>
                </a:lnTo>
                <a:lnTo>
                  <a:pt x="126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61" name="Oval 1165"/>
          <p:cNvSpPr>
            <a:spLocks noChangeArrowheads="1"/>
          </p:cNvSpPr>
          <p:nvPr/>
        </p:nvSpPr>
        <p:spPr bwMode="auto">
          <a:xfrm>
            <a:off x="2169703" y="5282532"/>
            <a:ext cx="574675" cy="577850"/>
          </a:xfrm>
          <a:prstGeom prst="ellipse">
            <a:avLst/>
          </a:prstGeom>
          <a:solidFill>
            <a:srgbClr val="F5A92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62" name="Freeform 1166"/>
          <p:cNvSpPr>
            <a:spLocks noEditPoints="1"/>
          </p:cNvSpPr>
          <p:nvPr/>
        </p:nvSpPr>
        <p:spPr bwMode="auto">
          <a:xfrm>
            <a:off x="2309402" y="5412708"/>
            <a:ext cx="292100" cy="288925"/>
          </a:xfrm>
          <a:custGeom>
            <a:avLst/>
            <a:gdLst>
              <a:gd name="T0" fmla="*/ 90 w 92"/>
              <a:gd name="T1" fmla="*/ 28 h 91"/>
              <a:gd name="T2" fmla="*/ 50 w 92"/>
              <a:gd name="T3" fmla="*/ 1 h 91"/>
              <a:gd name="T4" fmla="*/ 43 w 92"/>
              <a:gd name="T5" fmla="*/ 1 h 91"/>
              <a:gd name="T6" fmla="*/ 3 w 92"/>
              <a:gd name="T7" fmla="*/ 28 h 91"/>
              <a:gd name="T8" fmla="*/ 0 w 92"/>
              <a:gd name="T9" fmla="*/ 33 h 91"/>
              <a:gd name="T10" fmla="*/ 0 w 92"/>
              <a:gd name="T11" fmla="*/ 85 h 91"/>
              <a:gd name="T12" fmla="*/ 6 w 92"/>
              <a:gd name="T13" fmla="*/ 91 h 91"/>
              <a:gd name="T14" fmla="*/ 87 w 92"/>
              <a:gd name="T15" fmla="*/ 91 h 91"/>
              <a:gd name="T16" fmla="*/ 92 w 92"/>
              <a:gd name="T17" fmla="*/ 85 h 91"/>
              <a:gd name="T18" fmla="*/ 92 w 92"/>
              <a:gd name="T19" fmla="*/ 33 h 91"/>
              <a:gd name="T20" fmla="*/ 90 w 92"/>
              <a:gd name="T21" fmla="*/ 28 h 91"/>
              <a:gd name="T22" fmla="*/ 87 w 92"/>
              <a:gd name="T23" fmla="*/ 41 h 91"/>
              <a:gd name="T24" fmla="*/ 46 w 92"/>
              <a:gd name="T25" fmla="*/ 69 h 91"/>
              <a:gd name="T26" fmla="*/ 6 w 92"/>
              <a:gd name="T27" fmla="*/ 41 h 91"/>
              <a:gd name="T28" fmla="*/ 6 w 92"/>
              <a:gd name="T29" fmla="*/ 36 h 91"/>
              <a:gd name="T30" fmla="*/ 9 w 92"/>
              <a:gd name="T31" fmla="*/ 33 h 91"/>
              <a:gd name="T32" fmla="*/ 84 w 92"/>
              <a:gd name="T33" fmla="*/ 33 h 91"/>
              <a:gd name="T34" fmla="*/ 87 w 92"/>
              <a:gd name="T35" fmla="*/ 36 h 91"/>
              <a:gd name="T36" fmla="*/ 87 w 92"/>
              <a:gd name="T37" fmla="*/ 41 h 91"/>
              <a:gd name="T38" fmla="*/ 33 w 92"/>
              <a:gd name="T39" fmla="*/ 54 h 91"/>
              <a:gd name="T40" fmla="*/ 60 w 92"/>
              <a:gd name="T41" fmla="*/ 54 h 91"/>
              <a:gd name="T42" fmla="*/ 66 w 92"/>
              <a:gd name="T43" fmla="*/ 50 h 91"/>
              <a:gd name="T44" fmla="*/ 26 w 92"/>
              <a:gd name="T45" fmla="*/ 50 h 91"/>
              <a:gd name="T46" fmla="*/ 33 w 92"/>
              <a:gd name="T47" fmla="*/ 54 h 91"/>
              <a:gd name="T48" fmla="*/ 46 w 92"/>
              <a:gd name="T49" fmla="*/ 63 h 91"/>
              <a:gd name="T50" fmla="*/ 47 w 92"/>
              <a:gd name="T51" fmla="*/ 63 h 91"/>
              <a:gd name="T52" fmla="*/ 54 w 92"/>
              <a:gd name="T53" fmla="*/ 59 h 91"/>
              <a:gd name="T54" fmla="*/ 39 w 92"/>
              <a:gd name="T55" fmla="*/ 59 h 91"/>
              <a:gd name="T56" fmla="*/ 46 w 92"/>
              <a:gd name="T57" fmla="*/ 63 h 91"/>
              <a:gd name="T58" fmla="*/ 19 w 92"/>
              <a:gd name="T59" fmla="*/ 45 h 91"/>
              <a:gd name="T60" fmla="*/ 20 w 92"/>
              <a:gd name="T61" fmla="*/ 46 h 91"/>
              <a:gd name="T62" fmla="*/ 73 w 92"/>
              <a:gd name="T63" fmla="*/ 46 h 91"/>
              <a:gd name="T64" fmla="*/ 74 w 92"/>
              <a:gd name="T65" fmla="*/ 45 h 91"/>
              <a:gd name="T66" fmla="*/ 74 w 92"/>
              <a:gd name="T67" fmla="*/ 41 h 91"/>
              <a:gd name="T68" fmla="*/ 19 w 92"/>
              <a:gd name="T69" fmla="*/ 41 h 91"/>
              <a:gd name="T70" fmla="*/ 19 w 92"/>
              <a:gd name="T71" fmla="*/ 4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2" h="91">
                <a:moveTo>
                  <a:pt x="90" y="28"/>
                </a:move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5" y="0"/>
                  <a:pt x="43" y="1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9"/>
                  <a:pt x="0" y="31"/>
                  <a:pt x="0" y="33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3" y="91"/>
                  <a:pt x="6" y="91"/>
                </a:cubicBezTo>
                <a:cubicBezTo>
                  <a:pt x="87" y="91"/>
                  <a:pt x="87" y="91"/>
                  <a:pt x="87" y="91"/>
                </a:cubicBezTo>
                <a:cubicBezTo>
                  <a:pt x="90" y="91"/>
                  <a:pt x="92" y="88"/>
                  <a:pt x="92" y="85"/>
                </a:cubicBezTo>
                <a:cubicBezTo>
                  <a:pt x="92" y="33"/>
                  <a:pt x="92" y="33"/>
                  <a:pt x="92" y="33"/>
                </a:cubicBezTo>
                <a:cubicBezTo>
                  <a:pt x="92" y="31"/>
                  <a:pt x="92" y="29"/>
                  <a:pt x="90" y="28"/>
                </a:cubicBezTo>
                <a:close/>
                <a:moveTo>
                  <a:pt x="87" y="41"/>
                </a:moveTo>
                <a:cubicBezTo>
                  <a:pt x="46" y="69"/>
                  <a:pt x="46" y="69"/>
                  <a:pt x="46" y="69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4"/>
                  <a:pt x="7" y="33"/>
                  <a:pt x="9" y="33"/>
                </a:cubicBezTo>
                <a:cubicBezTo>
                  <a:pt x="84" y="33"/>
                  <a:pt x="84" y="33"/>
                  <a:pt x="84" y="33"/>
                </a:cubicBezTo>
                <a:cubicBezTo>
                  <a:pt x="85" y="33"/>
                  <a:pt x="87" y="34"/>
                  <a:pt x="87" y="36"/>
                </a:cubicBezTo>
                <a:lnTo>
                  <a:pt x="87" y="41"/>
                </a:lnTo>
                <a:close/>
                <a:moveTo>
                  <a:pt x="33" y="54"/>
                </a:moveTo>
                <a:cubicBezTo>
                  <a:pt x="60" y="54"/>
                  <a:pt x="60" y="54"/>
                  <a:pt x="60" y="54"/>
                </a:cubicBezTo>
                <a:cubicBezTo>
                  <a:pt x="66" y="50"/>
                  <a:pt x="66" y="50"/>
                  <a:pt x="66" y="50"/>
                </a:cubicBezTo>
                <a:cubicBezTo>
                  <a:pt x="26" y="50"/>
                  <a:pt x="26" y="50"/>
                  <a:pt x="26" y="50"/>
                </a:cubicBezTo>
                <a:lnTo>
                  <a:pt x="33" y="54"/>
                </a:lnTo>
                <a:close/>
                <a:moveTo>
                  <a:pt x="46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54" y="59"/>
                  <a:pt x="54" y="59"/>
                  <a:pt x="54" y="59"/>
                </a:cubicBezTo>
                <a:cubicBezTo>
                  <a:pt x="39" y="59"/>
                  <a:pt x="39" y="59"/>
                  <a:pt x="39" y="59"/>
                </a:cubicBezTo>
                <a:lnTo>
                  <a:pt x="46" y="63"/>
                </a:lnTo>
                <a:close/>
                <a:moveTo>
                  <a:pt x="19" y="45"/>
                </a:moveTo>
                <a:cubicBezTo>
                  <a:pt x="20" y="46"/>
                  <a:pt x="20" y="46"/>
                  <a:pt x="20" y="46"/>
                </a:cubicBezTo>
                <a:cubicBezTo>
                  <a:pt x="73" y="46"/>
                  <a:pt x="73" y="46"/>
                  <a:pt x="73" y="46"/>
                </a:cubicBezTo>
                <a:cubicBezTo>
                  <a:pt x="74" y="45"/>
                  <a:pt x="74" y="45"/>
                  <a:pt x="74" y="45"/>
                </a:cubicBezTo>
                <a:cubicBezTo>
                  <a:pt x="74" y="41"/>
                  <a:pt x="74" y="41"/>
                  <a:pt x="74" y="41"/>
                </a:cubicBezTo>
                <a:cubicBezTo>
                  <a:pt x="19" y="41"/>
                  <a:pt x="19" y="41"/>
                  <a:pt x="19" y="41"/>
                </a:cubicBezTo>
                <a:lnTo>
                  <a:pt x="19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pc="-30">
              <a:solidFill>
                <a:prstClr val="black"/>
              </a:solidFill>
              <a:latin typeface="Arial" panose="020B0604020202090204"/>
            </a:endParaRP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小结：</a:t>
            </a:r>
            <a:r>
              <a:rPr lang="zh-CN" altLang="en-US" dirty="0">
                <a:sym typeface="+mn-ea"/>
              </a:rPr>
              <a:t>行政服务采购的战略寻购策略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909695" y="1360805"/>
            <a:ext cx="780923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在非产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行政采购领域，何为“战略寻购”？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什么情况下需要进行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“战略寻购”？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对产品与服务的持续、长期的采购；将供应商关系从一臂式发展为伙伴关系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；体量大，主营业务变化快，复杂非标产品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7103" y="2932274"/>
            <a:ext cx="6913383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战略寻购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需要哪些方参与，谁来主导？需要上升到战略层面吗？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战略寻购主要应以业务为主导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3174" y="4081115"/>
            <a:ext cx="697743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战略寻购策略的核心是什么？这个策略要解决或是明确什么问题？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明确要什么，外包决策，输出产品或服务的供应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方案</a:t>
            </a:r>
            <a:endParaRPr lang="zh-CN" altLang="en-US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70020" y="5271135"/>
            <a:ext cx="811974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以某个品类为例，探讨战略寻购的重要性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战略寻购需要充足的专业能力，内部能力不足时，应借助外部资源协助规划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0" grpId="0"/>
      <p:bldP spid="20" grpId="1"/>
      <p:bldP spid="24" grpId="0"/>
      <p:bldP spid="24" grpId="1"/>
      <p:bldP spid="28" grpId="0"/>
      <p:bldP spid="28" grpId="1"/>
      <p:bldP spid="4" grpId="0"/>
      <p:bldP spid="4" grpId="1"/>
      <p:bldP spid="5" grpId="0"/>
      <p:bldP spid="5" grpId="1"/>
      <p:bldP spid="2" grpId="0"/>
      <p:bldP spid="2" grpId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875266" y="1128411"/>
            <a:ext cx="2934336" cy="2398985"/>
            <a:chOff x="5592932" y="1634771"/>
            <a:chExt cx="1625951" cy="1329307"/>
          </a:xfrm>
        </p:grpSpPr>
        <p:sp>
          <p:nvSpPr>
            <p:cNvPr id="4" name="椭圆形标注 3"/>
            <p:cNvSpPr/>
            <p:nvPr/>
          </p:nvSpPr>
          <p:spPr>
            <a:xfrm rot="1343570">
              <a:off x="5711513" y="1634771"/>
              <a:ext cx="1376722" cy="1329307"/>
            </a:xfrm>
            <a:prstGeom prst="wedgeEllipseCallou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592932" y="1846591"/>
              <a:ext cx="1625951" cy="971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 smtClean="0">
                  <a:solidFill>
                    <a:schemeClr val="bg1"/>
                  </a:solidFill>
                  <a:latin typeface="HelveticaNeueLT Pro 67 MdCn" panose="020B0606030502030204"/>
                </a:rPr>
                <a:t>THANK</a:t>
              </a:r>
              <a:endParaRPr lang="en-US" altLang="zh-CN" sz="5400" b="1" dirty="0" smtClean="0">
                <a:solidFill>
                  <a:schemeClr val="bg1"/>
                </a:solidFill>
                <a:latin typeface="HelveticaNeueLT Pro 67 MdCn" panose="020B0606030502030204"/>
              </a:endParaRPr>
            </a:p>
            <a:p>
              <a:pPr algn="ctr"/>
              <a:r>
                <a:rPr lang="en-US" altLang="zh-CN" sz="5400" b="1" dirty="0" smtClean="0">
                  <a:solidFill>
                    <a:schemeClr val="bg1"/>
                  </a:solidFill>
                  <a:latin typeface="HelveticaNeueLT Pro 67 MdCn" panose="020B0606030502030204"/>
                </a:rPr>
                <a:t>YOU</a:t>
              </a:r>
              <a:endParaRPr lang="zh-CN" altLang="en-US" sz="5400" b="1" dirty="0">
                <a:solidFill>
                  <a:schemeClr val="bg1"/>
                </a:solidFill>
                <a:latin typeface="HelveticaNeueLT Pro 67 MdCn" panose="020B0606030502030204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43" y="5370622"/>
            <a:ext cx="1082289" cy="1082290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0607143" y="6452912"/>
            <a:ext cx="1082289" cy="194310"/>
          </a:xfrm>
          <a:prstGeom prst="roundRect">
            <a:avLst/>
          </a:prstGeom>
          <a:gradFill>
            <a:gsLst>
              <a:gs pos="0">
                <a:schemeClr val="accent1">
                  <a:alpha val="36000"/>
                </a:schemeClr>
              </a:gs>
              <a:gs pos="69000">
                <a:schemeClr val="accent1">
                  <a:alpha val="82000"/>
                </a:schemeClr>
              </a:gs>
              <a:gs pos="99000">
                <a:schemeClr val="accent1">
                  <a:alpha val="74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100" dirty="0">
              <a:solidFill>
                <a:srgbClr val="151723"/>
              </a:solidFill>
              <a:latin typeface="DIN Light"/>
              <a:ea typeface="微软雅黑 Light" panose="020B0502040204020203" charset="-122"/>
            </a:endParaRPr>
          </a:p>
        </p:txBody>
      </p:sp>
      <p:sp>
        <p:nvSpPr>
          <p:cNvPr id="8" name="文本占位符 3"/>
          <p:cNvSpPr txBox="1"/>
          <p:nvPr/>
        </p:nvSpPr>
        <p:spPr>
          <a:xfrm>
            <a:off x="10645782" y="6444169"/>
            <a:ext cx="1005010" cy="203054"/>
          </a:xfrm>
          <a:prstGeom prst="rect">
            <a:avLst/>
          </a:prstGeom>
          <a:noFill/>
        </p:spPr>
        <p:txBody>
          <a:bodyPr vert="horz" wrap="none" lIns="91404" tIns="45702" rIns="91404" bIns="45702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None/>
              <a:defRPr lang="zh-CN" altLang="en-US" sz="1600" kern="12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800" dirty="0">
                <a:solidFill>
                  <a:schemeClr val="bg1"/>
                </a:solidFill>
              </a:rPr>
              <a:t>扫码了解更多详情</a:t>
            </a:r>
            <a:endParaRPr lang="zh-CN" altLang="en-US" sz="800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413" y="5367424"/>
            <a:ext cx="1054738" cy="108548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679760" y="3698106"/>
            <a:ext cx="7303770" cy="706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设施之家，企业行政的业务伙伴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41" y="266964"/>
            <a:ext cx="2262069" cy="5281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37413" y="4839743"/>
            <a:ext cx="2252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展位号：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3B61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个人介绍</a:t>
            </a:r>
            <a:endParaRPr lang="zh-CN" altLang="en-US" dirty="0"/>
          </a:p>
        </p:txBody>
      </p:sp>
      <p:sp>
        <p:nvSpPr>
          <p:cNvPr id="3" name="流程图: 过程 2"/>
          <p:cNvSpPr/>
          <p:nvPr/>
        </p:nvSpPr>
        <p:spPr>
          <a:xfrm>
            <a:off x="863154" y="1687196"/>
            <a:ext cx="2950846" cy="4120928"/>
          </a:xfrm>
          <a:prstGeom prst="flowChartProcess">
            <a:avLst/>
          </a:prstGeom>
          <a:solidFill>
            <a:srgbClr val="4336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9" name="图片 48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7" y="1776477"/>
            <a:ext cx="2939644" cy="3223363"/>
          </a:xfrm>
          <a:prstGeom prst="rect">
            <a:avLst/>
          </a:prstGeom>
        </p:spPr>
      </p:pic>
      <p:sp>
        <p:nvSpPr>
          <p:cNvPr id="47" name="流程图: 文档 46"/>
          <p:cNvSpPr/>
          <p:nvPr/>
        </p:nvSpPr>
        <p:spPr>
          <a:xfrm rot="10800000">
            <a:off x="783643" y="4770783"/>
            <a:ext cx="2950845" cy="1037341"/>
          </a:xfrm>
          <a:prstGeom prst="flowChartDocumen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973459" y="5161601"/>
            <a:ext cx="273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Susan Huang 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黄燕珊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7887948" y="2356072"/>
            <a:ext cx="3562499" cy="720000"/>
            <a:chOff x="2267509" y="4244598"/>
            <a:chExt cx="3562499" cy="720000"/>
          </a:xfrm>
        </p:grpSpPr>
        <p:sp>
          <p:nvSpPr>
            <p:cNvPr id="54" name="矩形: 圆角 6"/>
            <p:cNvSpPr/>
            <p:nvPr/>
          </p:nvSpPr>
          <p:spPr>
            <a:xfrm>
              <a:off x="2590008" y="4244598"/>
              <a:ext cx="3240000" cy="720000"/>
            </a:xfrm>
            <a:prstGeom prst="roundRect">
              <a:avLst>
                <a:gd name="adj" fmla="val 28811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25400" dir="5400000" algn="tl" rotWithShape="0">
                <a:schemeClr val="accent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14675" y="4350157"/>
              <a:ext cx="2520000" cy="4966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国际设施管理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协会（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IFMA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）深圳分会 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前秘书长</a:t>
              </a:r>
              <a:endParaRPr lang="zh-CN" altLang="en-US" sz="1400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2267509" y="4244598"/>
              <a:ext cx="720000" cy="720000"/>
              <a:chOff x="1953472" y="5038924"/>
              <a:chExt cx="720000" cy="720000"/>
            </a:xfrm>
          </p:grpSpPr>
          <p:sp>
            <p:nvSpPr>
              <p:cNvPr id="57" name="矩形: 圆角 5"/>
              <p:cNvSpPr/>
              <p:nvPr/>
            </p:nvSpPr>
            <p:spPr>
              <a:xfrm>
                <a:off x="1953472" y="5038924"/>
                <a:ext cx="720000" cy="720000"/>
              </a:xfrm>
              <a:prstGeom prst="roundRect">
                <a:avLst>
                  <a:gd name="adj" fmla="val 145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25400" dir="5400000" algn="tl" rotWithShape="0">
                  <a:schemeClr val="accent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 Light" panose="020B0502040204020203" charset="-122"/>
                  <a:ea typeface="微软雅黑 Light" panose="020B0502040204020203" charset="-122"/>
                </a:endParaRPr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-1" r="80207" b="1775"/>
              <a:stretch>
                <a:fillRect/>
              </a:stretch>
            </p:blipFill>
            <p:spPr>
              <a:xfrm>
                <a:off x="2059472" y="5135438"/>
                <a:ext cx="508000" cy="526972"/>
              </a:xfrm>
              <a:prstGeom prst="rect">
                <a:avLst/>
              </a:prstGeom>
            </p:spPr>
          </p:pic>
        </p:grpSp>
      </p:grpSp>
      <p:grpSp>
        <p:nvGrpSpPr>
          <p:cNvPr id="65" name="组合 64"/>
          <p:cNvGrpSpPr/>
          <p:nvPr/>
        </p:nvGrpSpPr>
        <p:grpSpPr>
          <a:xfrm>
            <a:off x="4046854" y="2356072"/>
            <a:ext cx="3562499" cy="720000"/>
            <a:chOff x="2613985" y="3771784"/>
            <a:chExt cx="3562499" cy="720000"/>
          </a:xfrm>
        </p:grpSpPr>
        <p:sp>
          <p:nvSpPr>
            <p:cNvPr id="66" name="矩形: 圆角 6"/>
            <p:cNvSpPr/>
            <p:nvPr/>
          </p:nvSpPr>
          <p:spPr>
            <a:xfrm>
              <a:off x="2936484" y="3771784"/>
              <a:ext cx="3240000" cy="720000"/>
            </a:xfrm>
            <a:prstGeom prst="roundRect">
              <a:avLst>
                <a:gd name="adj" fmla="val 28811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25400" dir="5400000" algn="tl" rotWithShape="0">
                <a:schemeClr val="accent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461151" y="3867521"/>
              <a:ext cx="2520000" cy="51625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深圳市设施之家科技有限公司</a:t>
              </a:r>
              <a:endParaRPr lang="zh-CN" altLang="en-US" sz="1400" b="1" dirty="0" smtClean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1400" b="1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董事</a:t>
              </a:r>
              <a:r>
                <a:rPr lang="en-US" altLang="zh-CN" sz="1400" b="1" dirty="0" smtClean="0">
                  <a:solidFill>
                    <a:schemeClr val="bg1"/>
                  </a:solidFill>
                  <a:latin typeface="微软雅黑 Light" panose="020B0502040204020203" charset="-122"/>
                  <a:ea typeface="微软雅黑 Light" panose="020B0502040204020203" charset="-122"/>
                </a:rPr>
                <a:t> COO </a:t>
              </a:r>
              <a:endParaRPr lang="zh-CN" altLang="en-US" sz="1400" b="1" dirty="0">
                <a:solidFill>
                  <a:schemeClr val="bg1"/>
                </a:solidFill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2613985" y="3771784"/>
              <a:ext cx="720000" cy="720000"/>
              <a:chOff x="2613985" y="3771784"/>
              <a:chExt cx="720000" cy="720000"/>
            </a:xfrm>
          </p:grpSpPr>
          <p:sp>
            <p:nvSpPr>
              <p:cNvPr id="69" name="矩形: 圆角 5"/>
              <p:cNvSpPr/>
              <p:nvPr/>
            </p:nvSpPr>
            <p:spPr>
              <a:xfrm>
                <a:off x="2613985" y="3771784"/>
                <a:ext cx="720000" cy="720000"/>
              </a:xfrm>
              <a:prstGeom prst="roundRect">
                <a:avLst>
                  <a:gd name="adj" fmla="val 145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25400" dir="5400000" algn="tl" rotWithShape="0">
                  <a:schemeClr val="accent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 Light" panose="020B0502040204020203" charset="-122"/>
                  <a:ea typeface="微软雅黑 Light" panose="020B0502040204020203" charset="-122"/>
                </a:endParaRPr>
              </a:p>
            </p:txBody>
          </p:sp>
          <p:pic>
            <p:nvPicPr>
              <p:cNvPr id="70" name="图片 69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53" y="4009160"/>
                <a:ext cx="548464" cy="245248"/>
              </a:xfrm>
              <a:prstGeom prst="rect">
                <a:avLst/>
              </a:prstGeom>
            </p:spPr>
          </p:pic>
        </p:grpSp>
      </p:grpSp>
      <p:grpSp>
        <p:nvGrpSpPr>
          <p:cNvPr id="83" name="组合 82"/>
          <p:cNvGrpSpPr/>
          <p:nvPr/>
        </p:nvGrpSpPr>
        <p:grpSpPr>
          <a:xfrm>
            <a:off x="4046854" y="3449128"/>
            <a:ext cx="7403593" cy="720000"/>
            <a:chOff x="3803484" y="5338388"/>
            <a:chExt cx="7403593" cy="720000"/>
          </a:xfrm>
        </p:grpSpPr>
        <p:sp>
          <p:nvSpPr>
            <p:cNvPr id="84" name="矩形: 圆角 6"/>
            <p:cNvSpPr/>
            <p:nvPr/>
          </p:nvSpPr>
          <p:spPr>
            <a:xfrm>
              <a:off x="4125983" y="5338388"/>
              <a:ext cx="7081094" cy="720000"/>
            </a:xfrm>
            <a:prstGeom prst="roundRect">
              <a:avLst>
                <a:gd name="adj" fmla="val 9485"/>
              </a:avLst>
            </a:prstGeom>
            <a:solidFill>
              <a:schemeClr val="accent1"/>
            </a:solidFill>
            <a:ln>
              <a:noFill/>
            </a:ln>
            <a:effectLst>
              <a:outerShdw blurRad="127000" dist="25400" dir="5400000" algn="tl" rotWithShape="0">
                <a:schemeClr val="accent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4650650" y="5550841"/>
              <a:ext cx="6252576" cy="3225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曾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就职</a:t>
              </a: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于华为技术有限公司，负责行政服务质量与运营的体系建设及全球推行</a:t>
              </a:r>
              <a:endParaRPr lang="zh-CN" altLang="en-US" sz="110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3803484" y="5338388"/>
              <a:ext cx="720000" cy="720000"/>
              <a:chOff x="3803484" y="5338388"/>
              <a:chExt cx="720000" cy="720000"/>
            </a:xfrm>
          </p:grpSpPr>
          <p:sp>
            <p:nvSpPr>
              <p:cNvPr id="87" name="矩形: 圆角 5"/>
              <p:cNvSpPr/>
              <p:nvPr/>
            </p:nvSpPr>
            <p:spPr>
              <a:xfrm>
                <a:off x="3803484" y="5338388"/>
                <a:ext cx="720000" cy="720000"/>
              </a:xfrm>
              <a:prstGeom prst="roundRect">
                <a:avLst>
                  <a:gd name="adj" fmla="val 1452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dist="25400" dir="5400000" algn="tl" rotWithShape="0">
                  <a:schemeClr val="accent1">
                    <a:alpha val="2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 Light" panose="020B0502040204020203" charset="-122"/>
                  <a:ea typeface="微软雅黑 Light" panose="020B0502040204020203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0782" y="5475686"/>
                <a:ext cx="445404" cy="445404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4046855" y="4665980"/>
            <a:ext cx="7404100" cy="1181100"/>
            <a:chOff x="6373" y="7348"/>
            <a:chExt cx="11660" cy="1860"/>
          </a:xfrm>
        </p:grpSpPr>
        <p:sp>
          <p:nvSpPr>
            <p:cNvPr id="4" name="矩形: 圆角 6"/>
            <p:cNvSpPr/>
            <p:nvPr/>
          </p:nvSpPr>
          <p:spPr>
            <a:xfrm>
              <a:off x="6373" y="7348"/>
              <a:ext cx="11660" cy="1860"/>
            </a:xfrm>
            <a:prstGeom prst="roundRect">
              <a:avLst>
                <a:gd name="adj" fmla="val 9485"/>
              </a:avLst>
            </a:prstGeom>
            <a:solidFill>
              <a:srgbClr val="FFC000"/>
            </a:solidFill>
            <a:ln>
              <a:noFill/>
            </a:ln>
            <a:effectLst>
              <a:outerShdw blurRad="127000" dist="25400" dir="5400000" algn="tl" rotWithShape="0">
                <a:schemeClr val="accent1">
                  <a:alpha val="26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dirty="0">
                <a:latin typeface="微软雅黑 Light" panose="020B0502040204020203" charset="-122"/>
                <a:ea typeface="微软雅黑 Light" panose="020B0502040204020203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881" y="7439"/>
              <a:ext cx="10844" cy="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0" tIns="0" rIns="0" bIns="0" rtlCol="0" anchor="ctr" anchorCtr="0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设施之家深度参与设施管理国家标准的策划及编制工作，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已主导编写并正式发布的国家标准有</a:t>
              </a:r>
              <a:r>
                <a:rPr lang="en-US" altLang="zh-CN" sz="1600">
                  <a:solidFill>
                    <a:schemeClr val="bg1"/>
                  </a:solidFill>
                  <a:sym typeface="+mn-ea"/>
                </a:rPr>
                <a:t>7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个，《GB/T 40059-2021</a:t>
              </a:r>
              <a:r>
                <a:rPr lang="en-US" altLang="zh-CN" sz="1600">
                  <a:solidFill>
                    <a:schemeClr val="bg1"/>
                  </a:solidFill>
                  <a:sym typeface="+mn-ea"/>
                </a:rPr>
                <a:t>  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设施管理 战略寻购和协议制定指南》为其中之</a:t>
              </a:r>
              <a:r>
                <a:rPr lang="zh-CN" altLang="en-US" sz="1600">
                  <a:solidFill>
                    <a:schemeClr val="bg1"/>
                  </a:solidFill>
                  <a:sym typeface="+mn-ea"/>
                </a:rPr>
                <a:t>一</a:t>
              </a:r>
              <a:endParaRPr lang="zh-CN" altLang="en-US" sz="1600">
                <a:solidFill>
                  <a:schemeClr val="bg1"/>
                </a:solidFill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探讨几个问题</a:t>
            </a:r>
            <a:endParaRPr lang="zh-CN" altLang="en-US" dirty="0"/>
          </a:p>
        </p:txBody>
      </p:sp>
      <p:cxnSp>
        <p:nvCxnSpPr>
          <p:cNvPr id="7" name="淘宝网Chenying0907出品 49"/>
          <p:cNvCxnSpPr/>
          <p:nvPr/>
        </p:nvCxnSpPr>
        <p:spPr>
          <a:xfrm flipH="1">
            <a:off x="3032580" y="2224853"/>
            <a:ext cx="1628557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淘宝网Chenying0907出品 60"/>
          <p:cNvCxnSpPr/>
          <p:nvPr/>
        </p:nvCxnSpPr>
        <p:spPr>
          <a:xfrm flipH="1">
            <a:off x="7247512" y="2441210"/>
            <a:ext cx="1628557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淘宝网Chenying0907出品 61"/>
          <p:cNvCxnSpPr/>
          <p:nvPr/>
        </p:nvCxnSpPr>
        <p:spPr>
          <a:xfrm flipH="1">
            <a:off x="6496480" y="3990071"/>
            <a:ext cx="1628557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淘宝网Chenying0907出品 65"/>
          <p:cNvCxnSpPr/>
          <p:nvPr/>
        </p:nvCxnSpPr>
        <p:spPr>
          <a:xfrm flipH="1">
            <a:off x="3881518" y="5283045"/>
            <a:ext cx="1628557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淘宝网Chenying0907出品 17"/>
          <p:cNvSpPr/>
          <p:nvPr/>
        </p:nvSpPr>
        <p:spPr>
          <a:xfrm>
            <a:off x="4243791" y="1521815"/>
            <a:ext cx="1496168" cy="1524044"/>
          </a:xfrm>
          <a:custGeom>
            <a:avLst/>
            <a:gdLst>
              <a:gd name="connsiteX0" fmla="*/ 1219200 w 1219200"/>
              <a:gd name="connsiteY0" fmla="*/ 0 h 1307089"/>
              <a:gd name="connsiteX1" fmla="*/ 1219200 w 1219200"/>
              <a:gd name="connsiteY1" fmla="*/ 502643 h 1307089"/>
              <a:gd name="connsiteX2" fmla="*/ 1169971 w 1219200"/>
              <a:gd name="connsiteY2" fmla="*/ 504954 h 1307089"/>
              <a:gd name="connsiteX3" fmla="*/ 765658 w 1219200"/>
              <a:gd name="connsiteY3" fmla="*/ 722722 h 1307089"/>
              <a:gd name="connsiteX4" fmla="*/ 604480 w 1219200"/>
              <a:gd name="connsiteY4" fmla="*/ 1307089 h 1307089"/>
              <a:gd name="connsiteX5" fmla="*/ 0 w 1219200"/>
              <a:gd name="connsiteY5" fmla="*/ 1307089 h 1307089"/>
              <a:gd name="connsiteX6" fmla="*/ 342595 w 1219200"/>
              <a:gd name="connsiteY6" fmla="*/ 360139 h 1307089"/>
              <a:gd name="connsiteX7" fmla="*/ 1143172 w 1219200"/>
              <a:gd name="connsiteY7" fmla="*/ 2945 h 13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1307089">
                <a:moveTo>
                  <a:pt x="1219200" y="0"/>
                </a:moveTo>
                <a:lnTo>
                  <a:pt x="1219200" y="502643"/>
                </a:lnTo>
                <a:lnTo>
                  <a:pt x="1169971" y="504954"/>
                </a:lnTo>
                <a:cubicBezTo>
                  <a:pt x="992806" y="522275"/>
                  <a:pt x="871484" y="599274"/>
                  <a:pt x="765658" y="722722"/>
                </a:cubicBezTo>
                <a:cubicBezTo>
                  <a:pt x="664952" y="863805"/>
                  <a:pt x="604480" y="1065272"/>
                  <a:pt x="604480" y="1307089"/>
                </a:cubicBezTo>
                <a:lnTo>
                  <a:pt x="0" y="1307089"/>
                </a:lnTo>
                <a:cubicBezTo>
                  <a:pt x="0" y="904156"/>
                  <a:pt x="120945" y="601956"/>
                  <a:pt x="342595" y="360139"/>
                </a:cubicBezTo>
                <a:cubicBezTo>
                  <a:pt x="554249" y="148550"/>
                  <a:pt x="812014" y="29421"/>
                  <a:pt x="1143172" y="2945"/>
                </a:cubicBezTo>
                <a:close/>
              </a:path>
            </a:pathLst>
          </a:custGeom>
          <a:solidFill>
            <a:srgbClr val="FFB850"/>
          </a:solidFill>
          <a:ln w="19050">
            <a:noFill/>
          </a:ln>
          <a:effectLst>
            <a:outerShdw blurRad="2921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淘宝网Chenying0907出品 19"/>
          <p:cNvSpPr/>
          <p:nvPr/>
        </p:nvSpPr>
        <p:spPr>
          <a:xfrm>
            <a:off x="5841361" y="1521815"/>
            <a:ext cx="1496168" cy="1657846"/>
          </a:xfrm>
          <a:custGeom>
            <a:avLst/>
            <a:gdLst>
              <a:gd name="connsiteX0" fmla="*/ 70470 w 1219200"/>
              <a:gd name="connsiteY0" fmla="*/ 0 h 1430869"/>
              <a:gd name="connsiteX1" fmla="*/ 876605 w 1219200"/>
              <a:gd name="connsiteY1" fmla="*/ 282167 h 1430869"/>
              <a:gd name="connsiteX2" fmla="*/ 1219200 w 1219200"/>
              <a:gd name="connsiteY2" fmla="*/ 1088319 h 1430869"/>
              <a:gd name="connsiteX3" fmla="*/ 1186465 w 1219200"/>
              <a:gd name="connsiteY3" fmla="*/ 1405722 h 1430869"/>
              <a:gd name="connsiteX4" fmla="*/ 1177630 w 1219200"/>
              <a:gd name="connsiteY4" fmla="*/ 1430869 h 1430869"/>
              <a:gd name="connsiteX5" fmla="*/ 478610 w 1219200"/>
              <a:gd name="connsiteY5" fmla="*/ 1430869 h 1430869"/>
              <a:gd name="connsiteX6" fmla="*/ 487109 w 1219200"/>
              <a:gd name="connsiteY6" fmla="*/ 1417338 h 1430869"/>
              <a:gd name="connsiteX7" fmla="*/ 554249 w 1219200"/>
              <a:gd name="connsiteY7" fmla="*/ 1108351 h 1430869"/>
              <a:gd name="connsiteX8" fmla="*/ 391851 w 1219200"/>
              <a:gd name="connsiteY8" fmla="*/ 645036 h 1430869"/>
              <a:gd name="connsiteX9" fmla="*/ 30236 w 1219200"/>
              <a:gd name="connsiteY9" fmla="*/ 503952 h 1430869"/>
              <a:gd name="connsiteX10" fmla="*/ 0 w 1219200"/>
              <a:gd name="connsiteY10" fmla="*/ 505372 h 1430869"/>
              <a:gd name="connsiteX11" fmla="*/ 0 w 1219200"/>
              <a:gd name="connsiteY11" fmla="*/ 2729 h 143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" h="1430869">
                <a:moveTo>
                  <a:pt x="70470" y="0"/>
                </a:moveTo>
                <a:cubicBezTo>
                  <a:pt x="393070" y="0"/>
                  <a:pt x="654954" y="100733"/>
                  <a:pt x="876605" y="282167"/>
                </a:cubicBezTo>
                <a:cubicBezTo>
                  <a:pt x="1098255" y="463602"/>
                  <a:pt x="1219200" y="725451"/>
                  <a:pt x="1219200" y="1088319"/>
                </a:cubicBezTo>
                <a:cubicBezTo>
                  <a:pt x="1219200" y="1209228"/>
                  <a:pt x="1209142" y="1315040"/>
                  <a:pt x="1186465" y="1405722"/>
                </a:cubicBezTo>
                <a:lnTo>
                  <a:pt x="1177630" y="1430869"/>
                </a:lnTo>
                <a:lnTo>
                  <a:pt x="478610" y="1430869"/>
                </a:lnTo>
                <a:lnTo>
                  <a:pt x="487109" y="1417338"/>
                </a:lnTo>
                <a:cubicBezTo>
                  <a:pt x="534040" y="1331406"/>
                  <a:pt x="559369" y="1214164"/>
                  <a:pt x="554249" y="1108351"/>
                </a:cubicBezTo>
                <a:cubicBezTo>
                  <a:pt x="547421" y="967268"/>
                  <a:pt x="531815" y="796994"/>
                  <a:pt x="391851" y="645036"/>
                </a:cubicBezTo>
                <a:cubicBezTo>
                  <a:pt x="245791" y="545161"/>
                  <a:pt x="259446" y="542013"/>
                  <a:pt x="30236" y="503952"/>
                </a:cubicBezTo>
                <a:lnTo>
                  <a:pt x="0" y="505372"/>
                </a:lnTo>
                <a:lnTo>
                  <a:pt x="0" y="2729"/>
                </a:lnTo>
                <a:close/>
              </a:path>
            </a:pathLst>
          </a:custGeom>
          <a:solidFill>
            <a:srgbClr val="E87071"/>
          </a:solidFill>
          <a:ln w="19050">
            <a:noFill/>
          </a:ln>
          <a:effectLst>
            <a:outerShdw blurRad="2921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淘宝网Chenying0907出品 21"/>
          <p:cNvSpPr/>
          <p:nvPr/>
        </p:nvSpPr>
        <p:spPr>
          <a:xfrm>
            <a:off x="5443876" y="3258867"/>
            <a:ext cx="1803636" cy="1651850"/>
          </a:xfrm>
          <a:custGeom>
            <a:avLst/>
            <a:gdLst>
              <a:gd name="connsiteX0" fmla="*/ 770730 w 1469750"/>
              <a:gd name="connsiteY0" fmla="*/ 0 h 1430869"/>
              <a:gd name="connsiteX1" fmla="*/ 1469750 w 1469750"/>
              <a:gd name="connsiteY1" fmla="*/ 0 h 1430869"/>
              <a:gd name="connsiteX2" fmla="*/ 1434785 w 1469750"/>
              <a:gd name="connsiteY2" fmla="*/ 99522 h 1430869"/>
              <a:gd name="connsiteX3" fmla="*/ 1370137 w 1469750"/>
              <a:gd name="connsiteY3" fmla="*/ 201467 h 1430869"/>
              <a:gd name="connsiteX4" fmla="*/ 1047780 w 1469750"/>
              <a:gd name="connsiteY4" fmla="*/ 523984 h 1430869"/>
              <a:gd name="connsiteX5" fmla="*/ 705185 w 1469750"/>
              <a:gd name="connsiteY5" fmla="*/ 866534 h 1430869"/>
              <a:gd name="connsiteX6" fmla="*/ 584241 w 1469750"/>
              <a:gd name="connsiteY6" fmla="*/ 1430869 h 1430869"/>
              <a:gd name="connsiteX7" fmla="*/ 0 w 1469750"/>
              <a:gd name="connsiteY7" fmla="*/ 1430869 h 1430869"/>
              <a:gd name="connsiteX8" fmla="*/ 100706 w 1469750"/>
              <a:gd name="connsiteY8" fmla="*/ 745769 h 1430869"/>
              <a:gd name="connsiteX9" fmla="*/ 423062 w 1469750"/>
              <a:gd name="connsiteY9" fmla="*/ 342550 h 1430869"/>
              <a:gd name="connsiteX10" fmla="*/ 725424 w 1469750"/>
              <a:gd name="connsiteY10" fmla="*/ 60383 h 1430869"/>
              <a:gd name="connsiteX11" fmla="*/ 754003 w 1469750"/>
              <a:gd name="connsiteY11" fmla="*/ 26629 h 143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9750" h="1430869">
                <a:moveTo>
                  <a:pt x="770730" y="0"/>
                </a:moveTo>
                <a:lnTo>
                  <a:pt x="1469750" y="0"/>
                </a:lnTo>
                <a:lnTo>
                  <a:pt x="1434785" y="99522"/>
                </a:lnTo>
                <a:cubicBezTo>
                  <a:pt x="1416817" y="137292"/>
                  <a:pt x="1395374" y="171275"/>
                  <a:pt x="1370137" y="201467"/>
                </a:cubicBezTo>
                <a:cubicBezTo>
                  <a:pt x="1269431" y="322518"/>
                  <a:pt x="1168725" y="423251"/>
                  <a:pt x="1047780" y="523984"/>
                </a:cubicBezTo>
                <a:cubicBezTo>
                  <a:pt x="906841" y="645036"/>
                  <a:pt x="805891" y="765801"/>
                  <a:pt x="705185" y="866534"/>
                </a:cubicBezTo>
                <a:cubicBezTo>
                  <a:pt x="624718" y="987586"/>
                  <a:pt x="584241" y="1169020"/>
                  <a:pt x="584241" y="1430869"/>
                </a:cubicBezTo>
                <a:lnTo>
                  <a:pt x="0" y="1430869"/>
                </a:lnTo>
                <a:cubicBezTo>
                  <a:pt x="0" y="1108351"/>
                  <a:pt x="40233" y="886853"/>
                  <a:pt x="100706" y="745769"/>
                </a:cubicBezTo>
                <a:cubicBezTo>
                  <a:pt x="161178" y="604685"/>
                  <a:pt x="282123" y="463602"/>
                  <a:pt x="423062" y="342550"/>
                </a:cubicBezTo>
                <a:cubicBezTo>
                  <a:pt x="523768" y="241817"/>
                  <a:pt x="624718" y="161116"/>
                  <a:pt x="725424" y="60383"/>
                </a:cubicBezTo>
                <a:cubicBezTo>
                  <a:pt x="735482" y="50331"/>
                  <a:pt x="745022" y="39014"/>
                  <a:pt x="754003" y="26629"/>
                </a:cubicBezTo>
                <a:close/>
              </a:path>
            </a:pathLst>
          </a:custGeom>
          <a:solidFill>
            <a:srgbClr val="01ACBE"/>
          </a:solidFill>
          <a:ln w="19050">
            <a:noFill/>
          </a:ln>
          <a:effectLst>
            <a:outerShdw blurRad="292100" dist="127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淘宝网Chenying0907出品 12"/>
          <p:cNvSpPr txBox="1"/>
          <p:nvPr/>
        </p:nvSpPr>
        <p:spPr>
          <a:xfrm>
            <a:off x="4438897" y="1943305"/>
            <a:ext cx="841594" cy="56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淘宝网Chenying0907出品 15"/>
          <p:cNvSpPr txBox="1"/>
          <p:nvPr/>
        </p:nvSpPr>
        <p:spPr>
          <a:xfrm>
            <a:off x="6405918" y="2147605"/>
            <a:ext cx="841594" cy="56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淘宝网Chenying0907出品 20"/>
          <p:cNvSpPr txBox="1"/>
          <p:nvPr/>
        </p:nvSpPr>
        <p:spPr>
          <a:xfrm>
            <a:off x="5654887" y="3705873"/>
            <a:ext cx="841594" cy="56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淘宝网Chenying0907出品 7"/>
          <p:cNvSpPr>
            <a:spLocks noChangeArrowheads="1"/>
          </p:cNvSpPr>
          <p:nvPr/>
        </p:nvSpPr>
        <p:spPr bwMode="auto">
          <a:xfrm>
            <a:off x="5443876" y="4993187"/>
            <a:ext cx="696629" cy="584192"/>
          </a:xfrm>
          <a:prstGeom prst="rect">
            <a:avLst/>
          </a:prstGeom>
          <a:solidFill>
            <a:srgbClr val="663C77"/>
          </a:solidFill>
          <a:ln w="19050">
            <a:noFill/>
          </a:ln>
          <a:effectLst>
            <a:outerShdw blurRad="292100" dist="1270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92" tIns="34296" rIns="68592" bIns="34296" numCol="1" anchor="t" anchorCtr="0" compatLnSpc="1"/>
          <a:lstStyle/>
          <a:p>
            <a:endParaRPr lang="zh-CN" altLang="en-US"/>
          </a:p>
        </p:txBody>
      </p:sp>
      <p:sp>
        <p:nvSpPr>
          <p:cNvPr id="21" name="淘宝网Chenying0907出品 24"/>
          <p:cNvSpPr txBox="1"/>
          <p:nvPr/>
        </p:nvSpPr>
        <p:spPr>
          <a:xfrm>
            <a:off x="5371393" y="5073526"/>
            <a:ext cx="841594" cy="56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淘宝网Chenying0907出品 29"/>
          <p:cNvSpPr txBox="1"/>
          <p:nvPr/>
        </p:nvSpPr>
        <p:spPr>
          <a:xfrm>
            <a:off x="648891" y="1521813"/>
            <a:ext cx="236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FFB8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是什么</a:t>
            </a:r>
            <a:endParaRPr lang="zh-CN" altLang="en-US" sz="2000" b="1" dirty="0">
              <a:solidFill>
                <a:srgbClr val="FFB8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淘宝网Chenying0907出品 30"/>
          <p:cNvSpPr txBox="1"/>
          <p:nvPr/>
        </p:nvSpPr>
        <p:spPr>
          <a:xfrm>
            <a:off x="648891" y="1893773"/>
            <a:ext cx="236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在非产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行政采购领域，何为“战略寻购”？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什么情况下需要进行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“战略寻购”？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淘宝网Chenying0907出品 58"/>
          <p:cNvSpPr txBox="1"/>
          <p:nvPr/>
        </p:nvSpPr>
        <p:spPr>
          <a:xfrm>
            <a:off x="8876068" y="1893776"/>
            <a:ext cx="236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E87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谁来做</a:t>
            </a:r>
            <a:endParaRPr lang="zh-CN" altLang="en-US" sz="2000" b="1" dirty="0">
              <a:solidFill>
                <a:srgbClr val="E87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淘宝网Chenying0907出品 59"/>
          <p:cNvSpPr txBox="1"/>
          <p:nvPr/>
        </p:nvSpPr>
        <p:spPr>
          <a:xfrm>
            <a:off x="8876068" y="2265736"/>
            <a:ext cx="236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战略寻购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需要哪些方参与，谁来主导？需要上升到战略层面吗？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淘宝网Chenying0907出品 63"/>
          <p:cNvSpPr txBox="1"/>
          <p:nvPr/>
        </p:nvSpPr>
        <p:spPr>
          <a:xfrm>
            <a:off x="8154883" y="3768630"/>
            <a:ext cx="2360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1AC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做什么</a:t>
            </a:r>
            <a:endParaRPr lang="zh-CN" altLang="en-US" sz="2000" b="1" dirty="0">
              <a:solidFill>
                <a:srgbClr val="01AC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淘宝网Chenying0907出品 64"/>
          <p:cNvSpPr txBox="1"/>
          <p:nvPr/>
        </p:nvSpPr>
        <p:spPr>
          <a:xfrm>
            <a:off x="8154883" y="4140590"/>
            <a:ext cx="2360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战略寻购策略的核心是什么？这个策略要解决或是明确什么问题？</a:t>
            </a:r>
            <a:endParaRPr lang="en-US" altLang="zh-CN" dirty="0"/>
          </a:p>
        </p:txBody>
      </p:sp>
      <p:sp>
        <p:nvSpPr>
          <p:cNvPr id="32" name="淘宝网Chenying0907出品 67"/>
          <p:cNvSpPr txBox="1"/>
          <p:nvPr/>
        </p:nvSpPr>
        <p:spPr>
          <a:xfrm>
            <a:off x="1339026" y="4668630"/>
            <a:ext cx="236000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663C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怎么做</a:t>
            </a:r>
            <a:endParaRPr lang="zh-CN" altLang="en-US" sz="2000" b="1" dirty="0">
              <a:solidFill>
                <a:srgbClr val="663C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淘宝网Chenying0907出品 68"/>
          <p:cNvSpPr txBox="1"/>
          <p:nvPr/>
        </p:nvSpPr>
        <p:spPr>
          <a:xfrm>
            <a:off x="1339026" y="5040590"/>
            <a:ext cx="236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以某个品类为例，探讨战略寻购的重要性</a:t>
            </a:r>
            <a:endParaRPr lang="en-US" altLang="zh-CN" dirty="0"/>
          </a:p>
        </p:txBody>
      </p:sp>
      <p:sp>
        <p:nvSpPr>
          <p:cNvPr id="34" name="淘宝网Chenying0907出品 12"/>
          <p:cNvSpPr txBox="1"/>
          <p:nvPr/>
        </p:nvSpPr>
        <p:spPr>
          <a:xfrm>
            <a:off x="4829154" y="5626713"/>
            <a:ext cx="190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… …</a:t>
            </a:r>
            <a:endParaRPr lang="zh-CN" altLang="en-US" b="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55065" y="1317058"/>
            <a:ext cx="9719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采购过程考虑了从需要识别到服务合同终止或商品寿命终止、包括处置在内的全生命周期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寻购是采购过程的一部分，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包括规划、定义规范和选择供方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+mn-ea"/>
              </a:rPr>
              <a:t>1 </a:t>
            </a:r>
            <a:r>
              <a:rPr lang="zh-CN" altLang="en-US" dirty="0">
                <a:sym typeface="+mn-ea"/>
              </a:rPr>
              <a:t>何为“战略寻购”？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什么情况下需要进行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“战略寻购”？</a:t>
            </a:r>
            <a:endParaRPr lang="zh-CN" altLang="en-US" dirty="0"/>
          </a:p>
        </p:txBody>
      </p:sp>
      <p:sp>
        <p:nvSpPr>
          <p:cNvPr id="7" name="圆角矩形 12"/>
          <p:cNvSpPr>
            <a:spLocks noChangeArrowheads="1"/>
          </p:cNvSpPr>
          <p:nvPr/>
        </p:nvSpPr>
        <p:spPr bwMode="auto">
          <a:xfrm>
            <a:off x="1171575" y="2732405"/>
            <a:ext cx="9968230" cy="3676015"/>
          </a:xfrm>
          <a:prstGeom prst="roundRect">
            <a:avLst>
              <a:gd name="adj" fmla="val 4230"/>
            </a:avLst>
          </a:prstGeom>
          <a:solidFill>
            <a:srgbClr val="0070C0">
              <a:alpha val="9019"/>
            </a:srgbClr>
          </a:solidFill>
          <a:ln w="31750">
            <a:solidFill>
              <a:schemeClr val="tx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76136" y="2896491"/>
            <a:ext cx="911018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寻购：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是指对产品与服务的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持续、长期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的采购，旨在通过管理组织与外部的供应关系，在现有的供应市场能力下</a:t>
            </a:r>
            <a:r>
              <a:rPr lang="zh-CN" altLang="en-US" u="sng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最好地满足企业的采购需求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6135" y="3879215"/>
            <a:ext cx="9110187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b="1" u="sng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</a:rPr>
              <a:t>什么情况下启动战略寻购：</a:t>
            </a:r>
            <a:endParaRPr kumimoji="1" lang="zh-CN" altLang="en-US" sz="1600" b="1" u="sng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1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）有足够的体量，希望有更经济的服务供应；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 </a:t>
            </a:r>
            <a:endParaRPr kumimoji="1" lang="en-US" altLang="zh-CN" sz="1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2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）主营业务的变化快，希望有更灵活（兼稳定）的服务供应。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</a:t>
            </a:r>
            <a:endParaRPr kumimoji="1" lang="zh-CN" altLang="en-US" sz="1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（3）复杂的非标品项目，对于后续业务影响较大，替换成本高昂的。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charset="0"/>
                <a:ea typeface="微软雅黑" charset="0"/>
                <a:cs typeface="微软雅黑" charset="0"/>
                <a:sym typeface="+mn-ea"/>
              </a:rPr>
              <a:t>  </a:t>
            </a:r>
            <a:endParaRPr kumimoji="1" lang="zh-CN" altLang="en-US" sz="1600" dirty="0">
              <a:solidFill>
                <a:schemeClr val="bg1"/>
              </a:solidFill>
              <a:latin typeface="微软雅黑" charset="0"/>
              <a:ea typeface="微软雅黑" charset="0"/>
              <a:cs typeface="微软雅黑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476137" y="5597564"/>
            <a:ext cx="9110186" cy="646986"/>
          </a:xfrm>
          <a:prstGeom prst="roundRect">
            <a:avLst/>
          </a:prstGeom>
          <a:solidFill>
            <a:srgbClr val="F5A92F"/>
          </a:solidFill>
        </p:spPr>
        <p:txBody>
          <a:bodyPr wrap="none">
            <a:spAutoFit/>
          </a:bodyPr>
          <a:lstStyle/>
          <a:p>
            <a:r>
              <a:rPr lang="zh-CN" altLang="en-US" sz="1600" u="sng" dirty="0"/>
              <a:t>特别说明</a:t>
            </a:r>
            <a:r>
              <a:rPr lang="zh-CN" altLang="en-US" sz="1600" dirty="0"/>
              <a:t>：</a:t>
            </a:r>
            <a:r>
              <a:rPr lang="zh-CN" altLang="en-US" sz="1600" dirty="0">
                <a:solidFill>
                  <a:srgbClr val="C00000"/>
                </a:solidFill>
              </a:rPr>
              <a:t>战略寻购通常不与单一项目的采购关联，主要目的是确定核心供应商名单和单价。</a:t>
            </a:r>
            <a:endParaRPr lang="en-US" altLang="zh-CN" sz="1600" dirty="0"/>
          </a:p>
          <a:p>
            <a:r>
              <a:rPr lang="en-US" altLang="zh-CN" sz="1600" dirty="0"/>
              <a:t>	</a:t>
            </a:r>
            <a:r>
              <a:rPr lang="zh-CN" altLang="en-US" sz="1600" dirty="0"/>
              <a:t>  对于单一项目，或是未做战略寻购的企业，采购与寻购大多是合并进行的（不同阶段）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3" grpId="0"/>
      <p:bldP spid="7" grpId="0" animBg="1"/>
      <p:bldP spid="6" grpId="0"/>
      <p:bldP spid="3" grpId="1"/>
      <p:bldP spid="7" grpId="1" animBg="1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ym typeface="+mn-ea"/>
              </a:rPr>
              <a:t>2 </a:t>
            </a:r>
            <a:r>
              <a:rPr lang="zh-CN" altLang="en-US" sz="2800" dirty="0">
                <a:sym typeface="+mn-ea"/>
              </a:rPr>
              <a:t>战略寻购</a:t>
            </a:r>
            <a:r>
              <a:rPr lang="en-US" altLang="zh-CN" sz="2800" dirty="0">
                <a:sym typeface="+mn-ea"/>
              </a:rPr>
              <a:t> </a:t>
            </a:r>
            <a:r>
              <a:rPr lang="zh-CN" altLang="en-US" sz="2800" dirty="0">
                <a:sym typeface="+mn-ea"/>
              </a:rPr>
              <a:t>需要哪些方参与，谁来主导？需要上升到战略层面吗？</a:t>
            </a:r>
            <a:endParaRPr lang="zh-CN" altLang="en-US" sz="2800" dirty="0"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3314" y="1082903"/>
            <a:ext cx="10208680" cy="5509085"/>
            <a:chOff x="1335301" y="1370179"/>
            <a:chExt cx="9435673" cy="5091934"/>
          </a:xfrm>
        </p:grpSpPr>
        <p:grpSp>
          <p:nvGrpSpPr>
            <p:cNvPr id="82951" name="组合 16"/>
            <p:cNvGrpSpPr/>
            <p:nvPr/>
          </p:nvGrpSpPr>
          <p:grpSpPr bwMode="auto">
            <a:xfrm>
              <a:off x="1438275" y="1465311"/>
              <a:ext cx="9229725" cy="4884738"/>
              <a:chOff x="2264" y="2050"/>
              <a:chExt cx="14536" cy="7692"/>
            </a:xfrm>
          </p:grpSpPr>
          <p:pic>
            <p:nvPicPr>
              <p:cNvPr id="82955" name="Picture 2"/>
              <p:cNvPicPr>
                <a:picLocks noChangeAspect="1" noChangeArrowheads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4" y="2050"/>
                <a:ext cx="14536" cy="769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956" name="图片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9" y="3432"/>
                <a:ext cx="119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7" name="图片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4" y="3050"/>
                <a:ext cx="480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8" name="图片 6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81" y="4842"/>
                <a:ext cx="1196" cy="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59" name="图片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9" y="4798"/>
                <a:ext cx="1312" cy="4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0" name="图片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4498"/>
                <a:ext cx="344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1" name="图片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95" y="6977"/>
                <a:ext cx="239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2" name="图片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16" y="8519"/>
                <a:ext cx="1312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3" name="图片 1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6" y="8893"/>
                <a:ext cx="345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4" name="图片 1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95" y="6646"/>
                <a:ext cx="1256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5" name="图片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1" y="8754"/>
                <a:ext cx="1555" cy="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966" name="图片 1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3" y="8960"/>
                <a:ext cx="1256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4347554" y="3855254"/>
              <a:ext cx="1192955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1 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外包决策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63230" y="4383771"/>
              <a:ext cx="1290631" cy="3116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2 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招采及协议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25998" y="5314320"/>
              <a:ext cx="1192955" cy="338554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3 </a:t>
              </a:r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监管考核</a:t>
              </a:r>
              <a:endPara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93"/>
            <p:cNvSpPr/>
            <p:nvPr/>
          </p:nvSpPr>
          <p:spPr>
            <a:xfrm>
              <a:off x="1335301" y="1370179"/>
              <a:ext cx="384932" cy="3849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 93"/>
            <p:cNvSpPr/>
            <p:nvPr/>
          </p:nvSpPr>
          <p:spPr>
            <a:xfrm rot="10800000">
              <a:off x="10386042" y="6077181"/>
              <a:ext cx="384932" cy="3849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7934960" y="4767580"/>
            <a:ext cx="1653540" cy="5067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业务主导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08370" y="3103880"/>
            <a:ext cx="1653540" cy="5067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采购主导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83050" y="2382520"/>
            <a:ext cx="1653540" cy="50673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业务主导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8" grpId="1" animBg="1"/>
      <p:bldP spid="9" grpId="0" bldLvl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>
                <a:sym typeface="+mn-ea"/>
              </a:rPr>
              <a:t>3 </a:t>
            </a:r>
            <a:r>
              <a:rPr lang="zh-CN" altLang="en-US" sz="2800" dirty="0">
                <a:sym typeface="+mn-ea"/>
              </a:rPr>
              <a:t>战略寻购策略的核心是什么？这个策略要解决或是明确什么问题？</a:t>
            </a:r>
            <a:endParaRPr lang="zh-CN" altLang="en-US" sz="2800" dirty="0">
              <a:sym typeface="+mn-ea"/>
            </a:endParaRPr>
          </a:p>
        </p:txBody>
      </p:sp>
      <p:sp>
        <p:nvSpPr>
          <p:cNvPr id="4" name="圆角矩形 12"/>
          <p:cNvSpPr>
            <a:spLocks noChangeArrowheads="1"/>
          </p:cNvSpPr>
          <p:nvPr/>
        </p:nvSpPr>
        <p:spPr bwMode="auto">
          <a:xfrm>
            <a:off x="1253491" y="2553335"/>
            <a:ext cx="3439160" cy="234061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marL="0" lvl="1" algn="l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业务发展战略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需求分析（RFP)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1" algn="l">
              <a:lnSpc>
                <a:spcPct val="15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方案分析（成本、资源）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ïṥḷïḓe"/>
          <p:cNvSpPr/>
          <p:nvPr/>
        </p:nvSpPr>
        <p:spPr>
          <a:xfrm>
            <a:off x="6042026" y="2553336"/>
            <a:ext cx="4860000" cy="2340610"/>
          </a:xfrm>
          <a:prstGeom prst="roundRect">
            <a:avLst>
              <a:gd name="adj" fmla="val 893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marL="0"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战略层次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要什么，是否外包（模式）</a:t>
            </a:r>
            <a:endParaRPr lang="en-US" altLang="zh-CN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业务层次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怎样内包，怎样</a:t>
            </a:r>
            <a:r>
              <a:rPr lang="zh-CN" altLang="en-US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外包</a:t>
            </a:r>
            <a:endParaRPr lang="zh-CN" altLang="en-US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zh-CN" altLang="en-US" kern="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业务层次——预算</a:t>
            </a:r>
            <a:endParaRPr lang="zh-CN" altLang="en-US" kern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214511" y="3616851"/>
            <a:ext cx="306258" cy="216000"/>
            <a:chOff x="-196938" y="3498789"/>
            <a:chExt cx="306258" cy="329596"/>
          </a:xfrm>
        </p:grpSpPr>
        <p:sp>
          <p:nvSpPr>
            <p:cNvPr id="24" name="箭头: V 形 70"/>
            <p:cNvSpPr/>
            <p:nvPr/>
          </p:nvSpPr>
          <p:spPr>
            <a:xfrm>
              <a:off x="-196938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25" name="箭头: V 形 70"/>
            <p:cNvSpPr/>
            <p:nvPr/>
          </p:nvSpPr>
          <p:spPr>
            <a:xfrm>
              <a:off x="-74831" y="3498789"/>
              <a:ext cx="184151" cy="329596"/>
            </a:xfrm>
            <a:prstGeom prst="chevron">
              <a:avLst>
                <a:gd name="adj" fmla="val 58803"/>
              </a:avLst>
            </a:prstGeom>
            <a:solidFill>
              <a:schemeClr val="bg1"/>
            </a:solidFill>
            <a:ln w="3175"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</a:ln>
            <a:effectLst>
              <a:outerShdw blurRad="101600" dist="50800" dir="5400000" algn="t" rotWithShape="0">
                <a:schemeClr val="accent1">
                  <a:lumMod val="75000"/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429528" y="1728308"/>
            <a:ext cx="15582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输出（决策）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52423" y="1728308"/>
            <a:ext cx="6413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/>
      <p:bldP spid="10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 txBox="1">
            <a:spLocks noChangeArrowheads="1"/>
          </p:cNvSpPr>
          <p:nvPr/>
        </p:nvSpPr>
        <p:spPr bwMode="gray">
          <a:xfrm>
            <a:off x="491614" y="1452211"/>
            <a:ext cx="10880035" cy="874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服务外包是指组织将其一些非核心支持性服务活动转移给外部组织，利用外部优秀的专业化资源，实现降低成本、提高服务质量，增强组织对复杂环境的应变能力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739177" y="3330314"/>
            <a:ext cx="7200000" cy="2340000"/>
            <a:chOff x="1864899" y="3781357"/>
            <a:chExt cx="7200000" cy="2340000"/>
          </a:xfrm>
        </p:grpSpPr>
        <p:sp>
          <p:nvSpPr>
            <p:cNvPr id="76809" name="圆角矩形 12"/>
            <p:cNvSpPr>
              <a:spLocks noChangeArrowheads="1"/>
            </p:cNvSpPr>
            <p:nvPr/>
          </p:nvSpPr>
          <p:spPr bwMode="auto">
            <a:xfrm>
              <a:off x="1864899" y="3781357"/>
              <a:ext cx="7200000" cy="234000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9019"/>
              </a:srgbClr>
            </a:solidFill>
            <a:ln w="31750">
              <a:solidFill>
                <a:schemeClr val="tx2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6810" name="组合 10"/>
            <p:cNvGrpSpPr/>
            <p:nvPr/>
          </p:nvGrpSpPr>
          <p:grpSpPr bwMode="auto">
            <a:xfrm>
              <a:off x="2258847" y="4065368"/>
              <a:ext cx="714375" cy="1071562"/>
              <a:chOff x="1306440" y="4399440"/>
              <a:chExt cx="714378" cy="1071570"/>
            </a:xfrm>
          </p:grpSpPr>
          <p:sp>
            <p:nvSpPr>
              <p:cNvPr id="28" name="流程图: 磁盘 27"/>
              <p:cNvSpPr/>
              <p:nvPr/>
            </p:nvSpPr>
            <p:spPr bwMode="auto">
              <a:xfrm>
                <a:off x="1306440" y="4399440"/>
                <a:ext cx="714378" cy="1071570"/>
              </a:xfrm>
              <a:prstGeom prst="flowChartMagneticDisk">
                <a:avLst/>
              </a:prstGeom>
              <a:solidFill>
                <a:schemeClr val="accent1">
                  <a:lumMod val="75000"/>
                  <a:alpha val="84000"/>
                </a:schemeClr>
              </a:solidFill>
              <a:ln w="952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 eaLnBrk="1" hangingPunct="1">
                  <a:defRPr/>
                </a:pPr>
                <a:endParaRPr lang="zh-CN" altLang="en-US" b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814" name="TextBox 29"/>
              <p:cNvSpPr txBox="1">
                <a:spLocks noChangeArrowheads="1"/>
              </p:cNvSpPr>
              <p:nvPr/>
            </p:nvSpPr>
            <p:spPr bwMode="auto">
              <a:xfrm>
                <a:off x="1377878" y="4816370"/>
                <a:ext cx="571500" cy="553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charset="-122"/>
                    <a:ea typeface="等线" panose="02010600030101010101" charset="-122"/>
                  </a:defRPr>
                </a:lvl9pPr>
              </a:lstStyle>
              <a:p>
                <a:pPr eaLnBrk="1" hangingPunct="1"/>
                <a:r>
                  <a:rPr lang="zh-CN" altLang="en-US" sz="15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核心业务</a:t>
                </a:r>
                <a:endParaRPr lang="zh-CN" altLang="en-US" sz="15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6811" name="TextBox 32"/>
            <p:cNvSpPr txBox="1">
              <a:spLocks noChangeArrowheads="1"/>
            </p:cNvSpPr>
            <p:nvPr/>
          </p:nvSpPr>
          <p:spPr bwMode="auto">
            <a:xfrm>
              <a:off x="3095507" y="4095052"/>
              <a:ext cx="52235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内包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(in-sourcing)	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</a:t>
              </a:r>
              <a:r>
                <a:rPr lang="zh-CN" altLang="en-US" sz="1600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保持</a:t>
              </a:r>
              <a:r>
                <a:rPr lang="zh-CN" altLang="en-US" sz="1600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核心能力</a:t>
              </a:r>
              <a:endParaRPr lang="en-US" altLang="zh-CN" sz="16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外包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(out-tasking)	 	 </a:t>
              </a:r>
              <a:r>
                <a:rPr lang="zh-CN" altLang="en-US" sz="1600" i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提供高</a:t>
              </a:r>
              <a:r>
                <a:rPr lang="zh-CN" altLang="en-US" sz="1600" i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生产率</a:t>
              </a:r>
              <a:endParaRPr lang="en-US" altLang="zh-CN" sz="16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812" name="TextBox 33"/>
            <p:cNvSpPr txBox="1">
              <a:spLocks noChangeArrowheads="1"/>
            </p:cNvSpPr>
            <p:nvPr/>
          </p:nvSpPr>
          <p:spPr bwMode="auto">
            <a:xfrm>
              <a:off x="3024387" y="5023653"/>
              <a:ext cx="5760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624205" indent="-333375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基于成本削减的外包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(outsourcing for cost saving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）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eaLnBrk="1" hangingPunct="1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基于能力的外包 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(outsourcing for cost capability)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3.1 </a:t>
            </a:r>
            <a:r>
              <a:rPr lang="zh-CN" altLang="en-US" dirty="0"/>
              <a:t>服务模式与外包策略</a:t>
            </a:r>
            <a:endParaRPr lang="zh-CN" alt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491614" y="2456640"/>
            <a:ext cx="10880035" cy="4589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服务模式及外包策略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 txBox="1"/>
          <p:nvPr/>
        </p:nvSpPr>
        <p:spPr bwMode="gray">
          <a:xfrm>
            <a:off x="880538" y="1090812"/>
            <a:ext cx="3356113" cy="140346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zh-CN" altLang="en-US" sz="1600" b="1" kern="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决策层次</a:t>
            </a:r>
            <a:endParaRPr lang="en-US" altLang="zh-CN" sz="1600" b="1" kern="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战略层次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是否外包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业务层次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怎样</a:t>
            </a:r>
            <a:r>
              <a:rPr lang="zh-CN" altLang="en-US" sz="1600" kern="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外包</a:t>
            </a:r>
            <a:endParaRPr lang="en-US" altLang="zh-CN" sz="1600" kern="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Group 47"/>
          <p:cNvGrpSpPr/>
          <p:nvPr/>
        </p:nvGrpSpPr>
        <p:grpSpPr bwMode="auto">
          <a:xfrm>
            <a:off x="1331913" y="3951288"/>
            <a:ext cx="4267200" cy="2566987"/>
            <a:chOff x="4357260" y="1025235"/>
            <a:chExt cx="4634340" cy="2479875"/>
          </a:xfrm>
        </p:grpSpPr>
        <p:sp>
          <p:nvSpPr>
            <p:cNvPr id="6" name="Oval 7"/>
            <p:cNvSpPr/>
            <p:nvPr/>
          </p:nvSpPr>
          <p:spPr>
            <a:xfrm>
              <a:off x="4722766" y="1292086"/>
              <a:ext cx="1886149" cy="16777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921035" y="1469987"/>
              <a:ext cx="1489609" cy="1321987"/>
            </a:xfrm>
            <a:prstGeom prst="ellipse">
              <a:avLst/>
            </a:prstGeom>
            <a:blipFill>
              <a:blip r:embed="rId1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8" name="Oval 5"/>
            <p:cNvSpPr/>
            <p:nvPr/>
          </p:nvSpPr>
          <p:spPr>
            <a:xfrm>
              <a:off x="5119305" y="1644820"/>
              <a:ext cx="1093070" cy="972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组织核心业务</a:t>
              </a:r>
              <a:endPara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522772" y="1115719"/>
              <a:ext cx="2284412" cy="203205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altLang="zh-CN" b="1">
                <a:solidFill>
                  <a:schemeClr val="bg1"/>
                </a:solidFill>
                <a:ea typeface="宋体" pitchFamily="2" charset="-122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6248581" y="1752174"/>
              <a:ext cx="1572365" cy="595047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业务外包的对象</a:t>
              </a:r>
              <a:endParaRPr lang="en-US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7848531" y="1600345"/>
              <a:ext cx="991349" cy="858831"/>
            </a:xfrm>
            <a:prstGeom prst="round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外包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合作伙伴</a:t>
              </a:r>
              <a:endParaRPr lang="en-US" altLang="zh-CN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（外包商）</a:t>
              </a:r>
              <a:endParaRPr 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24" name="TextBox 11"/>
            <p:cNvSpPr txBox="1">
              <a:spLocks noChangeArrowheads="1"/>
            </p:cNvSpPr>
            <p:nvPr/>
          </p:nvSpPr>
          <p:spPr bwMode="auto">
            <a:xfrm>
              <a:off x="6830291" y="2514600"/>
              <a:ext cx="1363250" cy="29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辅助性业务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25" name="TextBox 12"/>
            <p:cNvSpPr txBox="1">
              <a:spLocks noChangeArrowheads="1"/>
            </p:cNvSpPr>
            <p:nvPr/>
          </p:nvSpPr>
          <p:spPr bwMode="auto">
            <a:xfrm>
              <a:off x="6830291" y="2857500"/>
              <a:ext cx="1363250" cy="29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外围性业务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26" name="TextBox 13"/>
            <p:cNvSpPr txBox="1">
              <a:spLocks noChangeArrowheads="1"/>
            </p:cNvSpPr>
            <p:nvPr/>
          </p:nvSpPr>
          <p:spPr bwMode="auto">
            <a:xfrm>
              <a:off x="6830291" y="3200400"/>
              <a:ext cx="1363250" cy="296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市场化业务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5" name="Straight Connector 15"/>
            <p:cNvCxnSpPr>
              <a:endCxn id="85024" idx="1"/>
            </p:cNvCxnSpPr>
            <p:nvPr/>
          </p:nvCxnSpPr>
          <p:spPr>
            <a:xfrm>
              <a:off x="6296855" y="2204594"/>
              <a:ext cx="532743" cy="4585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9"/>
            <p:cNvCxnSpPr>
              <a:endCxn id="85025" idx="1"/>
            </p:cNvCxnSpPr>
            <p:nvPr/>
          </p:nvCxnSpPr>
          <p:spPr>
            <a:xfrm>
              <a:off x="6296855" y="2617140"/>
              <a:ext cx="533436" cy="388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4"/>
            <p:cNvCxnSpPr>
              <a:endCxn id="85026" idx="1"/>
            </p:cNvCxnSpPr>
            <p:nvPr/>
          </p:nvCxnSpPr>
          <p:spPr>
            <a:xfrm>
              <a:off x="6212375" y="2857500"/>
              <a:ext cx="617915" cy="4910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28"/>
            <p:cNvSpPr/>
            <p:nvPr/>
          </p:nvSpPr>
          <p:spPr>
            <a:xfrm>
              <a:off x="4357260" y="1025235"/>
              <a:ext cx="4634340" cy="247987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anchor="b"/>
            <a:lstStyle/>
            <a:p>
              <a:pPr algn="r" eaLnBrk="1" hangingPunct="1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①</a:t>
              </a:r>
              <a:endPara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31" name="Rectangle 30"/>
            <p:cNvSpPr>
              <a:spLocks noChangeArrowheads="1"/>
            </p:cNvSpPr>
            <p:nvPr/>
          </p:nvSpPr>
          <p:spPr bwMode="auto">
            <a:xfrm>
              <a:off x="5562600" y="3124200"/>
              <a:ext cx="1158762" cy="325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渗透程度</a:t>
              </a:r>
              <a:endPara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宋体" pitchFamily="2" charset="-122"/>
              </a:endParaRPr>
            </a:p>
          </p:txBody>
        </p:sp>
      </p:grpSp>
      <p:grpSp>
        <p:nvGrpSpPr>
          <p:cNvPr id="3" name="Group 48"/>
          <p:cNvGrpSpPr/>
          <p:nvPr/>
        </p:nvGrpSpPr>
        <p:grpSpPr bwMode="auto">
          <a:xfrm>
            <a:off x="6659563" y="3957638"/>
            <a:ext cx="4267200" cy="2560637"/>
            <a:chOff x="4371110" y="3588325"/>
            <a:chExt cx="4634340" cy="2479965"/>
          </a:xfrm>
        </p:grpSpPr>
        <p:cxnSp>
          <p:nvCxnSpPr>
            <p:cNvPr id="21" name="Straight Arrow Connector 32"/>
            <p:cNvCxnSpPr/>
            <p:nvPr/>
          </p:nvCxnSpPr>
          <p:spPr>
            <a:xfrm>
              <a:off x="5029710" y="3886597"/>
              <a:ext cx="34292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3"/>
            <p:cNvCxnSpPr/>
            <p:nvPr/>
          </p:nvCxnSpPr>
          <p:spPr>
            <a:xfrm>
              <a:off x="5029710" y="4420105"/>
              <a:ext cx="34292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34"/>
            <p:cNvCxnSpPr/>
            <p:nvPr/>
          </p:nvCxnSpPr>
          <p:spPr>
            <a:xfrm>
              <a:off x="5029710" y="4953613"/>
              <a:ext cx="34292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Left-Right Arrow 35"/>
            <p:cNvSpPr/>
            <p:nvPr/>
          </p:nvSpPr>
          <p:spPr>
            <a:xfrm>
              <a:off x="4876266" y="5333372"/>
              <a:ext cx="3734368" cy="610383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anchor="ctr"/>
            <a:lstStyle/>
            <a:p>
              <a:pPr algn="ctr" eaLnBrk="1" hangingPunct="1"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外包 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     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外包决策           内包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08" name="TextBox 24"/>
            <p:cNvSpPr txBox="1">
              <a:spLocks noChangeArrowheads="1"/>
            </p:cNvSpPr>
            <p:nvPr/>
          </p:nvSpPr>
          <p:spPr bwMode="auto">
            <a:xfrm>
              <a:off x="4648199" y="3810000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低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09" name="TextBox 25"/>
            <p:cNvSpPr txBox="1">
              <a:spLocks noChangeArrowheads="1"/>
            </p:cNvSpPr>
            <p:nvPr/>
          </p:nvSpPr>
          <p:spPr bwMode="auto">
            <a:xfrm>
              <a:off x="4648199" y="4418112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低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0" name="TextBox 26"/>
            <p:cNvSpPr txBox="1">
              <a:spLocks noChangeArrowheads="1"/>
            </p:cNvSpPr>
            <p:nvPr/>
          </p:nvSpPr>
          <p:spPr bwMode="auto">
            <a:xfrm>
              <a:off x="4648199" y="5026223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低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1" name="TextBox 27"/>
            <p:cNvSpPr txBox="1">
              <a:spLocks noChangeArrowheads="1"/>
            </p:cNvSpPr>
            <p:nvPr/>
          </p:nvSpPr>
          <p:spPr bwMode="auto">
            <a:xfrm>
              <a:off x="8458200" y="3810000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2" name="TextBox 28"/>
            <p:cNvSpPr txBox="1">
              <a:spLocks noChangeArrowheads="1"/>
            </p:cNvSpPr>
            <p:nvPr/>
          </p:nvSpPr>
          <p:spPr bwMode="auto">
            <a:xfrm>
              <a:off x="8458200" y="4418111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3" name="TextBox 29"/>
            <p:cNvSpPr txBox="1">
              <a:spLocks noChangeArrowheads="1"/>
            </p:cNvSpPr>
            <p:nvPr/>
          </p:nvSpPr>
          <p:spPr bwMode="auto">
            <a:xfrm>
              <a:off x="8458200" y="5026223"/>
              <a:ext cx="457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高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4" name="TextBox 30"/>
            <p:cNvSpPr txBox="1">
              <a:spLocks noChangeArrowheads="1"/>
            </p:cNvSpPr>
            <p:nvPr/>
          </p:nvSpPr>
          <p:spPr bwMode="auto">
            <a:xfrm>
              <a:off x="5638801" y="3886201"/>
              <a:ext cx="1981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资产专用性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5" name="TextBox 32"/>
            <p:cNvSpPr txBox="1">
              <a:spLocks noChangeArrowheads="1"/>
            </p:cNvSpPr>
            <p:nvPr/>
          </p:nvSpPr>
          <p:spPr bwMode="auto">
            <a:xfrm>
              <a:off x="5645725" y="4419600"/>
              <a:ext cx="1981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交易频率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5016" name="TextBox 33"/>
            <p:cNvSpPr txBox="1">
              <a:spLocks noChangeArrowheads="1"/>
            </p:cNvSpPr>
            <p:nvPr/>
          </p:nvSpPr>
          <p:spPr bwMode="auto">
            <a:xfrm>
              <a:off x="5652650" y="4952999"/>
              <a:ext cx="1981200" cy="297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charset="-122"/>
                  <a:ea typeface="等线" panose="02010600030101010101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交易的不确定性程度</a:t>
              </a:r>
              <a:endParaRPr lang="zh-CN" altLang="en-US" sz="1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Rounded Rectangle 45"/>
            <p:cNvSpPr/>
            <p:nvPr/>
          </p:nvSpPr>
          <p:spPr>
            <a:xfrm>
              <a:off x="4371110" y="3588325"/>
              <a:ext cx="4634340" cy="247996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bIns="0" anchor="b"/>
            <a:lstStyle/>
            <a:p>
              <a:pPr algn="r" eaLnBrk="1" hangingPunct="1"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②</a:t>
              </a:r>
              <a:r>
                <a:rPr lang="zh-CN" altLang="en-US" sz="2800" b="1" dirty="0">
                  <a:solidFill>
                    <a:schemeClr val="bg1"/>
                  </a:solidFill>
                  <a:latin typeface="宋体" pitchFamily="2" charset="-122"/>
                </a:rPr>
                <a:t> </a:t>
              </a:r>
              <a:endParaRPr 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8" name="Rectangle 77"/>
          <p:cNvSpPr/>
          <p:nvPr/>
        </p:nvSpPr>
        <p:spPr>
          <a:xfrm rot="20482155">
            <a:off x="6221670" y="3897663"/>
            <a:ext cx="1600022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交易成本理论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Rectangle 76"/>
          <p:cNvSpPr/>
          <p:nvPr/>
        </p:nvSpPr>
        <p:spPr>
          <a:xfrm rot="20482155">
            <a:off x="909933" y="3897663"/>
            <a:ext cx="1600022" cy="40862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核心能力理论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3.1 </a:t>
            </a:r>
            <a:r>
              <a:rPr lang="zh-CN" altLang="en-US" dirty="0"/>
              <a:t>外包决策</a:t>
            </a:r>
            <a:r>
              <a:rPr lang="en-US" altLang="zh-CN" dirty="0"/>
              <a:t>-</a:t>
            </a:r>
            <a:r>
              <a:rPr lang="zh-CN" altLang="en-US" dirty="0" smtClean="0"/>
              <a:t>理论模型</a:t>
            </a:r>
            <a:endParaRPr lang="zh-CN" altLang="en-US" dirty="0"/>
          </a:p>
        </p:txBody>
      </p:sp>
      <p:sp>
        <p:nvSpPr>
          <p:cNvPr id="36" name="Content Placeholder 2"/>
          <p:cNvSpPr txBox="1"/>
          <p:nvPr/>
        </p:nvSpPr>
        <p:spPr bwMode="gray">
          <a:xfrm>
            <a:off x="4521200" y="1084173"/>
            <a:ext cx="6793362" cy="214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defRPr/>
            </a:pPr>
            <a:r>
              <a:rPr lang="zh-CN" altLang="en-US" sz="1600" b="1" kern="0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决策理论</a:t>
            </a:r>
            <a:endParaRPr lang="en-US" altLang="zh-CN" sz="1600" b="1" kern="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 indent="-346075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核心竞争力理论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企业将非核心的业务外包，可以集中其有限的资源发展核心业务，以增强企业的核心竞争力。</a:t>
            </a:r>
            <a:endParaRPr lang="en-US" altLang="zh-CN" sz="16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1" indent="-346075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成本交易理论</a:t>
            </a:r>
            <a:r>
              <a:rPr lang="en-US" altLang="zh-CN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600" kern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资产专用性越高，交易成本越高，企业更倾向于选择内部化生产，反之，则会选择外包的方式。</a:t>
            </a:r>
            <a:endParaRPr lang="en-US" sz="1600" kern="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632153" y="1790357"/>
            <a:ext cx="10992769" cy="358762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3.1 </a:t>
            </a:r>
            <a:r>
              <a:rPr lang="zh-CN" altLang="en-US" dirty="0"/>
              <a:t>外包决策</a:t>
            </a:r>
            <a:r>
              <a:rPr lang="en-US" altLang="zh-CN" dirty="0"/>
              <a:t>  </a:t>
            </a:r>
            <a:r>
              <a:rPr lang="zh-CN" altLang="en-US" dirty="0"/>
              <a:t>成本</a:t>
            </a:r>
            <a:r>
              <a:rPr lang="zh-CN" altLang="en-US" dirty="0" smtClean="0"/>
              <a:t>价值分析</a:t>
            </a:r>
            <a:endParaRPr lang="zh-CN" altLang="en-US" dirty="0"/>
          </a:p>
        </p:txBody>
      </p:sp>
      <p:grpSp>
        <p:nvGrpSpPr>
          <p:cNvPr id="36" name="组合 35"/>
          <p:cNvGrpSpPr/>
          <p:nvPr/>
        </p:nvGrpSpPr>
        <p:grpSpPr>
          <a:xfrm>
            <a:off x="626675" y="1225683"/>
            <a:ext cx="3440098" cy="2160000"/>
            <a:chOff x="4443777" y="1810474"/>
            <a:chExt cx="3440098" cy="1906728"/>
          </a:xfrm>
        </p:grpSpPr>
        <p:sp>
          <p:nvSpPr>
            <p:cNvPr id="37" name="矩形: 圆角 67"/>
            <p:cNvSpPr/>
            <p:nvPr/>
          </p:nvSpPr>
          <p:spPr>
            <a:xfrm>
              <a:off x="4443777" y="1810474"/>
              <a:ext cx="3440098" cy="1902327"/>
            </a:xfrm>
            <a:prstGeom prst="roundRect">
              <a:avLst>
                <a:gd name="adj" fmla="val 7739"/>
              </a:avLst>
            </a:prstGeom>
            <a:gradFill>
              <a:gsLst>
                <a:gs pos="0">
                  <a:srgbClr val="4336F4">
                    <a:lumMod val="3000"/>
                    <a:lumOff val="97000"/>
                  </a:srgbClr>
                </a:gs>
                <a:gs pos="100000">
                  <a:srgbClr val="4336F4">
                    <a:lumMod val="10000"/>
                    <a:lumOff val="9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  <p:sp>
          <p:nvSpPr>
            <p:cNvPr id="38" name="任意多边形: 形状 72"/>
            <p:cNvSpPr/>
            <p:nvPr/>
          </p:nvSpPr>
          <p:spPr>
            <a:xfrm>
              <a:off x="4443777" y="2866948"/>
              <a:ext cx="3440098" cy="850254"/>
            </a:xfrm>
            <a:custGeom>
              <a:avLst/>
              <a:gdLst>
                <a:gd name="connsiteX0" fmla="*/ 722195 w 3440098"/>
                <a:gd name="connsiteY0" fmla="*/ 0 h 850254"/>
                <a:gd name="connsiteX1" fmla="*/ 815694 w 3440098"/>
                <a:gd name="connsiteY1" fmla="*/ 0 h 850254"/>
                <a:gd name="connsiteX2" fmla="*/ 815694 w 3440098"/>
                <a:gd name="connsiteY2" fmla="*/ 432027 h 850254"/>
                <a:gd name="connsiteX3" fmla="*/ 860830 w 3440098"/>
                <a:gd name="connsiteY3" fmla="*/ 430415 h 850254"/>
                <a:gd name="connsiteX4" fmla="*/ 868891 w 3440098"/>
                <a:gd name="connsiteY4" fmla="*/ 240194 h 850254"/>
                <a:gd name="connsiteX5" fmla="*/ 931760 w 3440098"/>
                <a:gd name="connsiteY5" fmla="*/ 240194 h 850254"/>
                <a:gd name="connsiteX6" fmla="*/ 952717 w 3440098"/>
                <a:gd name="connsiteY6" fmla="*/ 449760 h 850254"/>
                <a:gd name="connsiteX7" fmla="*/ 1017198 w 3440098"/>
                <a:gd name="connsiteY7" fmla="*/ 449760 h 850254"/>
                <a:gd name="connsiteX8" fmla="*/ 1030095 w 3440098"/>
                <a:gd name="connsiteY8" fmla="*/ 125739 h 850254"/>
                <a:gd name="connsiteX9" fmla="*/ 1125205 w 3440098"/>
                <a:gd name="connsiteY9" fmla="*/ 125739 h 850254"/>
                <a:gd name="connsiteX10" fmla="*/ 1147774 w 3440098"/>
                <a:gd name="connsiteY10" fmla="*/ 619024 h 850254"/>
                <a:gd name="connsiteX11" fmla="*/ 1171955 w 3440098"/>
                <a:gd name="connsiteY11" fmla="*/ 609352 h 850254"/>
                <a:gd name="connsiteX12" fmla="*/ 1170343 w 3440098"/>
                <a:gd name="connsiteY12" fmla="*/ 559379 h 850254"/>
                <a:gd name="connsiteX13" fmla="*/ 1202584 w 3440098"/>
                <a:gd name="connsiteY13" fmla="*/ 559379 h 850254"/>
                <a:gd name="connsiteX14" fmla="*/ 1202584 w 3440098"/>
                <a:gd name="connsiteY14" fmla="*/ 606128 h 850254"/>
                <a:gd name="connsiteX15" fmla="*/ 1209032 w 3440098"/>
                <a:gd name="connsiteY15" fmla="*/ 599679 h 850254"/>
                <a:gd name="connsiteX16" fmla="*/ 1215480 w 3440098"/>
                <a:gd name="connsiteY16" fmla="*/ 580335 h 850254"/>
                <a:gd name="connsiteX17" fmla="*/ 1239660 w 3440098"/>
                <a:gd name="connsiteY17" fmla="*/ 580335 h 850254"/>
                <a:gd name="connsiteX18" fmla="*/ 1238049 w 3440098"/>
                <a:gd name="connsiteY18" fmla="*/ 482000 h 850254"/>
                <a:gd name="connsiteX19" fmla="*/ 1346055 w 3440098"/>
                <a:gd name="connsiteY19" fmla="*/ 482000 h 850254"/>
                <a:gd name="connsiteX20" fmla="*/ 1346055 w 3440098"/>
                <a:gd name="connsiteY20" fmla="*/ 528750 h 850254"/>
                <a:gd name="connsiteX21" fmla="*/ 1408925 w 3440098"/>
                <a:gd name="connsiteY21" fmla="*/ 528750 h 850254"/>
                <a:gd name="connsiteX22" fmla="*/ 1416985 w 3440098"/>
                <a:gd name="connsiteY22" fmla="*/ 507793 h 850254"/>
                <a:gd name="connsiteX23" fmla="*/ 1449226 w 3440098"/>
                <a:gd name="connsiteY23" fmla="*/ 507793 h 850254"/>
                <a:gd name="connsiteX24" fmla="*/ 1452450 w 3440098"/>
                <a:gd name="connsiteY24" fmla="*/ 456208 h 850254"/>
                <a:gd name="connsiteX25" fmla="*/ 1558845 w 3440098"/>
                <a:gd name="connsiteY25" fmla="*/ 452984 h 850254"/>
                <a:gd name="connsiteX26" fmla="*/ 1574965 w 3440098"/>
                <a:gd name="connsiteY26" fmla="*/ 480389 h 850254"/>
                <a:gd name="connsiteX27" fmla="*/ 1607206 w 3440098"/>
                <a:gd name="connsiteY27" fmla="*/ 480389 h 850254"/>
                <a:gd name="connsiteX28" fmla="*/ 1608818 w 3440098"/>
                <a:gd name="connsiteY28" fmla="*/ 507793 h 850254"/>
                <a:gd name="connsiteX29" fmla="*/ 1628163 w 3440098"/>
                <a:gd name="connsiteY29" fmla="*/ 507793 h 850254"/>
                <a:gd name="connsiteX30" fmla="*/ 1621714 w 3440098"/>
                <a:gd name="connsiteY30" fmla="*/ 475552 h 850254"/>
                <a:gd name="connsiteX31" fmla="*/ 1720049 w 3440098"/>
                <a:gd name="connsiteY31" fmla="*/ 475552 h 850254"/>
                <a:gd name="connsiteX32" fmla="*/ 1818383 w 3440098"/>
                <a:gd name="connsiteY32" fmla="*/ 475552 h 850254"/>
                <a:gd name="connsiteX33" fmla="*/ 1811935 w 3440098"/>
                <a:gd name="connsiteY33" fmla="*/ 507793 h 850254"/>
                <a:gd name="connsiteX34" fmla="*/ 1831280 w 3440098"/>
                <a:gd name="connsiteY34" fmla="*/ 507793 h 850254"/>
                <a:gd name="connsiteX35" fmla="*/ 1832892 w 3440098"/>
                <a:gd name="connsiteY35" fmla="*/ 480389 h 850254"/>
                <a:gd name="connsiteX36" fmla="*/ 1865133 w 3440098"/>
                <a:gd name="connsiteY36" fmla="*/ 480389 h 850254"/>
                <a:gd name="connsiteX37" fmla="*/ 1881253 w 3440098"/>
                <a:gd name="connsiteY37" fmla="*/ 452984 h 850254"/>
                <a:gd name="connsiteX38" fmla="*/ 1987648 w 3440098"/>
                <a:gd name="connsiteY38" fmla="*/ 456208 h 850254"/>
                <a:gd name="connsiteX39" fmla="*/ 1990872 w 3440098"/>
                <a:gd name="connsiteY39" fmla="*/ 507793 h 850254"/>
                <a:gd name="connsiteX40" fmla="*/ 2023113 w 3440098"/>
                <a:gd name="connsiteY40" fmla="*/ 507793 h 850254"/>
                <a:gd name="connsiteX41" fmla="*/ 2031173 w 3440098"/>
                <a:gd name="connsiteY41" fmla="*/ 528750 h 850254"/>
                <a:gd name="connsiteX42" fmla="*/ 2094043 w 3440098"/>
                <a:gd name="connsiteY42" fmla="*/ 528750 h 850254"/>
                <a:gd name="connsiteX43" fmla="*/ 2094043 w 3440098"/>
                <a:gd name="connsiteY43" fmla="*/ 482000 h 850254"/>
                <a:gd name="connsiteX44" fmla="*/ 2202050 w 3440098"/>
                <a:gd name="connsiteY44" fmla="*/ 482000 h 850254"/>
                <a:gd name="connsiteX45" fmla="*/ 2200438 w 3440098"/>
                <a:gd name="connsiteY45" fmla="*/ 580335 h 850254"/>
                <a:gd name="connsiteX46" fmla="*/ 2224618 w 3440098"/>
                <a:gd name="connsiteY46" fmla="*/ 580335 h 850254"/>
                <a:gd name="connsiteX47" fmla="*/ 2231067 w 3440098"/>
                <a:gd name="connsiteY47" fmla="*/ 599680 h 850254"/>
                <a:gd name="connsiteX48" fmla="*/ 2237515 w 3440098"/>
                <a:gd name="connsiteY48" fmla="*/ 606128 h 850254"/>
                <a:gd name="connsiteX49" fmla="*/ 2237515 w 3440098"/>
                <a:gd name="connsiteY49" fmla="*/ 559379 h 850254"/>
                <a:gd name="connsiteX50" fmla="*/ 2269755 w 3440098"/>
                <a:gd name="connsiteY50" fmla="*/ 559379 h 850254"/>
                <a:gd name="connsiteX51" fmla="*/ 2268144 w 3440098"/>
                <a:gd name="connsiteY51" fmla="*/ 609352 h 850254"/>
                <a:gd name="connsiteX52" fmla="*/ 2292324 w 3440098"/>
                <a:gd name="connsiteY52" fmla="*/ 619024 h 850254"/>
                <a:gd name="connsiteX53" fmla="*/ 2312693 w 3440098"/>
                <a:gd name="connsiteY53" fmla="*/ 174143 h 850254"/>
                <a:gd name="connsiteX54" fmla="*/ 2406703 w 3440098"/>
                <a:gd name="connsiteY54" fmla="*/ 173043 h 850254"/>
                <a:gd name="connsiteX55" fmla="*/ 2422899 w 3440098"/>
                <a:gd name="connsiteY55" fmla="*/ 449760 h 850254"/>
                <a:gd name="connsiteX56" fmla="*/ 2487381 w 3440098"/>
                <a:gd name="connsiteY56" fmla="*/ 449760 h 850254"/>
                <a:gd name="connsiteX57" fmla="*/ 2486336 w 3440098"/>
                <a:gd name="connsiteY57" fmla="*/ 241295 h 850254"/>
                <a:gd name="connsiteX58" fmla="*/ 2573408 w 3440098"/>
                <a:gd name="connsiteY58" fmla="*/ 240194 h 850254"/>
                <a:gd name="connsiteX59" fmla="*/ 2579268 w 3440098"/>
                <a:gd name="connsiteY59" fmla="*/ 430415 h 850254"/>
                <a:gd name="connsiteX60" fmla="*/ 2624405 w 3440098"/>
                <a:gd name="connsiteY60" fmla="*/ 432027 h 850254"/>
                <a:gd name="connsiteX61" fmla="*/ 2621105 w 3440098"/>
                <a:gd name="connsiteY61" fmla="*/ 110009 h 850254"/>
                <a:gd name="connsiteX62" fmla="*/ 2714603 w 3440098"/>
                <a:gd name="connsiteY62" fmla="*/ 107808 h 850254"/>
                <a:gd name="connsiteX63" fmla="*/ 2717903 w 3440098"/>
                <a:gd name="connsiteY63" fmla="*/ 422355 h 850254"/>
                <a:gd name="connsiteX64" fmla="*/ 2740471 w 3440098"/>
                <a:gd name="connsiteY64" fmla="*/ 423967 h 850254"/>
                <a:gd name="connsiteX65" fmla="*/ 2740471 w 3440098"/>
                <a:gd name="connsiteY65" fmla="*/ 506182 h 850254"/>
                <a:gd name="connsiteX66" fmla="*/ 2754980 w 3440098"/>
                <a:gd name="connsiteY66" fmla="*/ 506182 h 850254"/>
                <a:gd name="connsiteX67" fmla="*/ 2761429 w 3440098"/>
                <a:gd name="connsiteY67" fmla="*/ 523914 h 850254"/>
                <a:gd name="connsiteX68" fmla="*/ 2803341 w 3440098"/>
                <a:gd name="connsiteY68" fmla="*/ 528750 h 850254"/>
                <a:gd name="connsiteX69" fmla="*/ 2801729 w 3440098"/>
                <a:gd name="connsiteY69" fmla="*/ 506182 h 850254"/>
                <a:gd name="connsiteX70" fmla="*/ 2911348 w 3440098"/>
                <a:gd name="connsiteY70" fmla="*/ 507793 h 850254"/>
                <a:gd name="connsiteX71" fmla="*/ 2911348 w 3440098"/>
                <a:gd name="connsiteY71" fmla="*/ 499733 h 850254"/>
                <a:gd name="connsiteX72" fmla="*/ 2921020 w 3440098"/>
                <a:gd name="connsiteY72" fmla="*/ 411071 h 850254"/>
                <a:gd name="connsiteX73" fmla="*/ 3104281 w 3440098"/>
                <a:gd name="connsiteY73" fmla="*/ 405897 h 850254"/>
                <a:gd name="connsiteX74" fmla="*/ 3125750 w 3440098"/>
                <a:gd name="connsiteY74" fmla="*/ 506182 h 850254"/>
                <a:gd name="connsiteX75" fmla="*/ 3130586 w 3440098"/>
                <a:gd name="connsiteY75" fmla="*/ 461044 h 850254"/>
                <a:gd name="connsiteX76" fmla="*/ 3169275 w 3440098"/>
                <a:gd name="connsiteY76" fmla="*/ 461044 h 850254"/>
                <a:gd name="connsiteX77" fmla="*/ 3169275 w 3440098"/>
                <a:gd name="connsiteY77" fmla="*/ 477165 h 850254"/>
                <a:gd name="connsiteX78" fmla="*/ 3201516 w 3440098"/>
                <a:gd name="connsiteY78" fmla="*/ 477165 h 850254"/>
                <a:gd name="connsiteX79" fmla="*/ 3201516 w 3440098"/>
                <a:gd name="connsiteY79" fmla="*/ 509406 h 850254"/>
                <a:gd name="connsiteX80" fmla="*/ 3230532 w 3440098"/>
                <a:gd name="connsiteY80" fmla="*/ 509406 h 850254"/>
                <a:gd name="connsiteX81" fmla="*/ 3243429 w 3440098"/>
                <a:gd name="connsiteY81" fmla="*/ 530362 h 850254"/>
                <a:gd name="connsiteX82" fmla="*/ 3243429 w 3440098"/>
                <a:gd name="connsiteY82" fmla="*/ 648041 h 850254"/>
                <a:gd name="connsiteX83" fmla="*/ 3269222 w 3440098"/>
                <a:gd name="connsiteY83" fmla="*/ 648041 h 850254"/>
                <a:gd name="connsiteX84" fmla="*/ 3269222 w 3440098"/>
                <a:gd name="connsiteY84" fmla="*/ 672222 h 850254"/>
                <a:gd name="connsiteX85" fmla="*/ 3301463 w 3440098"/>
                <a:gd name="connsiteY85" fmla="*/ 672222 h 850254"/>
                <a:gd name="connsiteX86" fmla="*/ 3301463 w 3440098"/>
                <a:gd name="connsiteY86" fmla="*/ 499733 h 850254"/>
                <a:gd name="connsiteX87" fmla="*/ 3440098 w 3440098"/>
                <a:gd name="connsiteY87" fmla="*/ 499733 h 850254"/>
                <a:gd name="connsiteX88" fmla="*/ 3438003 w 3440098"/>
                <a:gd name="connsiteY88" fmla="*/ 728088 h 850254"/>
                <a:gd name="connsiteX89" fmla="*/ 3429682 w 3440098"/>
                <a:gd name="connsiteY89" fmla="*/ 769303 h 850254"/>
                <a:gd name="connsiteX90" fmla="*/ 3307555 w 3440098"/>
                <a:gd name="connsiteY90" fmla="*/ 850254 h 850254"/>
                <a:gd name="connsiteX91" fmla="*/ 132543 w 3440098"/>
                <a:gd name="connsiteY91" fmla="*/ 850254 h 850254"/>
                <a:gd name="connsiteX92" fmla="*/ 10416 w 3440098"/>
                <a:gd name="connsiteY92" fmla="*/ 769303 h 850254"/>
                <a:gd name="connsiteX93" fmla="*/ 2095 w 3440098"/>
                <a:gd name="connsiteY93" fmla="*/ 728088 h 850254"/>
                <a:gd name="connsiteX94" fmla="*/ 0 w 3440098"/>
                <a:gd name="connsiteY94" fmla="*/ 499733 h 850254"/>
                <a:gd name="connsiteX95" fmla="*/ 138636 w 3440098"/>
                <a:gd name="connsiteY95" fmla="*/ 499733 h 850254"/>
                <a:gd name="connsiteX96" fmla="*/ 138636 w 3440098"/>
                <a:gd name="connsiteY96" fmla="*/ 672222 h 850254"/>
                <a:gd name="connsiteX97" fmla="*/ 170876 w 3440098"/>
                <a:gd name="connsiteY97" fmla="*/ 672222 h 850254"/>
                <a:gd name="connsiteX98" fmla="*/ 170876 w 3440098"/>
                <a:gd name="connsiteY98" fmla="*/ 648041 h 850254"/>
                <a:gd name="connsiteX99" fmla="*/ 196669 w 3440098"/>
                <a:gd name="connsiteY99" fmla="*/ 648041 h 850254"/>
                <a:gd name="connsiteX100" fmla="*/ 196669 w 3440098"/>
                <a:gd name="connsiteY100" fmla="*/ 530362 h 850254"/>
                <a:gd name="connsiteX101" fmla="*/ 209565 w 3440098"/>
                <a:gd name="connsiteY101" fmla="*/ 509406 h 850254"/>
                <a:gd name="connsiteX102" fmla="*/ 238582 w 3440098"/>
                <a:gd name="connsiteY102" fmla="*/ 509406 h 850254"/>
                <a:gd name="connsiteX103" fmla="*/ 238582 w 3440098"/>
                <a:gd name="connsiteY103" fmla="*/ 477165 h 850254"/>
                <a:gd name="connsiteX104" fmla="*/ 270823 w 3440098"/>
                <a:gd name="connsiteY104" fmla="*/ 477165 h 850254"/>
                <a:gd name="connsiteX105" fmla="*/ 270823 w 3440098"/>
                <a:gd name="connsiteY105" fmla="*/ 461044 h 850254"/>
                <a:gd name="connsiteX106" fmla="*/ 309512 w 3440098"/>
                <a:gd name="connsiteY106" fmla="*/ 461044 h 850254"/>
                <a:gd name="connsiteX107" fmla="*/ 314348 w 3440098"/>
                <a:gd name="connsiteY107" fmla="*/ 506182 h 850254"/>
                <a:gd name="connsiteX108" fmla="*/ 336917 w 3440098"/>
                <a:gd name="connsiteY108" fmla="*/ 373994 h 850254"/>
                <a:gd name="connsiteX109" fmla="*/ 519078 w 3440098"/>
                <a:gd name="connsiteY109" fmla="*/ 411071 h 850254"/>
                <a:gd name="connsiteX110" fmla="*/ 528750 w 3440098"/>
                <a:gd name="connsiteY110" fmla="*/ 499733 h 850254"/>
                <a:gd name="connsiteX111" fmla="*/ 528750 w 3440098"/>
                <a:gd name="connsiteY111" fmla="*/ 507793 h 850254"/>
                <a:gd name="connsiteX112" fmla="*/ 638369 w 3440098"/>
                <a:gd name="connsiteY112" fmla="*/ 506182 h 850254"/>
                <a:gd name="connsiteX113" fmla="*/ 636757 w 3440098"/>
                <a:gd name="connsiteY113" fmla="*/ 528750 h 850254"/>
                <a:gd name="connsiteX114" fmla="*/ 678670 w 3440098"/>
                <a:gd name="connsiteY114" fmla="*/ 523914 h 850254"/>
                <a:gd name="connsiteX115" fmla="*/ 685118 w 3440098"/>
                <a:gd name="connsiteY115" fmla="*/ 506182 h 850254"/>
                <a:gd name="connsiteX116" fmla="*/ 699626 w 3440098"/>
                <a:gd name="connsiteY116" fmla="*/ 506182 h 850254"/>
                <a:gd name="connsiteX117" fmla="*/ 699626 w 3440098"/>
                <a:gd name="connsiteY117" fmla="*/ 423967 h 850254"/>
                <a:gd name="connsiteX118" fmla="*/ 722195 w 3440098"/>
                <a:gd name="connsiteY118" fmla="*/ 422355 h 850254"/>
                <a:gd name="connsiteX119" fmla="*/ 722195 w 3440098"/>
                <a:gd name="connsiteY119" fmla="*/ 0 h 8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440098" h="850254">
                  <a:moveTo>
                    <a:pt x="722195" y="0"/>
                  </a:moveTo>
                  <a:lnTo>
                    <a:pt x="815694" y="0"/>
                  </a:lnTo>
                  <a:lnTo>
                    <a:pt x="815694" y="432027"/>
                  </a:lnTo>
                  <a:lnTo>
                    <a:pt x="860830" y="430415"/>
                  </a:lnTo>
                  <a:lnTo>
                    <a:pt x="868891" y="240194"/>
                  </a:lnTo>
                  <a:lnTo>
                    <a:pt x="931760" y="240194"/>
                  </a:lnTo>
                  <a:lnTo>
                    <a:pt x="952717" y="449760"/>
                  </a:lnTo>
                  <a:lnTo>
                    <a:pt x="1017198" y="449760"/>
                  </a:lnTo>
                  <a:lnTo>
                    <a:pt x="1030095" y="125739"/>
                  </a:lnTo>
                  <a:lnTo>
                    <a:pt x="1125205" y="125739"/>
                  </a:lnTo>
                  <a:lnTo>
                    <a:pt x="1147774" y="619024"/>
                  </a:lnTo>
                  <a:lnTo>
                    <a:pt x="1171955" y="609352"/>
                  </a:lnTo>
                  <a:lnTo>
                    <a:pt x="1170343" y="559379"/>
                  </a:lnTo>
                  <a:lnTo>
                    <a:pt x="1202584" y="559379"/>
                  </a:lnTo>
                  <a:lnTo>
                    <a:pt x="1202584" y="606128"/>
                  </a:lnTo>
                  <a:lnTo>
                    <a:pt x="1209032" y="599679"/>
                  </a:lnTo>
                  <a:lnTo>
                    <a:pt x="1215480" y="580335"/>
                  </a:lnTo>
                  <a:lnTo>
                    <a:pt x="1239660" y="580335"/>
                  </a:lnTo>
                  <a:lnTo>
                    <a:pt x="1238049" y="482000"/>
                  </a:lnTo>
                  <a:lnTo>
                    <a:pt x="1346055" y="482000"/>
                  </a:lnTo>
                  <a:lnTo>
                    <a:pt x="1346055" y="528750"/>
                  </a:lnTo>
                  <a:lnTo>
                    <a:pt x="1408925" y="528750"/>
                  </a:lnTo>
                  <a:lnTo>
                    <a:pt x="1416985" y="507793"/>
                  </a:lnTo>
                  <a:lnTo>
                    <a:pt x="1449226" y="507793"/>
                  </a:lnTo>
                  <a:lnTo>
                    <a:pt x="1452450" y="456208"/>
                  </a:lnTo>
                  <a:lnTo>
                    <a:pt x="1558845" y="452984"/>
                  </a:lnTo>
                  <a:lnTo>
                    <a:pt x="1574965" y="480389"/>
                  </a:lnTo>
                  <a:lnTo>
                    <a:pt x="1607206" y="480389"/>
                  </a:lnTo>
                  <a:lnTo>
                    <a:pt x="1608818" y="507793"/>
                  </a:lnTo>
                  <a:lnTo>
                    <a:pt x="1628163" y="507793"/>
                  </a:lnTo>
                  <a:lnTo>
                    <a:pt x="1621714" y="475552"/>
                  </a:lnTo>
                  <a:lnTo>
                    <a:pt x="1720049" y="475552"/>
                  </a:lnTo>
                  <a:lnTo>
                    <a:pt x="1818383" y="475552"/>
                  </a:lnTo>
                  <a:lnTo>
                    <a:pt x="1811935" y="507793"/>
                  </a:lnTo>
                  <a:lnTo>
                    <a:pt x="1831280" y="507793"/>
                  </a:lnTo>
                  <a:lnTo>
                    <a:pt x="1832892" y="480389"/>
                  </a:lnTo>
                  <a:lnTo>
                    <a:pt x="1865133" y="480389"/>
                  </a:lnTo>
                  <a:lnTo>
                    <a:pt x="1881253" y="452984"/>
                  </a:lnTo>
                  <a:lnTo>
                    <a:pt x="1987648" y="456208"/>
                  </a:lnTo>
                  <a:lnTo>
                    <a:pt x="1990872" y="507793"/>
                  </a:lnTo>
                  <a:lnTo>
                    <a:pt x="2023113" y="507793"/>
                  </a:lnTo>
                  <a:lnTo>
                    <a:pt x="2031173" y="528750"/>
                  </a:lnTo>
                  <a:lnTo>
                    <a:pt x="2094043" y="528750"/>
                  </a:lnTo>
                  <a:lnTo>
                    <a:pt x="2094043" y="482000"/>
                  </a:lnTo>
                  <a:lnTo>
                    <a:pt x="2202050" y="482000"/>
                  </a:lnTo>
                  <a:lnTo>
                    <a:pt x="2200438" y="580335"/>
                  </a:lnTo>
                  <a:lnTo>
                    <a:pt x="2224618" y="580335"/>
                  </a:lnTo>
                  <a:lnTo>
                    <a:pt x="2231067" y="599680"/>
                  </a:lnTo>
                  <a:lnTo>
                    <a:pt x="2237515" y="606128"/>
                  </a:lnTo>
                  <a:lnTo>
                    <a:pt x="2237515" y="559379"/>
                  </a:lnTo>
                  <a:lnTo>
                    <a:pt x="2269755" y="559379"/>
                  </a:lnTo>
                  <a:lnTo>
                    <a:pt x="2268144" y="609352"/>
                  </a:lnTo>
                  <a:lnTo>
                    <a:pt x="2292324" y="619024"/>
                  </a:lnTo>
                  <a:lnTo>
                    <a:pt x="2312693" y="174143"/>
                  </a:lnTo>
                  <a:lnTo>
                    <a:pt x="2406703" y="173043"/>
                  </a:lnTo>
                  <a:lnTo>
                    <a:pt x="2422899" y="449760"/>
                  </a:lnTo>
                  <a:lnTo>
                    <a:pt x="2487381" y="449760"/>
                  </a:lnTo>
                  <a:cubicBezTo>
                    <a:pt x="2487033" y="380271"/>
                    <a:pt x="2486685" y="310783"/>
                    <a:pt x="2486336" y="241295"/>
                  </a:cubicBezTo>
                  <a:lnTo>
                    <a:pt x="2573408" y="240194"/>
                  </a:lnTo>
                  <a:lnTo>
                    <a:pt x="2579268" y="430415"/>
                  </a:lnTo>
                  <a:lnTo>
                    <a:pt x="2624405" y="432027"/>
                  </a:lnTo>
                  <a:lnTo>
                    <a:pt x="2621105" y="110009"/>
                  </a:lnTo>
                  <a:lnTo>
                    <a:pt x="2714603" y="107808"/>
                  </a:lnTo>
                  <a:lnTo>
                    <a:pt x="2717903" y="422355"/>
                  </a:lnTo>
                  <a:lnTo>
                    <a:pt x="2740471" y="423967"/>
                  </a:lnTo>
                  <a:lnTo>
                    <a:pt x="2740471" y="506182"/>
                  </a:lnTo>
                  <a:lnTo>
                    <a:pt x="2754980" y="506182"/>
                  </a:lnTo>
                  <a:lnTo>
                    <a:pt x="2761429" y="523914"/>
                  </a:lnTo>
                  <a:lnTo>
                    <a:pt x="2803341" y="528750"/>
                  </a:lnTo>
                  <a:lnTo>
                    <a:pt x="2801729" y="506182"/>
                  </a:lnTo>
                  <a:lnTo>
                    <a:pt x="2911348" y="507793"/>
                  </a:lnTo>
                  <a:lnTo>
                    <a:pt x="2911348" y="499733"/>
                  </a:lnTo>
                  <a:lnTo>
                    <a:pt x="2921020" y="411071"/>
                  </a:lnTo>
                  <a:lnTo>
                    <a:pt x="3104281" y="405897"/>
                  </a:lnTo>
                  <a:lnTo>
                    <a:pt x="3125750" y="506182"/>
                  </a:lnTo>
                  <a:lnTo>
                    <a:pt x="3130586" y="461044"/>
                  </a:lnTo>
                  <a:lnTo>
                    <a:pt x="3169275" y="461044"/>
                  </a:lnTo>
                  <a:lnTo>
                    <a:pt x="3169275" y="477165"/>
                  </a:lnTo>
                  <a:lnTo>
                    <a:pt x="3201516" y="477165"/>
                  </a:lnTo>
                  <a:lnTo>
                    <a:pt x="3201516" y="509406"/>
                  </a:lnTo>
                  <a:lnTo>
                    <a:pt x="3230532" y="509406"/>
                  </a:lnTo>
                  <a:lnTo>
                    <a:pt x="3243429" y="530362"/>
                  </a:lnTo>
                  <a:lnTo>
                    <a:pt x="3243429" y="648041"/>
                  </a:lnTo>
                  <a:lnTo>
                    <a:pt x="3269222" y="648041"/>
                  </a:lnTo>
                  <a:lnTo>
                    <a:pt x="3269222" y="672222"/>
                  </a:lnTo>
                  <a:lnTo>
                    <a:pt x="3301463" y="672222"/>
                  </a:lnTo>
                  <a:lnTo>
                    <a:pt x="3301463" y="499733"/>
                  </a:lnTo>
                  <a:lnTo>
                    <a:pt x="3440098" y="499733"/>
                  </a:lnTo>
                  <a:lnTo>
                    <a:pt x="3438003" y="728088"/>
                  </a:lnTo>
                  <a:lnTo>
                    <a:pt x="3429682" y="769303"/>
                  </a:lnTo>
                  <a:cubicBezTo>
                    <a:pt x="3409561" y="816874"/>
                    <a:pt x="3362456" y="850254"/>
                    <a:pt x="3307555" y="850254"/>
                  </a:cubicBezTo>
                  <a:lnTo>
                    <a:pt x="132543" y="850254"/>
                  </a:lnTo>
                  <a:cubicBezTo>
                    <a:pt x="77642" y="850254"/>
                    <a:pt x="30537" y="816874"/>
                    <a:pt x="10416" y="769303"/>
                  </a:cubicBezTo>
                  <a:lnTo>
                    <a:pt x="2095" y="728088"/>
                  </a:lnTo>
                  <a:lnTo>
                    <a:pt x="0" y="499733"/>
                  </a:lnTo>
                  <a:lnTo>
                    <a:pt x="138636" y="499733"/>
                  </a:lnTo>
                  <a:lnTo>
                    <a:pt x="138636" y="672222"/>
                  </a:lnTo>
                  <a:lnTo>
                    <a:pt x="170876" y="672222"/>
                  </a:lnTo>
                  <a:lnTo>
                    <a:pt x="170876" y="648041"/>
                  </a:lnTo>
                  <a:lnTo>
                    <a:pt x="196669" y="648041"/>
                  </a:lnTo>
                  <a:lnTo>
                    <a:pt x="196669" y="530362"/>
                  </a:lnTo>
                  <a:lnTo>
                    <a:pt x="209565" y="509406"/>
                  </a:lnTo>
                  <a:lnTo>
                    <a:pt x="238582" y="509406"/>
                  </a:lnTo>
                  <a:lnTo>
                    <a:pt x="238582" y="477165"/>
                  </a:lnTo>
                  <a:lnTo>
                    <a:pt x="270823" y="477165"/>
                  </a:lnTo>
                  <a:lnTo>
                    <a:pt x="270823" y="461044"/>
                  </a:lnTo>
                  <a:lnTo>
                    <a:pt x="309512" y="461044"/>
                  </a:lnTo>
                  <a:lnTo>
                    <a:pt x="314348" y="506182"/>
                  </a:lnTo>
                  <a:lnTo>
                    <a:pt x="336917" y="373994"/>
                  </a:lnTo>
                  <a:lnTo>
                    <a:pt x="519078" y="411071"/>
                  </a:lnTo>
                  <a:lnTo>
                    <a:pt x="528750" y="499733"/>
                  </a:lnTo>
                  <a:lnTo>
                    <a:pt x="528750" y="507793"/>
                  </a:lnTo>
                  <a:lnTo>
                    <a:pt x="638369" y="506182"/>
                  </a:lnTo>
                  <a:lnTo>
                    <a:pt x="636757" y="528750"/>
                  </a:lnTo>
                  <a:lnTo>
                    <a:pt x="678670" y="523914"/>
                  </a:lnTo>
                  <a:lnTo>
                    <a:pt x="685118" y="506182"/>
                  </a:lnTo>
                  <a:lnTo>
                    <a:pt x="699626" y="506182"/>
                  </a:lnTo>
                  <a:lnTo>
                    <a:pt x="699626" y="423967"/>
                  </a:lnTo>
                  <a:lnTo>
                    <a:pt x="722195" y="422355"/>
                  </a:lnTo>
                  <a:lnTo>
                    <a:pt x="722195" y="0"/>
                  </a:lnTo>
                  <a:close/>
                </a:path>
              </a:pathLst>
            </a:custGeom>
            <a:solidFill>
              <a:srgbClr val="000000">
                <a:alpha val="3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algn="t" rotWithShape="0">
                <a:srgbClr val="4336F4">
                  <a:alpha val="25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6675" y="3748566"/>
            <a:ext cx="3440098" cy="2520000"/>
            <a:chOff x="4443777" y="4067545"/>
            <a:chExt cx="3440098" cy="1906728"/>
          </a:xfrm>
        </p:grpSpPr>
        <p:sp>
          <p:nvSpPr>
            <p:cNvPr id="40" name="矩形: 圆角 81"/>
            <p:cNvSpPr/>
            <p:nvPr/>
          </p:nvSpPr>
          <p:spPr>
            <a:xfrm>
              <a:off x="4443777" y="4067545"/>
              <a:ext cx="3440098" cy="1902327"/>
            </a:xfrm>
            <a:prstGeom prst="roundRect">
              <a:avLst>
                <a:gd name="adj" fmla="val 7739"/>
              </a:avLst>
            </a:prstGeom>
            <a:gradFill>
              <a:gsLst>
                <a:gs pos="0">
                  <a:srgbClr val="4336F4">
                    <a:lumMod val="3000"/>
                    <a:lumOff val="97000"/>
                  </a:srgbClr>
                </a:gs>
                <a:gs pos="100000">
                  <a:srgbClr val="4336F4">
                    <a:lumMod val="10000"/>
                    <a:lumOff val="9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  <p:sp>
          <p:nvSpPr>
            <p:cNvPr id="41" name="任意多边形: 形状 83"/>
            <p:cNvSpPr/>
            <p:nvPr/>
          </p:nvSpPr>
          <p:spPr>
            <a:xfrm>
              <a:off x="4443777" y="5124019"/>
              <a:ext cx="3440098" cy="850254"/>
            </a:xfrm>
            <a:custGeom>
              <a:avLst/>
              <a:gdLst>
                <a:gd name="connsiteX0" fmla="*/ 722195 w 3440098"/>
                <a:gd name="connsiteY0" fmla="*/ 0 h 850254"/>
                <a:gd name="connsiteX1" fmla="*/ 815694 w 3440098"/>
                <a:gd name="connsiteY1" fmla="*/ 0 h 850254"/>
                <a:gd name="connsiteX2" fmla="*/ 815694 w 3440098"/>
                <a:gd name="connsiteY2" fmla="*/ 432027 h 850254"/>
                <a:gd name="connsiteX3" fmla="*/ 860830 w 3440098"/>
                <a:gd name="connsiteY3" fmla="*/ 430415 h 850254"/>
                <a:gd name="connsiteX4" fmla="*/ 868891 w 3440098"/>
                <a:gd name="connsiteY4" fmla="*/ 240194 h 850254"/>
                <a:gd name="connsiteX5" fmla="*/ 931760 w 3440098"/>
                <a:gd name="connsiteY5" fmla="*/ 240194 h 850254"/>
                <a:gd name="connsiteX6" fmla="*/ 952717 w 3440098"/>
                <a:gd name="connsiteY6" fmla="*/ 449760 h 850254"/>
                <a:gd name="connsiteX7" fmla="*/ 1017198 w 3440098"/>
                <a:gd name="connsiteY7" fmla="*/ 449760 h 850254"/>
                <a:gd name="connsiteX8" fmla="*/ 1030095 w 3440098"/>
                <a:gd name="connsiteY8" fmla="*/ 125739 h 850254"/>
                <a:gd name="connsiteX9" fmla="*/ 1125205 w 3440098"/>
                <a:gd name="connsiteY9" fmla="*/ 125739 h 850254"/>
                <a:gd name="connsiteX10" fmla="*/ 1147774 w 3440098"/>
                <a:gd name="connsiteY10" fmla="*/ 619024 h 850254"/>
                <a:gd name="connsiteX11" fmla="*/ 1171955 w 3440098"/>
                <a:gd name="connsiteY11" fmla="*/ 609352 h 850254"/>
                <a:gd name="connsiteX12" fmla="*/ 1170343 w 3440098"/>
                <a:gd name="connsiteY12" fmla="*/ 559379 h 850254"/>
                <a:gd name="connsiteX13" fmla="*/ 1202584 w 3440098"/>
                <a:gd name="connsiteY13" fmla="*/ 559379 h 850254"/>
                <a:gd name="connsiteX14" fmla="*/ 1202584 w 3440098"/>
                <a:gd name="connsiteY14" fmla="*/ 606128 h 850254"/>
                <a:gd name="connsiteX15" fmla="*/ 1209032 w 3440098"/>
                <a:gd name="connsiteY15" fmla="*/ 599679 h 850254"/>
                <a:gd name="connsiteX16" fmla="*/ 1215480 w 3440098"/>
                <a:gd name="connsiteY16" fmla="*/ 580335 h 850254"/>
                <a:gd name="connsiteX17" fmla="*/ 1239660 w 3440098"/>
                <a:gd name="connsiteY17" fmla="*/ 580335 h 850254"/>
                <a:gd name="connsiteX18" fmla="*/ 1238049 w 3440098"/>
                <a:gd name="connsiteY18" fmla="*/ 482000 h 850254"/>
                <a:gd name="connsiteX19" fmla="*/ 1346055 w 3440098"/>
                <a:gd name="connsiteY19" fmla="*/ 482000 h 850254"/>
                <a:gd name="connsiteX20" fmla="*/ 1346055 w 3440098"/>
                <a:gd name="connsiteY20" fmla="*/ 528750 h 850254"/>
                <a:gd name="connsiteX21" fmla="*/ 1408925 w 3440098"/>
                <a:gd name="connsiteY21" fmla="*/ 528750 h 850254"/>
                <a:gd name="connsiteX22" fmla="*/ 1416985 w 3440098"/>
                <a:gd name="connsiteY22" fmla="*/ 507793 h 850254"/>
                <a:gd name="connsiteX23" fmla="*/ 1449226 w 3440098"/>
                <a:gd name="connsiteY23" fmla="*/ 507793 h 850254"/>
                <a:gd name="connsiteX24" fmla="*/ 1452450 w 3440098"/>
                <a:gd name="connsiteY24" fmla="*/ 456208 h 850254"/>
                <a:gd name="connsiteX25" fmla="*/ 1558845 w 3440098"/>
                <a:gd name="connsiteY25" fmla="*/ 452984 h 850254"/>
                <a:gd name="connsiteX26" fmla="*/ 1574965 w 3440098"/>
                <a:gd name="connsiteY26" fmla="*/ 480389 h 850254"/>
                <a:gd name="connsiteX27" fmla="*/ 1607206 w 3440098"/>
                <a:gd name="connsiteY27" fmla="*/ 480389 h 850254"/>
                <a:gd name="connsiteX28" fmla="*/ 1608818 w 3440098"/>
                <a:gd name="connsiteY28" fmla="*/ 507793 h 850254"/>
                <a:gd name="connsiteX29" fmla="*/ 1628163 w 3440098"/>
                <a:gd name="connsiteY29" fmla="*/ 507793 h 850254"/>
                <a:gd name="connsiteX30" fmla="*/ 1621714 w 3440098"/>
                <a:gd name="connsiteY30" fmla="*/ 475552 h 850254"/>
                <a:gd name="connsiteX31" fmla="*/ 1720049 w 3440098"/>
                <a:gd name="connsiteY31" fmla="*/ 475552 h 850254"/>
                <a:gd name="connsiteX32" fmla="*/ 1818383 w 3440098"/>
                <a:gd name="connsiteY32" fmla="*/ 475552 h 850254"/>
                <a:gd name="connsiteX33" fmla="*/ 1811935 w 3440098"/>
                <a:gd name="connsiteY33" fmla="*/ 507793 h 850254"/>
                <a:gd name="connsiteX34" fmla="*/ 1831280 w 3440098"/>
                <a:gd name="connsiteY34" fmla="*/ 507793 h 850254"/>
                <a:gd name="connsiteX35" fmla="*/ 1832892 w 3440098"/>
                <a:gd name="connsiteY35" fmla="*/ 480389 h 850254"/>
                <a:gd name="connsiteX36" fmla="*/ 1865133 w 3440098"/>
                <a:gd name="connsiteY36" fmla="*/ 480389 h 850254"/>
                <a:gd name="connsiteX37" fmla="*/ 1881253 w 3440098"/>
                <a:gd name="connsiteY37" fmla="*/ 452984 h 850254"/>
                <a:gd name="connsiteX38" fmla="*/ 1987648 w 3440098"/>
                <a:gd name="connsiteY38" fmla="*/ 456208 h 850254"/>
                <a:gd name="connsiteX39" fmla="*/ 1990872 w 3440098"/>
                <a:gd name="connsiteY39" fmla="*/ 507793 h 850254"/>
                <a:gd name="connsiteX40" fmla="*/ 2023113 w 3440098"/>
                <a:gd name="connsiteY40" fmla="*/ 507793 h 850254"/>
                <a:gd name="connsiteX41" fmla="*/ 2031173 w 3440098"/>
                <a:gd name="connsiteY41" fmla="*/ 528750 h 850254"/>
                <a:gd name="connsiteX42" fmla="*/ 2094043 w 3440098"/>
                <a:gd name="connsiteY42" fmla="*/ 528750 h 850254"/>
                <a:gd name="connsiteX43" fmla="*/ 2094043 w 3440098"/>
                <a:gd name="connsiteY43" fmla="*/ 482000 h 850254"/>
                <a:gd name="connsiteX44" fmla="*/ 2202050 w 3440098"/>
                <a:gd name="connsiteY44" fmla="*/ 482000 h 850254"/>
                <a:gd name="connsiteX45" fmla="*/ 2200438 w 3440098"/>
                <a:gd name="connsiteY45" fmla="*/ 580335 h 850254"/>
                <a:gd name="connsiteX46" fmla="*/ 2224618 w 3440098"/>
                <a:gd name="connsiteY46" fmla="*/ 580335 h 850254"/>
                <a:gd name="connsiteX47" fmla="*/ 2231067 w 3440098"/>
                <a:gd name="connsiteY47" fmla="*/ 599680 h 850254"/>
                <a:gd name="connsiteX48" fmla="*/ 2237515 w 3440098"/>
                <a:gd name="connsiteY48" fmla="*/ 606128 h 850254"/>
                <a:gd name="connsiteX49" fmla="*/ 2237515 w 3440098"/>
                <a:gd name="connsiteY49" fmla="*/ 559379 h 850254"/>
                <a:gd name="connsiteX50" fmla="*/ 2269755 w 3440098"/>
                <a:gd name="connsiteY50" fmla="*/ 559379 h 850254"/>
                <a:gd name="connsiteX51" fmla="*/ 2268144 w 3440098"/>
                <a:gd name="connsiteY51" fmla="*/ 609352 h 850254"/>
                <a:gd name="connsiteX52" fmla="*/ 2292324 w 3440098"/>
                <a:gd name="connsiteY52" fmla="*/ 619024 h 850254"/>
                <a:gd name="connsiteX53" fmla="*/ 2312693 w 3440098"/>
                <a:gd name="connsiteY53" fmla="*/ 174143 h 850254"/>
                <a:gd name="connsiteX54" fmla="*/ 2406703 w 3440098"/>
                <a:gd name="connsiteY54" fmla="*/ 173043 h 850254"/>
                <a:gd name="connsiteX55" fmla="*/ 2422899 w 3440098"/>
                <a:gd name="connsiteY55" fmla="*/ 449760 h 850254"/>
                <a:gd name="connsiteX56" fmla="*/ 2487381 w 3440098"/>
                <a:gd name="connsiteY56" fmla="*/ 449760 h 850254"/>
                <a:gd name="connsiteX57" fmla="*/ 2486336 w 3440098"/>
                <a:gd name="connsiteY57" fmla="*/ 241295 h 850254"/>
                <a:gd name="connsiteX58" fmla="*/ 2573408 w 3440098"/>
                <a:gd name="connsiteY58" fmla="*/ 240194 h 850254"/>
                <a:gd name="connsiteX59" fmla="*/ 2579268 w 3440098"/>
                <a:gd name="connsiteY59" fmla="*/ 430415 h 850254"/>
                <a:gd name="connsiteX60" fmla="*/ 2624405 w 3440098"/>
                <a:gd name="connsiteY60" fmla="*/ 432027 h 850254"/>
                <a:gd name="connsiteX61" fmla="*/ 2621105 w 3440098"/>
                <a:gd name="connsiteY61" fmla="*/ 110009 h 850254"/>
                <a:gd name="connsiteX62" fmla="*/ 2714603 w 3440098"/>
                <a:gd name="connsiteY62" fmla="*/ 107808 h 850254"/>
                <a:gd name="connsiteX63" fmla="*/ 2717903 w 3440098"/>
                <a:gd name="connsiteY63" fmla="*/ 422355 h 850254"/>
                <a:gd name="connsiteX64" fmla="*/ 2740471 w 3440098"/>
                <a:gd name="connsiteY64" fmla="*/ 423967 h 850254"/>
                <a:gd name="connsiteX65" fmla="*/ 2740471 w 3440098"/>
                <a:gd name="connsiteY65" fmla="*/ 506182 h 850254"/>
                <a:gd name="connsiteX66" fmla="*/ 2754980 w 3440098"/>
                <a:gd name="connsiteY66" fmla="*/ 506182 h 850254"/>
                <a:gd name="connsiteX67" fmla="*/ 2761429 w 3440098"/>
                <a:gd name="connsiteY67" fmla="*/ 523914 h 850254"/>
                <a:gd name="connsiteX68" fmla="*/ 2803341 w 3440098"/>
                <a:gd name="connsiteY68" fmla="*/ 528750 h 850254"/>
                <a:gd name="connsiteX69" fmla="*/ 2801729 w 3440098"/>
                <a:gd name="connsiteY69" fmla="*/ 506182 h 850254"/>
                <a:gd name="connsiteX70" fmla="*/ 2911348 w 3440098"/>
                <a:gd name="connsiteY70" fmla="*/ 507793 h 850254"/>
                <a:gd name="connsiteX71" fmla="*/ 2911348 w 3440098"/>
                <a:gd name="connsiteY71" fmla="*/ 499733 h 850254"/>
                <a:gd name="connsiteX72" fmla="*/ 2921020 w 3440098"/>
                <a:gd name="connsiteY72" fmla="*/ 411071 h 850254"/>
                <a:gd name="connsiteX73" fmla="*/ 3104281 w 3440098"/>
                <a:gd name="connsiteY73" fmla="*/ 405897 h 850254"/>
                <a:gd name="connsiteX74" fmla="*/ 3125750 w 3440098"/>
                <a:gd name="connsiteY74" fmla="*/ 506182 h 850254"/>
                <a:gd name="connsiteX75" fmla="*/ 3130586 w 3440098"/>
                <a:gd name="connsiteY75" fmla="*/ 461044 h 850254"/>
                <a:gd name="connsiteX76" fmla="*/ 3169275 w 3440098"/>
                <a:gd name="connsiteY76" fmla="*/ 461044 h 850254"/>
                <a:gd name="connsiteX77" fmla="*/ 3169275 w 3440098"/>
                <a:gd name="connsiteY77" fmla="*/ 477165 h 850254"/>
                <a:gd name="connsiteX78" fmla="*/ 3201516 w 3440098"/>
                <a:gd name="connsiteY78" fmla="*/ 477165 h 850254"/>
                <a:gd name="connsiteX79" fmla="*/ 3201516 w 3440098"/>
                <a:gd name="connsiteY79" fmla="*/ 509406 h 850254"/>
                <a:gd name="connsiteX80" fmla="*/ 3230532 w 3440098"/>
                <a:gd name="connsiteY80" fmla="*/ 509406 h 850254"/>
                <a:gd name="connsiteX81" fmla="*/ 3243429 w 3440098"/>
                <a:gd name="connsiteY81" fmla="*/ 530362 h 850254"/>
                <a:gd name="connsiteX82" fmla="*/ 3243429 w 3440098"/>
                <a:gd name="connsiteY82" fmla="*/ 648041 h 850254"/>
                <a:gd name="connsiteX83" fmla="*/ 3269222 w 3440098"/>
                <a:gd name="connsiteY83" fmla="*/ 648041 h 850254"/>
                <a:gd name="connsiteX84" fmla="*/ 3269222 w 3440098"/>
                <a:gd name="connsiteY84" fmla="*/ 672222 h 850254"/>
                <a:gd name="connsiteX85" fmla="*/ 3301463 w 3440098"/>
                <a:gd name="connsiteY85" fmla="*/ 672222 h 850254"/>
                <a:gd name="connsiteX86" fmla="*/ 3301463 w 3440098"/>
                <a:gd name="connsiteY86" fmla="*/ 499733 h 850254"/>
                <a:gd name="connsiteX87" fmla="*/ 3440098 w 3440098"/>
                <a:gd name="connsiteY87" fmla="*/ 499733 h 850254"/>
                <a:gd name="connsiteX88" fmla="*/ 3438003 w 3440098"/>
                <a:gd name="connsiteY88" fmla="*/ 728088 h 850254"/>
                <a:gd name="connsiteX89" fmla="*/ 3429682 w 3440098"/>
                <a:gd name="connsiteY89" fmla="*/ 769303 h 850254"/>
                <a:gd name="connsiteX90" fmla="*/ 3307555 w 3440098"/>
                <a:gd name="connsiteY90" fmla="*/ 850254 h 850254"/>
                <a:gd name="connsiteX91" fmla="*/ 132543 w 3440098"/>
                <a:gd name="connsiteY91" fmla="*/ 850254 h 850254"/>
                <a:gd name="connsiteX92" fmla="*/ 10416 w 3440098"/>
                <a:gd name="connsiteY92" fmla="*/ 769303 h 850254"/>
                <a:gd name="connsiteX93" fmla="*/ 2095 w 3440098"/>
                <a:gd name="connsiteY93" fmla="*/ 728088 h 850254"/>
                <a:gd name="connsiteX94" fmla="*/ 0 w 3440098"/>
                <a:gd name="connsiteY94" fmla="*/ 499733 h 850254"/>
                <a:gd name="connsiteX95" fmla="*/ 138636 w 3440098"/>
                <a:gd name="connsiteY95" fmla="*/ 499733 h 850254"/>
                <a:gd name="connsiteX96" fmla="*/ 138636 w 3440098"/>
                <a:gd name="connsiteY96" fmla="*/ 672222 h 850254"/>
                <a:gd name="connsiteX97" fmla="*/ 170876 w 3440098"/>
                <a:gd name="connsiteY97" fmla="*/ 672222 h 850254"/>
                <a:gd name="connsiteX98" fmla="*/ 170876 w 3440098"/>
                <a:gd name="connsiteY98" fmla="*/ 648041 h 850254"/>
                <a:gd name="connsiteX99" fmla="*/ 196669 w 3440098"/>
                <a:gd name="connsiteY99" fmla="*/ 648041 h 850254"/>
                <a:gd name="connsiteX100" fmla="*/ 196669 w 3440098"/>
                <a:gd name="connsiteY100" fmla="*/ 530362 h 850254"/>
                <a:gd name="connsiteX101" fmla="*/ 209565 w 3440098"/>
                <a:gd name="connsiteY101" fmla="*/ 509406 h 850254"/>
                <a:gd name="connsiteX102" fmla="*/ 238582 w 3440098"/>
                <a:gd name="connsiteY102" fmla="*/ 509406 h 850254"/>
                <a:gd name="connsiteX103" fmla="*/ 238582 w 3440098"/>
                <a:gd name="connsiteY103" fmla="*/ 477165 h 850254"/>
                <a:gd name="connsiteX104" fmla="*/ 270823 w 3440098"/>
                <a:gd name="connsiteY104" fmla="*/ 477165 h 850254"/>
                <a:gd name="connsiteX105" fmla="*/ 270823 w 3440098"/>
                <a:gd name="connsiteY105" fmla="*/ 461044 h 850254"/>
                <a:gd name="connsiteX106" fmla="*/ 309512 w 3440098"/>
                <a:gd name="connsiteY106" fmla="*/ 461044 h 850254"/>
                <a:gd name="connsiteX107" fmla="*/ 314348 w 3440098"/>
                <a:gd name="connsiteY107" fmla="*/ 506182 h 850254"/>
                <a:gd name="connsiteX108" fmla="*/ 336917 w 3440098"/>
                <a:gd name="connsiteY108" fmla="*/ 373994 h 850254"/>
                <a:gd name="connsiteX109" fmla="*/ 519078 w 3440098"/>
                <a:gd name="connsiteY109" fmla="*/ 411071 h 850254"/>
                <a:gd name="connsiteX110" fmla="*/ 528750 w 3440098"/>
                <a:gd name="connsiteY110" fmla="*/ 499733 h 850254"/>
                <a:gd name="connsiteX111" fmla="*/ 528750 w 3440098"/>
                <a:gd name="connsiteY111" fmla="*/ 507793 h 850254"/>
                <a:gd name="connsiteX112" fmla="*/ 638369 w 3440098"/>
                <a:gd name="connsiteY112" fmla="*/ 506182 h 850254"/>
                <a:gd name="connsiteX113" fmla="*/ 636757 w 3440098"/>
                <a:gd name="connsiteY113" fmla="*/ 528750 h 850254"/>
                <a:gd name="connsiteX114" fmla="*/ 678670 w 3440098"/>
                <a:gd name="connsiteY114" fmla="*/ 523914 h 850254"/>
                <a:gd name="connsiteX115" fmla="*/ 685118 w 3440098"/>
                <a:gd name="connsiteY115" fmla="*/ 506182 h 850254"/>
                <a:gd name="connsiteX116" fmla="*/ 699626 w 3440098"/>
                <a:gd name="connsiteY116" fmla="*/ 506182 h 850254"/>
                <a:gd name="connsiteX117" fmla="*/ 699626 w 3440098"/>
                <a:gd name="connsiteY117" fmla="*/ 423967 h 850254"/>
                <a:gd name="connsiteX118" fmla="*/ 722195 w 3440098"/>
                <a:gd name="connsiteY118" fmla="*/ 422355 h 850254"/>
                <a:gd name="connsiteX119" fmla="*/ 722195 w 3440098"/>
                <a:gd name="connsiteY119" fmla="*/ 0 h 8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440098" h="850254">
                  <a:moveTo>
                    <a:pt x="722195" y="0"/>
                  </a:moveTo>
                  <a:lnTo>
                    <a:pt x="815694" y="0"/>
                  </a:lnTo>
                  <a:lnTo>
                    <a:pt x="815694" y="432027"/>
                  </a:lnTo>
                  <a:lnTo>
                    <a:pt x="860830" y="430415"/>
                  </a:lnTo>
                  <a:lnTo>
                    <a:pt x="868891" y="240194"/>
                  </a:lnTo>
                  <a:lnTo>
                    <a:pt x="931760" y="240194"/>
                  </a:lnTo>
                  <a:lnTo>
                    <a:pt x="952717" y="449760"/>
                  </a:lnTo>
                  <a:lnTo>
                    <a:pt x="1017198" y="449760"/>
                  </a:lnTo>
                  <a:lnTo>
                    <a:pt x="1030095" y="125739"/>
                  </a:lnTo>
                  <a:lnTo>
                    <a:pt x="1125205" y="125739"/>
                  </a:lnTo>
                  <a:lnTo>
                    <a:pt x="1147774" y="619024"/>
                  </a:lnTo>
                  <a:lnTo>
                    <a:pt x="1171955" y="609352"/>
                  </a:lnTo>
                  <a:lnTo>
                    <a:pt x="1170343" y="559379"/>
                  </a:lnTo>
                  <a:lnTo>
                    <a:pt x="1202584" y="559379"/>
                  </a:lnTo>
                  <a:lnTo>
                    <a:pt x="1202584" y="606128"/>
                  </a:lnTo>
                  <a:lnTo>
                    <a:pt x="1209032" y="599679"/>
                  </a:lnTo>
                  <a:lnTo>
                    <a:pt x="1215480" y="580335"/>
                  </a:lnTo>
                  <a:lnTo>
                    <a:pt x="1239660" y="580335"/>
                  </a:lnTo>
                  <a:lnTo>
                    <a:pt x="1238049" y="482000"/>
                  </a:lnTo>
                  <a:lnTo>
                    <a:pt x="1346055" y="482000"/>
                  </a:lnTo>
                  <a:lnTo>
                    <a:pt x="1346055" y="528750"/>
                  </a:lnTo>
                  <a:lnTo>
                    <a:pt x="1408925" y="528750"/>
                  </a:lnTo>
                  <a:lnTo>
                    <a:pt x="1416985" y="507793"/>
                  </a:lnTo>
                  <a:lnTo>
                    <a:pt x="1449226" y="507793"/>
                  </a:lnTo>
                  <a:lnTo>
                    <a:pt x="1452450" y="456208"/>
                  </a:lnTo>
                  <a:lnTo>
                    <a:pt x="1558845" y="452984"/>
                  </a:lnTo>
                  <a:lnTo>
                    <a:pt x="1574965" y="480389"/>
                  </a:lnTo>
                  <a:lnTo>
                    <a:pt x="1607206" y="480389"/>
                  </a:lnTo>
                  <a:lnTo>
                    <a:pt x="1608818" y="507793"/>
                  </a:lnTo>
                  <a:lnTo>
                    <a:pt x="1628163" y="507793"/>
                  </a:lnTo>
                  <a:lnTo>
                    <a:pt x="1621714" y="475552"/>
                  </a:lnTo>
                  <a:lnTo>
                    <a:pt x="1720049" y="475552"/>
                  </a:lnTo>
                  <a:lnTo>
                    <a:pt x="1818383" y="475552"/>
                  </a:lnTo>
                  <a:lnTo>
                    <a:pt x="1811935" y="507793"/>
                  </a:lnTo>
                  <a:lnTo>
                    <a:pt x="1831280" y="507793"/>
                  </a:lnTo>
                  <a:lnTo>
                    <a:pt x="1832892" y="480389"/>
                  </a:lnTo>
                  <a:lnTo>
                    <a:pt x="1865133" y="480389"/>
                  </a:lnTo>
                  <a:lnTo>
                    <a:pt x="1881253" y="452984"/>
                  </a:lnTo>
                  <a:lnTo>
                    <a:pt x="1987648" y="456208"/>
                  </a:lnTo>
                  <a:lnTo>
                    <a:pt x="1990872" y="507793"/>
                  </a:lnTo>
                  <a:lnTo>
                    <a:pt x="2023113" y="507793"/>
                  </a:lnTo>
                  <a:lnTo>
                    <a:pt x="2031173" y="528750"/>
                  </a:lnTo>
                  <a:lnTo>
                    <a:pt x="2094043" y="528750"/>
                  </a:lnTo>
                  <a:lnTo>
                    <a:pt x="2094043" y="482000"/>
                  </a:lnTo>
                  <a:lnTo>
                    <a:pt x="2202050" y="482000"/>
                  </a:lnTo>
                  <a:lnTo>
                    <a:pt x="2200438" y="580335"/>
                  </a:lnTo>
                  <a:lnTo>
                    <a:pt x="2224618" y="580335"/>
                  </a:lnTo>
                  <a:lnTo>
                    <a:pt x="2231067" y="599680"/>
                  </a:lnTo>
                  <a:lnTo>
                    <a:pt x="2237515" y="606128"/>
                  </a:lnTo>
                  <a:lnTo>
                    <a:pt x="2237515" y="559379"/>
                  </a:lnTo>
                  <a:lnTo>
                    <a:pt x="2269755" y="559379"/>
                  </a:lnTo>
                  <a:lnTo>
                    <a:pt x="2268144" y="609352"/>
                  </a:lnTo>
                  <a:lnTo>
                    <a:pt x="2292324" y="619024"/>
                  </a:lnTo>
                  <a:lnTo>
                    <a:pt x="2312693" y="174143"/>
                  </a:lnTo>
                  <a:lnTo>
                    <a:pt x="2406703" y="173043"/>
                  </a:lnTo>
                  <a:lnTo>
                    <a:pt x="2422899" y="449760"/>
                  </a:lnTo>
                  <a:lnTo>
                    <a:pt x="2487381" y="449760"/>
                  </a:lnTo>
                  <a:cubicBezTo>
                    <a:pt x="2487033" y="380271"/>
                    <a:pt x="2486685" y="310783"/>
                    <a:pt x="2486336" y="241295"/>
                  </a:cubicBezTo>
                  <a:lnTo>
                    <a:pt x="2573408" y="240194"/>
                  </a:lnTo>
                  <a:lnTo>
                    <a:pt x="2579268" y="430415"/>
                  </a:lnTo>
                  <a:lnTo>
                    <a:pt x="2624405" y="432027"/>
                  </a:lnTo>
                  <a:lnTo>
                    <a:pt x="2621105" y="110009"/>
                  </a:lnTo>
                  <a:lnTo>
                    <a:pt x="2714603" y="107808"/>
                  </a:lnTo>
                  <a:lnTo>
                    <a:pt x="2717903" y="422355"/>
                  </a:lnTo>
                  <a:lnTo>
                    <a:pt x="2740471" y="423967"/>
                  </a:lnTo>
                  <a:lnTo>
                    <a:pt x="2740471" y="506182"/>
                  </a:lnTo>
                  <a:lnTo>
                    <a:pt x="2754980" y="506182"/>
                  </a:lnTo>
                  <a:lnTo>
                    <a:pt x="2761429" y="523914"/>
                  </a:lnTo>
                  <a:lnTo>
                    <a:pt x="2803341" y="528750"/>
                  </a:lnTo>
                  <a:lnTo>
                    <a:pt x="2801729" y="506182"/>
                  </a:lnTo>
                  <a:lnTo>
                    <a:pt x="2911348" y="507793"/>
                  </a:lnTo>
                  <a:lnTo>
                    <a:pt x="2911348" y="499733"/>
                  </a:lnTo>
                  <a:lnTo>
                    <a:pt x="2921020" y="411071"/>
                  </a:lnTo>
                  <a:lnTo>
                    <a:pt x="3104281" y="405897"/>
                  </a:lnTo>
                  <a:lnTo>
                    <a:pt x="3125750" y="506182"/>
                  </a:lnTo>
                  <a:lnTo>
                    <a:pt x="3130586" y="461044"/>
                  </a:lnTo>
                  <a:lnTo>
                    <a:pt x="3169275" y="461044"/>
                  </a:lnTo>
                  <a:lnTo>
                    <a:pt x="3169275" y="477165"/>
                  </a:lnTo>
                  <a:lnTo>
                    <a:pt x="3201516" y="477165"/>
                  </a:lnTo>
                  <a:lnTo>
                    <a:pt x="3201516" y="509406"/>
                  </a:lnTo>
                  <a:lnTo>
                    <a:pt x="3230532" y="509406"/>
                  </a:lnTo>
                  <a:lnTo>
                    <a:pt x="3243429" y="530362"/>
                  </a:lnTo>
                  <a:lnTo>
                    <a:pt x="3243429" y="648041"/>
                  </a:lnTo>
                  <a:lnTo>
                    <a:pt x="3269222" y="648041"/>
                  </a:lnTo>
                  <a:lnTo>
                    <a:pt x="3269222" y="672222"/>
                  </a:lnTo>
                  <a:lnTo>
                    <a:pt x="3301463" y="672222"/>
                  </a:lnTo>
                  <a:lnTo>
                    <a:pt x="3301463" y="499733"/>
                  </a:lnTo>
                  <a:lnTo>
                    <a:pt x="3440098" y="499733"/>
                  </a:lnTo>
                  <a:lnTo>
                    <a:pt x="3438003" y="728088"/>
                  </a:lnTo>
                  <a:lnTo>
                    <a:pt x="3429682" y="769303"/>
                  </a:lnTo>
                  <a:cubicBezTo>
                    <a:pt x="3409561" y="816874"/>
                    <a:pt x="3362456" y="850254"/>
                    <a:pt x="3307555" y="850254"/>
                  </a:cubicBezTo>
                  <a:lnTo>
                    <a:pt x="132543" y="850254"/>
                  </a:lnTo>
                  <a:cubicBezTo>
                    <a:pt x="77642" y="850254"/>
                    <a:pt x="30537" y="816874"/>
                    <a:pt x="10416" y="769303"/>
                  </a:cubicBezTo>
                  <a:lnTo>
                    <a:pt x="2095" y="728088"/>
                  </a:lnTo>
                  <a:lnTo>
                    <a:pt x="0" y="499733"/>
                  </a:lnTo>
                  <a:lnTo>
                    <a:pt x="138636" y="499733"/>
                  </a:lnTo>
                  <a:lnTo>
                    <a:pt x="138636" y="672222"/>
                  </a:lnTo>
                  <a:lnTo>
                    <a:pt x="170876" y="672222"/>
                  </a:lnTo>
                  <a:lnTo>
                    <a:pt x="170876" y="648041"/>
                  </a:lnTo>
                  <a:lnTo>
                    <a:pt x="196669" y="648041"/>
                  </a:lnTo>
                  <a:lnTo>
                    <a:pt x="196669" y="530362"/>
                  </a:lnTo>
                  <a:lnTo>
                    <a:pt x="209565" y="509406"/>
                  </a:lnTo>
                  <a:lnTo>
                    <a:pt x="238582" y="509406"/>
                  </a:lnTo>
                  <a:lnTo>
                    <a:pt x="238582" y="477165"/>
                  </a:lnTo>
                  <a:lnTo>
                    <a:pt x="270823" y="477165"/>
                  </a:lnTo>
                  <a:lnTo>
                    <a:pt x="270823" y="461044"/>
                  </a:lnTo>
                  <a:lnTo>
                    <a:pt x="309512" y="461044"/>
                  </a:lnTo>
                  <a:lnTo>
                    <a:pt x="314348" y="506182"/>
                  </a:lnTo>
                  <a:lnTo>
                    <a:pt x="336917" y="373994"/>
                  </a:lnTo>
                  <a:lnTo>
                    <a:pt x="519078" y="411071"/>
                  </a:lnTo>
                  <a:lnTo>
                    <a:pt x="528750" y="499733"/>
                  </a:lnTo>
                  <a:lnTo>
                    <a:pt x="528750" y="507793"/>
                  </a:lnTo>
                  <a:lnTo>
                    <a:pt x="638369" y="506182"/>
                  </a:lnTo>
                  <a:lnTo>
                    <a:pt x="636757" y="528750"/>
                  </a:lnTo>
                  <a:lnTo>
                    <a:pt x="678670" y="523914"/>
                  </a:lnTo>
                  <a:lnTo>
                    <a:pt x="685118" y="506182"/>
                  </a:lnTo>
                  <a:lnTo>
                    <a:pt x="699626" y="506182"/>
                  </a:lnTo>
                  <a:lnTo>
                    <a:pt x="699626" y="423967"/>
                  </a:lnTo>
                  <a:lnTo>
                    <a:pt x="722195" y="422355"/>
                  </a:lnTo>
                  <a:lnTo>
                    <a:pt x="722195" y="0"/>
                  </a:lnTo>
                  <a:close/>
                </a:path>
              </a:pathLst>
            </a:custGeom>
            <a:solidFill>
              <a:srgbClr val="000000">
                <a:alpha val="3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algn="t" rotWithShape="0">
                <a:srgbClr val="4336F4">
                  <a:alpha val="25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179346" y="1227883"/>
            <a:ext cx="3440098" cy="2160000"/>
            <a:chOff x="8253777" y="1812675"/>
            <a:chExt cx="3440098" cy="1902327"/>
          </a:xfrm>
        </p:grpSpPr>
        <p:sp>
          <p:nvSpPr>
            <p:cNvPr id="43" name="矩形: 圆角 87"/>
            <p:cNvSpPr/>
            <p:nvPr/>
          </p:nvSpPr>
          <p:spPr>
            <a:xfrm>
              <a:off x="8253777" y="1812675"/>
              <a:ext cx="3440098" cy="1902327"/>
            </a:xfrm>
            <a:prstGeom prst="roundRect">
              <a:avLst>
                <a:gd name="adj" fmla="val 7739"/>
              </a:avLst>
            </a:prstGeom>
            <a:gradFill>
              <a:gsLst>
                <a:gs pos="0">
                  <a:srgbClr val="4336F4">
                    <a:lumMod val="3000"/>
                    <a:lumOff val="97000"/>
                  </a:srgbClr>
                </a:gs>
                <a:gs pos="100000">
                  <a:srgbClr val="4336F4">
                    <a:lumMod val="10000"/>
                    <a:lumOff val="9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  <p:sp>
          <p:nvSpPr>
            <p:cNvPr id="44" name="任意多边形: 形状 89"/>
            <p:cNvSpPr/>
            <p:nvPr/>
          </p:nvSpPr>
          <p:spPr>
            <a:xfrm>
              <a:off x="8253777" y="2860347"/>
              <a:ext cx="3440098" cy="850254"/>
            </a:xfrm>
            <a:custGeom>
              <a:avLst/>
              <a:gdLst>
                <a:gd name="connsiteX0" fmla="*/ 722195 w 3440098"/>
                <a:gd name="connsiteY0" fmla="*/ 0 h 850254"/>
                <a:gd name="connsiteX1" fmla="*/ 815694 w 3440098"/>
                <a:gd name="connsiteY1" fmla="*/ 0 h 850254"/>
                <a:gd name="connsiteX2" fmla="*/ 815694 w 3440098"/>
                <a:gd name="connsiteY2" fmla="*/ 432027 h 850254"/>
                <a:gd name="connsiteX3" fmla="*/ 860830 w 3440098"/>
                <a:gd name="connsiteY3" fmla="*/ 430415 h 850254"/>
                <a:gd name="connsiteX4" fmla="*/ 868891 w 3440098"/>
                <a:gd name="connsiteY4" fmla="*/ 240194 h 850254"/>
                <a:gd name="connsiteX5" fmla="*/ 931760 w 3440098"/>
                <a:gd name="connsiteY5" fmla="*/ 240194 h 850254"/>
                <a:gd name="connsiteX6" fmla="*/ 952717 w 3440098"/>
                <a:gd name="connsiteY6" fmla="*/ 449760 h 850254"/>
                <a:gd name="connsiteX7" fmla="*/ 1017198 w 3440098"/>
                <a:gd name="connsiteY7" fmla="*/ 449760 h 850254"/>
                <a:gd name="connsiteX8" fmla="*/ 1030095 w 3440098"/>
                <a:gd name="connsiteY8" fmla="*/ 125739 h 850254"/>
                <a:gd name="connsiteX9" fmla="*/ 1125205 w 3440098"/>
                <a:gd name="connsiteY9" fmla="*/ 125739 h 850254"/>
                <a:gd name="connsiteX10" fmla="*/ 1147774 w 3440098"/>
                <a:gd name="connsiteY10" fmla="*/ 619024 h 850254"/>
                <a:gd name="connsiteX11" fmla="*/ 1171955 w 3440098"/>
                <a:gd name="connsiteY11" fmla="*/ 609352 h 850254"/>
                <a:gd name="connsiteX12" fmla="*/ 1170343 w 3440098"/>
                <a:gd name="connsiteY12" fmla="*/ 559379 h 850254"/>
                <a:gd name="connsiteX13" fmla="*/ 1202584 w 3440098"/>
                <a:gd name="connsiteY13" fmla="*/ 559379 h 850254"/>
                <a:gd name="connsiteX14" fmla="*/ 1202584 w 3440098"/>
                <a:gd name="connsiteY14" fmla="*/ 606128 h 850254"/>
                <a:gd name="connsiteX15" fmla="*/ 1209032 w 3440098"/>
                <a:gd name="connsiteY15" fmla="*/ 599679 h 850254"/>
                <a:gd name="connsiteX16" fmla="*/ 1215480 w 3440098"/>
                <a:gd name="connsiteY16" fmla="*/ 580335 h 850254"/>
                <a:gd name="connsiteX17" fmla="*/ 1239660 w 3440098"/>
                <a:gd name="connsiteY17" fmla="*/ 580335 h 850254"/>
                <a:gd name="connsiteX18" fmla="*/ 1238049 w 3440098"/>
                <a:gd name="connsiteY18" fmla="*/ 482000 h 850254"/>
                <a:gd name="connsiteX19" fmla="*/ 1346055 w 3440098"/>
                <a:gd name="connsiteY19" fmla="*/ 482000 h 850254"/>
                <a:gd name="connsiteX20" fmla="*/ 1346055 w 3440098"/>
                <a:gd name="connsiteY20" fmla="*/ 528750 h 850254"/>
                <a:gd name="connsiteX21" fmla="*/ 1408925 w 3440098"/>
                <a:gd name="connsiteY21" fmla="*/ 528750 h 850254"/>
                <a:gd name="connsiteX22" fmla="*/ 1416985 w 3440098"/>
                <a:gd name="connsiteY22" fmla="*/ 507793 h 850254"/>
                <a:gd name="connsiteX23" fmla="*/ 1449226 w 3440098"/>
                <a:gd name="connsiteY23" fmla="*/ 507793 h 850254"/>
                <a:gd name="connsiteX24" fmla="*/ 1452450 w 3440098"/>
                <a:gd name="connsiteY24" fmla="*/ 456208 h 850254"/>
                <a:gd name="connsiteX25" fmla="*/ 1558845 w 3440098"/>
                <a:gd name="connsiteY25" fmla="*/ 452984 h 850254"/>
                <a:gd name="connsiteX26" fmla="*/ 1574965 w 3440098"/>
                <a:gd name="connsiteY26" fmla="*/ 480389 h 850254"/>
                <a:gd name="connsiteX27" fmla="*/ 1607206 w 3440098"/>
                <a:gd name="connsiteY27" fmla="*/ 480389 h 850254"/>
                <a:gd name="connsiteX28" fmla="*/ 1608818 w 3440098"/>
                <a:gd name="connsiteY28" fmla="*/ 507793 h 850254"/>
                <a:gd name="connsiteX29" fmla="*/ 1628163 w 3440098"/>
                <a:gd name="connsiteY29" fmla="*/ 507793 h 850254"/>
                <a:gd name="connsiteX30" fmla="*/ 1621714 w 3440098"/>
                <a:gd name="connsiteY30" fmla="*/ 475552 h 850254"/>
                <a:gd name="connsiteX31" fmla="*/ 1720049 w 3440098"/>
                <a:gd name="connsiteY31" fmla="*/ 475552 h 850254"/>
                <a:gd name="connsiteX32" fmla="*/ 1818383 w 3440098"/>
                <a:gd name="connsiteY32" fmla="*/ 475552 h 850254"/>
                <a:gd name="connsiteX33" fmla="*/ 1811935 w 3440098"/>
                <a:gd name="connsiteY33" fmla="*/ 507793 h 850254"/>
                <a:gd name="connsiteX34" fmla="*/ 1831280 w 3440098"/>
                <a:gd name="connsiteY34" fmla="*/ 507793 h 850254"/>
                <a:gd name="connsiteX35" fmla="*/ 1832892 w 3440098"/>
                <a:gd name="connsiteY35" fmla="*/ 480389 h 850254"/>
                <a:gd name="connsiteX36" fmla="*/ 1865133 w 3440098"/>
                <a:gd name="connsiteY36" fmla="*/ 480389 h 850254"/>
                <a:gd name="connsiteX37" fmla="*/ 1881253 w 3440098"/>
                <a:gd name="connsiteY37" fmla="*/ 452984 h 850254"/>
                <a:gd name="connsiteX38" fmla="*/ 1987648 w 3440098"/>
                <a:gd name="connsiteY38" fmla="*/ 456208 h 850254"/>
                <a:gd name="connsiteX39" fmla="*/ 1990872 w 3440098"/>
                <a:gd name="connsiteY39" fmla="*/ 507793 h 850254"/>
                <a:gd name="connsiteX40" fmla="*/ 2023113 w 3440098"/>
                <a:gd name="connsiteY40" fmla="*/ 507793 h 850254"/>
                <a:gd name="connsiteX41" fmla="*/ 2031173 w 3440098"/>
                <a:gd name="connsiteY41" fmla="*/ 528750 h 850254"/>
                <a:gd name="connsiteX42" fmla="*/ 2094043 w 3440098"/>
                <a:gd name="connsiteY42" fmla="*/ 528750 h 850254"/>
                <a:gd name="connsiteX43" fmla="*/ 2094043 w 3440098"/>
                <a:gd name="connsiteY43" fmla="*/ 482000 h 850254"/>
                <a:gd name="connsiteX44" fmla="*/ 2202050 w 3440098"/>
                <a:gd name="connsiteY44" fmla="*/ 482000 h 850254"/>
                <a:gd name="connsiteX45" fmla="*/ 2200438 w 3440098"/>
                <a:gd name="connsiteY45" fmla="*/ 580335 h 850254"/>
                <a:gd name="connsiteX46" fmla="*/ 2224618 w 3440098"/>
                <a:gd name="connsiteY46" fmla="*/ 580335 h 850254"/>
                <a:gd name="connsiteX47" fmla="*/ 2231067 w 3440098"/>
                <a:gd name="connsiteY47" fmla="*/ 599680 h 850254"/>
                <a:gd name="connsiteX48" fmla="*/ 2237515 w 3440098"/>
                <a:gd name="connsiteY48" fmla="*/ 606128 h 850254"/>
                <a:gd name="connsiteX49" fmla="*/ 2237515 w 3440098"/>
                <a:gd name="connsiteY49" fmla="*/ 559379 h 850254"/>
                <a:gd name="connsiteX50" fmla="*/ 2269755 w 3440098"/>
                <a:gd name="connsiteY50" fmla="*/ 559379 h 850254"/>
                <a:gd name="connsiteX51" fmla="*/ 2268144 w 3440098"/>
                <a:gd name="connsiteY51" fmla="*/ 609352 h 850254"/>
                <a:gd name="connsiteX52" fmla="*/ 2292324 w 3440098"/>
                <a:gd name="connsiteY52" fmla="*/ 619024 h 850254"/>
                <a:gd name="connsiteX53" fmla="*/ 2312693 w 3440098"/>
                <a:gd name="connsiteY53" fmla="*/ 174143 h 850254"/>
                <a:gd name="connsiteX54" fmla="*/ 2406703 w 3440098"/>
                <a:gd name="connsiteY54" fmla="*/ 173043 h 850254"/>
                <a:gd name="connsiteX55" fmla="*/ 2422899 w 3440098"/>
                <a:gd name="connsiteY55" fmla="*/ 449760 h 850254"/>
                <a:gd name="connsiteX56" fmla="*/ 2487381 w 3440098"/>
                <a:gd name="connsiteY56" fmla="*/ 449760 h 850254"/>
                <a:gd name="connsiteX57" fmla="*/ 2486336 w 3440098"/>
                <a:gd name="connsiteY57" fmla="*/ 241295 h 850254"/>
                <a:gd name="connsiteX58" fmla="*/ 2573408 w 3440098"/>
                <a:gd name="connsiteY58" fmla="*/ 240194 h 850254"/>
                <a:gd name="connsiteX59" fmla="*/ 2579268 w 3440098"/>
                <a:gd name="connsiteY59" fmla="*/ 430415 h 850254"/>
                <a:gd name="connsiteX60" fmla="*/ 2624405 w 3440098"/>
                <a:gd name="connsiteY60" fmla="*/ 432027 h 850254"/>
                <a:gd name="connsiteX61" fmla="*/ 2621105 w 3440098"/>
                <a:gd name="connsiteY61" fmla="*/ 110009 h 850254"/>
                <a:gd name="connsiteX62" fmla="*/ 2714603 w 3440098"/>
                <a:gd name="connsiteY62" fmla="*/ 107808 h 850254"/>
                <a:gd name="connsiteX63" fmla="*/ 2717903 w 3440098"/>
                <a:gd name="connsiteY63" fmla="*/ 422355 h 850254"/>
                <a:gd name="connsiteX64" fmla="*/ 2740471 w 3440098"/>
                <a:gd name="connsiteY64" fmla="*/ 423967 h 850254"/>
                <a:gd name="connsiteX65" fmla="*/ 2740471 w 3440098"/>
                <a:gd name="connsiteY65" fmla="*/ 506182 h 850254"/>
                <a:gd name="connsiteX66" fmla="*/ 2754980 w 3440098"/>
                <a:gd name="connsiteY66" fmla="*/ 506182 h 850254"/>
                <a:gd name="connsiteX67" fmla="*/ 2761429 w 3440098"/>
                <a:gd name="connsiteY67" fmla="*/ 523914 h 850254"/>
                <a:gd name="connsiteX68" fmla="*/ 2803341 w 3440098"/>
                <a:gd name="connsiteY68" fmla="*/ 528750 h 850254"/>
                <a:gd name="connsiteX69" fmla="*/ 2801729 w 3440098"/>
                <a:gd name="connsiteY69" fmla="*/ 506182 h 850254"/>
                <a:gd name="connsiteX70" fmla="*/ 2911348 w 3440098"/>
                <a:gd name="connsiteY70" fmla="*/ 507793 h 850254"/>
                <a:gd name="connsiteX71" fmla="*/ 2911348 w 3440098"/>
                <a:gd name="connsiteY71" fmla="*/ 499733 h 850254"/>
                <a:gd name="connsiteX72" fmla="*/ 2921020 w 3440098"/>
                <a:gd name="connsiteY72" fmla="*/ 411071 h 850254"/>
                <a:gd name="connsiteX73" fmla="*/ 3104281 w 3440098"/>
                <a:gd name="connsiteY73" fmla="*/ 405897 h 850254"/>
                <a:gd name="connsiteX74" fmla="*/ 3125750 w 3440098"/>
                <a:gd name="connsiteY74" fmla="*/ 506182 h 850254"/>
                <a:gd name="connsiteX75" fmla="*/ 3130586 w 3440098"/>
                <a:gd name="connsiteY75" fmla="*/ 461044 h 850254"/>
                <a:gd name="connsiteX76" fmla="*/ 3169275 w 3440098"/>
                <a:gd name="connsiteY76" fmla="*/ 461044 h 850254"/>
                <a:gd name="connsiteX77" fmla="*/ 3169275 w 3440098"/>
                <a:gd name="connsiteY77" fmla="*/ 477165 h 850254"/>
                <a:gd name="connsiteX78" fmla="*/ 3201516 w 3440098"/>
                <a:gd name="connsiteY78" fmla="*/ 477165 h 850254"/>
                <a:gd name="connsiteX79" fmla="*/ 3201516 w 3440098"/>
                <a:gd name="connsiteY79" fmla="*/ 509406 h 850254"/>
                <a:gd name="connsiteX80" fmla="*/ 3230532 w 3440098"/>
                <a:gd name="connsiteY80" fmla="*/ 509406 h 850254"/>
                <a:gd name="connsiteX81" fmla="*/ 3243429 w 3440098"/>
                <a:gd name="connsiteY81" fmla="*/ 530362 h 850254"/>
                <a:gd name="connsiteX82" fmla="*/ 3243429 w 3440098"/>
                <a:gd name="connsiteY82" fmla="*/ 648041 h 850254"/>
                <a:gd name="connsiteX83" fmla="*/ 3269222 w 3440098"/>
                <a:gd name="connsiteY83" fmla="*/ 648041 h 850254"/>
                <a:gd name="connsiteX84" fmla="*/ 3269222 w 3440098"/>
                <a:gd name="connsiteY84" fmla="*/ 672222 h 850254"/>
                <a:gd name="connsiteX85" fmla="*/ 3301463 w 3440098"/>
                <a:gd name="connsiteY85" fmla="*/ 672222 h 850254"/>
                <a:gd name="connsiteX86" fmla="*/ 3301463 w 3440098"/>
                <a:gd name="connsiteY86" fmla="*/ 499733 h 850254"/>
                <a:gd name="connsiteX87" fmla="*/ 3440098 w 3440098"/>
                <a:gd name="connsiteY87" fmla="*/ 499733 h 850254"/>
                <a:gd name="connsiteX88" fmla="*/ 3438003 w 3440098"/>
                <a:gd name="connsiteY88" fmla="*/ 728088 h 850254"/>
                <a:gd name="connsiteX89" fmla="*/ 3429682 w 3440098"/>
                <a:gd name="connsiteY89" fmla="*/ 769303 h 850254"/>
                <a:gd name="connsiteX90" fmla="*/ 3307555 w 3440098"/>
                <a:gd name="connsiteY90" fmla="*/ 850254 h 850254"/>
                <a:gd name="connsiteX91" fmla="*/ 132543 w 3440098"/>
                <a:gd name="connsiteY91" fmla="*/ 850254 h 850254"/>
                <a:gd name="connsiteX92" fmla="*/ 10416 w 3440098"/>
                <a:gd name="connsiteY92" fmla="*/ 769303 h 850254"/>
                <a:gd name="connsiteX93" fmla="*/ 2095 w 3440098"/>
                <a:gd name="connsiteY93" fmla="*/ 728088 h 850254"/>
                <a:gd name="connsiteX94" fmla="*/ 0 w 3440098"/>
                <a:gd name="connsiteY94" fmla="*/ 499733 h 850254"/>
                <a:gd name="connsiteX95" fmla="*/ 138636 w 3440098"/>
                <a:gd name="connsiteY95" fmla="*/ 499733 h 850254"/>
                <a:gd name="connsiteX96" fmla="*/ 138636 w 3440098"/>
                <a:gd name="connsiteY96" fmla="*/ 672222 h 850254"/>
                <a:gd name="connsiteX97" fmla="*/ 170876 w 3440098"/>
                <a:gd name="connsiteY97" fmla="*/ 672222 h 850254"/>
                <a:gd name="connsiteX98" fmla="*/ 170876 w 3440098"/>
                <a:gd name="connsiteY98" fmla="*/ 648041 h 850254"/>
                <a:gd name="connsiteX99" fmla="*/ 196669 w 3440098"/>
                <a:gd name="connsiteY99" fmla="*/ 648041 h 850254"/>
                <a:gd name="connsiteX100" fmla="*/ 196669 w 3440098"/>
                <a:gd name="connsiteY100" fmla="*/ 530362 h 850254"/>
                <a:gd name="connsiteX101" fmla="*/ 209565 w 3440098"/>
                <a:gd name="connsiteY101" fmla="*/ 509406 h 850254"/>
                <a:gd name="connsiteX102" fmla="*/ 238582 w 3440098"/>
                <a:gd name="connsiteY102" fmla="*/ 509406 h 850254"/>
                <a:gd name="connsiteX103" fmla="*/ 238582 w 3440098"/>
                <a:gd name="connsiteY103" fmla="*/ 477165 h 850254"/>
                <a:gd name="connsiteX104" fmla="*/ 270823 w 3440098"/>
                <a:gd name="connsiteY104" fmla="*/ 477165 h 850254"/>
                <a:gd name="connsiteX105" fmla="*/ 270823 w 3440098"/>
                <a:gd name="connsiteY105" fmla="*/ 461044 h 850254"/>
                <a:gd name="connsiteX106" fmla="*/ 309512 w 3440098"/>
                <a:gd name="connsiteY106" fmla="*/ 461044 h 850254"/>
                <a:gd name="connsiteX107" fmla="*/ 314348 w 3440098"/>
                <a:gd name="connsiteY107" fmla="*/ 506182 h 850254"/>
                <a:gd name="connsiteX108" fmla="*/ 336917 w 3440098"/>
                <a:gd name="connsiteY108" fmla="*/ 373994 h 850254"/>
                <a:gd name="connsiteX109" fmla="*/ 519078 w 3440098"/>
                <a:gd name="connsiteY109" fmla="*/ 411071 h 850254"/>
                <a:gd name="connsiteX110" fmla="*/ 528750 w 3440098"/>
                <a:gd name="connsiteY110" fmla="*/ 499733 h 850254"/>
                <a:gd name="connsiteX111" fmla="*/ 528750 w 3440098"/>
                <a:gd name="connsiteY111" fmla="*/ 507793 h 850254"/>
                <a:gd name="connsiteX112" fmla="*/ 638369 w 3440098"/>
                <a:gd name="connsiteY112" fmla="*/ 506182 h 850254"/>
                <a:gd name="connsiteX113" fmla="*/ 636757 w 3440098"/>
                <a:gd name="connsiteY113" fmla="*/ 528750 h 850254"/>
                <a:gd name="connsiteX114" fmla="*/ 678670 w 3440098"/>
                <a:gd name="connsiteY114" fmla="*/ 523914 h 850254"/>
                <a:gd name="connsiteX115" fmla="*/ 685118 w 3440098"/>
                <a:gd name="connsiteY115" fmla="*/ 506182 h 850254"/>
                <a:gd name="connsiteX116" fmla="*/ 699626 w 3440098"/>
                <a:gd name="connsiteY116" fmla="*/ 506182 h 850254"/>
                <a:gd name="connsiteX117" fmla="*/ 699626 w 3440098"/>
                <a:gd name="connsiteY117" fmla="*/ 423967 h 850254"/>
                <a:gd name="connsiteX118" fmla="*/ 722195 w 3440098"/>
                <a:gd name="connsiteY118" fmla="*/ 422355 h 850254"/>
                <a:gd name="connsiteX119" fmla="*/ 722195 w 3440098"/>
                <a:gd name="connsiteY119" fmla="*/ 0 h 8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440098" h="850254">
                  <a:moveTo>
                    <a:pt x="722195" y="0"/>
                  </a:moveTo>
                  <a:lnTo>
                    <a:pt x="815694" y="0"/>
                  </a:lnTo>
                  <a:lnTo>
                    <a:pt x="815694" y="432027"/>
                  </a:lnTo>
                  <a:lnTo>
                    <a:pt x="860830" y="430415"/>
                  </a:lnTo>
                  <a:lnTo>
                    <a:pt x="868891" y="240194"/>
                  </a:lnTo>
                  <a:lnTo>
                    <a:pt x="931760" y="240194"/>
                  </a:lnTo>
                  <a:lnTo>
                    <a:pt x="952717" y="449760"/>
                  </a:lnTo>
                  <a:lnTo>
                    <a:pt x="1017198" y="449760"/>
                  </a:lnTo>
                  <a:lnTo>
                    <a:pt x="1030095" y="125739"/>
                  </a:lnTo>
                  <a:lnTo>
                    <a:pt x="1125205" y="125739"/>
                  </a:lnTo>
                  <a:lnTo>
                    <a:pt x="1147774" y="619024"/>
                  </a:lnTo>
                  <a:lnTo>
                    <a:pt x="1171955" y="609352"/>
                  </a:lnTo>
                  <a:lnTo>
                    <a:pt x="1170343" y="559379"/>
                  </a:lnTo>
                  <a:lnTo>
                    <a:pt x="1202584" y="559379"/>
                  </a:lnTo>
                  <a:lnTo>
                    <a:pt x="1202584" y="606128"/>
                  </a:lnTo>
                  <a:lnTo>
                    <a:pt x="1209032" y="599679"/>
                  </a:lnTo>
                  <a:lnTo>
                    <a:pt x="1215480" y="580335"/>
                  </a:lnTo>
                  <a:lnTo>
                    <a:pt x="1239660" y="580335"/>
                  </a:lnTo>
                  <a:lnTo>
                    <a:pt x="1238049" y="482000"/>
                  </a:lnTo>
                  <a:lnTo>
                    <a:pt x="1346055" y="482000"/>
                  </a:lnTo>
                  <a:lnTo>
                    <a:pt x="1346055" y="528750"/>
                  </a:lnTo>
                  <a:lnTo>
                    <a:pt x="1408925" y="528750"/>
                  </a:lnTo>
                  <a:lnTo>
                    <a:pt x="1416985" y="507793"/>
                  </a:lnTo>
                  <a:lnTo>
                    <a:pt x="1449226" y="507793"/>
                  </a:lnTo>
                  <a:lnTo>
                    <a:pt x="1452450" y="456208"/>
                  </a:lnTo>
                  <a:lnTo>
                    <a:pt x="1558845" y="452984"/>
                  </a:lnTo>
                  <a:lnTo>
                    <a:pt x="1574965" y="480389"/>
                  </a:lnTo>
                  <a:lnTo>
                    <a:pt x="1607206" y="480389"/>
                  </a:lnTo>
                  <a:lnTo>
                    <a:pt x="1608818" y="507793"/>
                  </a:lnTo>
                  <a:lnTo>
                    <a:pt x="1628163" y="507793"/>
                  </a:lnTo>
                  <a:lnTo>
                    <a:pt x="1621714" y="475552"/>
                  </a:lnTo>
                  <a:lnTo>
                    <a:pt x="1720049" y="475552"/>
                  </a:lnTo>
                  <a:lnTo>
                    <a:pt x="1818383" y="475552"/>
                  </a:lnTo>
                  <a:lnTo>
                    <a:pt x="1811935" y="507793"/>
                  </a:lnTo>
                  <a:lnTo>
                    <a:pt x="1831280" y="507793"/>
                  </a:lnTo>
                  <a:lnTo>
                    <a:pt x="1832892" y="480389"/>
                  </a:lnTo>
                  <a:lnTo>
                    <a:pt x="1865133" y="480389"/>
                  </a:lnTo>
                  <a:lnTo>
                    <a:pt x="1881253" y="452984"/>
                  </a:lnTo>
                  <a:lnTo>
                    <a:pt x="1987648" y="456208"/>
                  </a:lnTo>
                  <a:lnTo>
                    <a:pt x="1990872" y="507793"/>
                  </a:lnTo>
                  <a:lnTo>
                    <a:pt x="2023113" y="507793"/>
                  </a:lnTo>
                  <a:lnTo>
                    <a:pt x="2031173" y="528750"/>
                  </a:lnTo>
                  <a:lnTo>
                    <a:pt x="2094043" y="528750"/>
                  </a:lnTo>
                  <a:lnTo>
                    <a:pt x="2094043" y="482000"/>
                  </a:lnTo>
                  <a:lnTo>
                    <a:pt x="2202050" y="482000"/>
                  </a:lnTo>
                  <a:lnTo>
                    <a:pt x="2200438" y="580335"/>
                  </a:lnTo>
                  <a:lnTo>
                    <a:pt x="2224618" y="580335"/>
                  </a:lnTo>
                  <a:lnTo>
                    <a:pt x="2231067" y="599680"/>
                  </a:lnTo>
                  <a:lnTo>
                    <a:pt x="2237515" y="606128"/>
                  </a:lnTo>
                  <a:lnTo>
                    <a:pt x="2237515" y="559379"/>
                  </a:lnTo>
                  <a:lnTo>
                    <a:pt x="2269755" y="559379"/>
                  </a:lnTo>
                  <a:lnTo>
                    <a:pt x="2268144" y="609352"/>
                  </a:lnTo>
                  <a:lnTo>
                    <a:pt x="2292324" y="619024"/>
                  </a:lnTo>
                  <a:lnTo>
                    <a:pt x="2312693" y="174143"/>
                  </a:lnTo>
                  <a:lnTo>
                    <a:pt x="2406703" y="173043"/>
                  </a:lnTo>
                  <a:lnTo>
                    <a:pt x="2422899" y="449760"/>
                  </a:lnTo>
                  <a:lnTo>
                    <a:pt x="2487381" y="449760"/>
                  </a:lnTo>
                  <a:cubicBezTo>
                    <a:pt x="2487033" y="380271"/>
                    <a:pt x="2486685" y="310783"/>
                    <a:pt x="2486336" y="241295"/>
                  </a:cubicBezTo>
                  <a:lnTo>
                    <a:pt x="2573408" y="240194"/>
                  </a:lnTo>
                  <a:lnTo>
                    <a:pt x="2579268" y="430415"/>
                  </a:lnTo>
                  <a:lnTo>
                    <a:pt x="2624405" y="432027"/>
                  </a:lnTo>
                  <a:lnTo>
                    <a:pt x="2621105" y="110009"/>
                  </a:lnTo>
                  <a:lnTo>
                    <a:pt x="2714603" y="107808"/>
                  </a:lnTo>
                  <a:lnTo>
                    <a:pt x="2717903" y="422355"/>
                  </a:lnTo>
                  <a:lnTo>
                    <a:pt x="2740471" y="423967"/>
                  </a:lnTo>
                  <a:lnTo>
                    <a:pt x="2740471" y="506182"/>
                  </a:lnTo>
                  <a:lnTo>
                    <a:pt x="2754980" y="506182"/>
                  </a:lnTo>
                  <a:lnTo>
                    <a:pt x="2761429" y="523914"/>
                  </a:lnTo>
                  <a:lnTo>
                    <a:pt x="2803341" y="528750"/>
                  </a:lnTo>
                  <a:lnTo>
                    <a:pt x="2801729" y="506182"/>
                  </a:lnTo>
                  <a:lnTo>
                    <a:pt x="2911348" y="507793"/>
                  </a:lnTo>
                  <a:lnTo>
                    <a:pt x="2911348" y="499733"/>
                  </a:lnTo>
                  <a:lnTo>
                    <a:pt x="2921020" y="411071"/>
                  </a:lnTo>
                  <a:lnTo>
                    <a:pt x="3104281" y="405897"/>
                  </a:lnTo>
                  <a:lnTo>
                    <a:pt x="3125750" y="506182"/>
                  </a:lnTo>
                  <a:lnTo>
                    <a:pt x="3130586" y="461044"/>
                  </a:lnTo>
                  <a:lnTo>
                    <a:pt x="3169275" y="461044"/>
                  </a:lnTo>
                  <a:lnTo>
                    <a:pt x="3169275" y="477165"/>
                  </a:lnTo>
                  <a:lnTo>
                    <a:pt x="3201516" y="477165"/>
                  </a:lnTo>
                  <a:lnTo>
                    <a:pt x="3201516" y="509406"/>
                  </a:lnTo>
                  <a:lnTo>
                    <a:pt x="3230532" y="509406"/>
                  </a:lnTo>
                  <a:lnTo>
                    <a:pt x="3243429" y="530362"/>
                  </a:lnTo>
                  <a:lnTo>
                    <a:pt x="3243429" y="648041"/>
                  </a:lnTo>
                  <a:lnTo>
                    <a:pt x="3269222" y="648041"/>
                  </a:lnTo>
                  <a:lnTo>
                    <a:pt x="3269222" y="672222"/>
                  </a:lnTo>
                  <a:lnTo>
                    <a:pt x="3301463" y="672222"/>
                  </a:lnTo>
                  <a:lnTo>
                    <a:pt x="3301463" y="499733"/>
                  </a:lnTo>
                  <a:lnTo>
                    <a:pt x="3440098" y="499733"/>
                  </a:lnTo>
                  <a:lnTo>
                    <a:pt x="3438003" y="728088"/>
                  </a:lnTo>
                  <a:lnTo>
                    <a:pt x="3429682" y="769303"/>
                  </a:lnTo>
                  <a:cubicBezTo>
                    <a:pt x="3409561" y="816874"/>
                    <a:pt x="3362456" y="850254"/>
                    <a:pt x="3307555" y="850254"/>
                  </a:cubicBezTo>
                  <a:lnTo>
                    <a:pt x="132543" y="850254"/>
                  </a:lnTo>
                  <a:cubicBezTo>
                    <a:pt x="77642" y="850254"/>
                    <a:pt x="30537" y="816874"/>
                    <a:pt x="10416" y="769303"/>
                  </a:cubicBezTo>
                  <a:lnTo>
                    <a:pt x="2095" y="728088"/>
                  </a:lnTo>
                  <a:lnTo>
                    <a:pt x="0" y="499733"/>
                  </a:lnTo>
                  <a:lnTo>
                    <a:pt x="138636" y="499733"/>
                  </a:lnTo>
                  <a:lnTo>
                    <a:pt x="138636" y="672222"/>
                  </a:lnTo>
                  <a:lnTo>
                    <a:pt x="170876" y="672222"/>
                  </a:lnTo>
                  <a:lnTo>
                    <a:pt x="170876" y="648041"/>
                  </a:lnTo>
                  <a:lnTo>
                    <a:pt x="196669" y="648041"/>
                  </a:lnTo>
                  <a:lnTo>
                    <a:pt x="196669" y="530362"/>
                  </a:lnTo>
                  <a:lnTo>
                    <a:pt x="209565" y="509406"/>
                  </a:lnTo>
                  <a:lnTo>
                    <a:pt x="238582" y="509406"/>
                  </a:lnTo>
                  <a:lnTo>
                    <a:pt x="238582" y="477165"/>
                  </a:lnTo>
                  <a:lnTo>
                    <a:pt x="270823" y="477165"/>
                  </a:lnTo>
                  <a:lnTo>
                    <a:pt x="270823" y="461044"/>
                  </a:lnTo>
                  <a:lnTo>
                    <a:pt x="309512" y="461044"/>
                  </a:lnTo>
                  <a:lnTo>
                    <a:pt x="314348" y="506182"/>
                  </a:lnTo>
                  <a:lnTo>
                    <a:pt x="336917" y="373994"/>
                  </a:lnTo>
                  <a:lnTo>
                    <a:pt x="519078" y="411071"/>
                  </a:lnTo>
                  <a:lnTo>
                    <a:pt x="528750" y="499733"/>
                  </a:lnTo>
                  <a:lnTo>
                    <a:pt x="528750" y="507793"/>
                  </a:lnTo>
                  <a:lnTo>
                    <a:pt x="638369" y="506182"/>
                  </a:lnTo>
                  <a:lnTo>
                    <a:pt x="636757" y="528750"/>
                  </a:lnTo>
                  <a:lnTo>
                    <a:pt x="678670" y="523914"/>
                  </a:lnTo>
                  <a:lnTo>
                    <a:pt x="685118" y="506182"/>
                  </a:lnTo>
                  <a:lnTo>
                    <a:pt x="699626" y="506182"/>
                  </a:lnTo>
                  <a:lnTo>
                    <a:pt x="699626" y="423967"/>
                  </a:lnTo>
                  <a:lnTo>
                    <a:pt x="722195" y="422355"/>
                  </a:lnTo>
                  <a:lnTo>
                    <a:pt x="722195" y="0"/>
                  </a:lnTo>
                  <a:close/>
                </a:path>
              </a:pathLst>
            </a:custGeom>
            <a:solidFill>
              <a:srgbClr val="000000">
                <a:alpha val="3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algn="t" rotWithShape="0">
                <a:srgbClr val="4336F4">
                  <a:alpha val="25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179346" y="3750766"/>
            <a:ext cx="3440098" cy="2520000"/>
            <a:chOff x="8253777" y="4069746"/>
            <a:chExt cx="3440098" cy="1902327"/>
          </a:xfrm>
        </p:grpSpPr>
        <p:sp>
          <p:nvSpPr>
            <p:cNvPr id="46" name="矩形: 圆角 93"/>
            <p:cNvSpPr/>
            <p:nvPr/>
          </p:nvSpPr>
          <p:spPr>
            <a:xfrm>
              <a:off x="8253777" y="4069746"/>
              <a:ext cx="3440098" cy="1902327"/>
            </a:xfrm>
            <a:prstGeom prst="roundRect">
              <a:avLst>
                <a:gd name="adj" fmla="val 7739"/>
              </a:avLst>
            </a:prstGeom>
            <a:gradFill>
              <a:gsLst>
                <a:gs pos="0">
                  <a:srgbClr val="4336F4">
                    <a:lumMod val="3000"/>
                    <a:lumOff val="97000"/>
                  </a:srgbClr>
                </a:gs>
                <a:gs pos="100000">
                  <a:srgbClr val="4336F4">
                    <a:lumMod val="10000"/>
                    <a:lumOff val="9000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  <p:sp>
          <p:nvSpPr>
            <p:cNvPr id="47" name="任意多边形: 形状 95"/>
            <p:cNvSpPr/>
            <p:nvPr/>
          </p:nvSpPr>
          <p:spPr>
            <a:xfrm>
              <a:off x="8253777" y="5117418"/>
              <a:ext cx="3440098" cy="850254"/>
            </a:xfrm>
            <a:custGeom>
              <a:avLst/>
              <a:gdLst>
                <a:gd name="connsiteX0" fmla="*/ 722195 w 3440098"/>
                <a:gd name="connsiteY0" fmla="*/ 0 h 850254"/>
                <a:gd name="connsiteX1" fmla="*/ 815694 w 3440098"/>
                <a:gd name="connsiteY1" fmla="*/ 0 h 850254"/>
                <a:gd name="connsiteX2" fmla="*/ 815694 w 3440098"/>
                <a:gd name="connsiteY2" fmla="*/ 432027 h 850254"/>
                <a:gd name="connsiteX3" fmla="*/ 860830 w 3440098"/>
                <a:gd name="connsiteY3" fmla="*/ 430415 h 850254"/>
                <a:gd name="connsiteX4" fmla="*/ 868891 w 3440098"/>
                <a:gd name="connsiteY4" fmla="*/ 240194 h 850254"/>
                <a:gd name="connsiteX5" fmla="*/ 931760 w 3440098"/>
                <a:gd name="connsiteY5" fmla="*/ 240194 h 850254"/>
                <a:gd name="connsiteX6" fmla="*/ 952717 w 3440098"/>
                <a:gd name="connsiteY6" fmla="*/ 449760 h 850254"/>
                <a:gd name="connsiteX7" fmla="*/ 1017198 w 3440098"/>
                <a:gd name="connsiteY7" fmla="*/ 449760 h 850254"/>
                <a:gd name="connsiteX8" fmla="*/ 1030095 w 3440098"/>
                <a:gd name="connsiteY8" fmla="*/ 125739 h 850254"/>
                <a:gd name="connsiteX9" fmla="*/ 1125205 w 3440098"/>
                <a:gd name="connsiteY9" fmla="*/ 125739 h 850254"/>
                <a:gd name="connsiteX10" fmla="*/ 1147774 w 3440098"/>
                <a:gd name="connsiteY10" fmla="*/ 619024 h 850254"/>
                <a:gd name="connsiteX11" fmla="*/ 1171955 w 3440098"/>
                <a:gd name="connsiteY11" fmla="*/ 609352 h 850254"/>
                <a:gd name="connsiteX12" fmla="*/ 1170343 w 3440098"/>
                <a:gd name="connsiteY12" fmla="*/ 559379 h 850254"/>
                <a:gd name="connsiteX13" fmla="*/ 1202584 w 3440098"/>
                <a:gd name="connsiteY13" fmla="*/ 559379 h 850254"/>
                <a:gd name="connsiteX14" fmla="*/ 1202584 w 3440098"/>
                <a:gd name="connsiteY14" fmla="*/ 606128 h 850254"/>
                <a:gd name="connsiteX15" fmla="*/ 1209032 w 3440098"/>
                <a:gd name="connsiteY15" fmla="*/ 599679 h 850254"/>
                <a:gd name="connsiteX16" fmla="*/ 1215480 w 3440098"/>
                <a:gd name="connsiteY16" fmla="*/ 580335 h 850254"/>
                <a:gd name="connsiteX17" fmla="*/ 1239660 w 3440098"/>
                <a:gd name="connsiteY17" fmla="*/ 580335 h 850254"/>
                <a:gd name="connsiteX18" fmla="*/ 1238049 w 3440098"/>
                <a:gd name="connsiteY18" fmla="*/ 482000 h 850254"/>
                <a:gd name="connsiteX19" fmla="*/ 1346055 w 3440098"/>
                <a:gd name="connsiteY19" fmla="*/ 482000 h 850254"/>
                <a:gd name="connsiteX20" fmla="*/ 1346055 w 3440098"/>
                <a:gd name="connsiteY20" fmla="*/ 528750 h 850254"/>
                <a:gd name="connsiteX21" fmla="*/ 1408925 w 3440098"/>
                <a:gd name="connsiteY21" fmla="*/ 528750 h 850254"/>
                <a:gd name="connsiteX22" fmla="*/ 1416985 w 3440098"/>
                <a:gd name="connsiteY22" fmla="*/ 507793 h 850254"/>
                <a:gd name="connsiteX23" fmla="*/ 1449226 w 3440098"/>
                <a:gd name="connsiteY23" fmla="*/ 507793 h 850254"/>
                <a:gd name="connsiteX24" fmla="*/ 1452450 w 3440098"/>
                <a:gd name="connsiteY24" fmla="*/ 456208 h 850254"/>
                <a:gd name="connsiteX25" fmla="*/ 1558845 w 3440098"/>
                <a:gd name="connsiteY25" fmla="*/ 452984 h 850254"/>
                <a:gd name="connsiteX26" fmla="*/ 1574965 w 3440098"/>
                <a:gd name="connsiteY26" fmla="*/ 480389 h 850254"/>
                <a:gd name="connsiteX27" fmla="*/ 1607206 w 3440098"/>
                <a:gd name="connsiteY27" fmla="*/ 480389 h 850254"/>
                <a:gd name="connsiteX28" fmla="*/ 1608818 w 3440098"/>
                <a:gd name="connsiteY28" fmla="*/ 507793 h 850254"/>
                <a:gd name="connsiteX29" fmla="*/ 1628163 w 3440098"/>
                <a:gd name="connsiteY29" fmla="*/ 507793 h 850254"/>
                <a:gd name="connsiteX30" fmla="*/ 1621714 w 3440098"/>
                <a:gd name="connsiteY30" fmla="*/ 475552 h 850254"/>
                <a:gd name="connsiteX31" fmla="*/ 1720049 w 3440098"/>
                <a:gd name="connsiteY31" fmla="*/ 475552 h 850254"/>
                <a:gd name="connsiteX32" fmla="*/ 1818383 w 3440098"/>
                <a:gd name="connsiteY32" fmla="*/ 475552 h 850254"/>
                <a:gd name="connsiteX33" fmla="*/ 1811935 w 3440098"/>
                <a:gd name="connsiteY33" fmla="*/ 507793 h 850254"/>
                <a:gd name="connsiteX34" fmla="*/ 1831280 w 3440098"/>
                <a:gd name="connsiteY34" fmla="*/ 507793 h 850254"/>
                <a:gd name="connsiteX35" fmla="*/ 1832892 w 3440098"/>
                <a:gd name="connsiteY35" fmla="*/ 480389 h 850254"/>
                <a:gd name="connsiteX36" fmla="*/ 1865133 w 3440098"/>
                <a:gd name="connsiteY36" fmla="*/ 480389 h 850254"/>
                <a:gd name="connsiteX37" fmla="*/ 1881253 w 3440098"/>
                <a:gd name="connsiteY37" fmla="*/ 452984 h 850254"/>
                <a:gd name="connsiteX38" fmla="*/ 1987648 w 3440098"/>
                <a:gd name="connsiteY38" fmla="*/ 456208 h 850254"/>
                <a:gd name="connsiteX39" fmla="*/ 1990872 w 3440098"/>
                <a:gd name="connsiteY39" fmla="*/ 507793 h 850254"/>
                <a:gd name="connsiteX40" fmla="*/ 2023113 w 3440098"/>
                <a:gd name="connsiteY40" fmla="*/ 507793 h 850254"/>
                <a:gd name="connsiteX41" fmla="*/ 2031173 w 3440098"/>
                <a:gd name="connsiteY41" fmla="*/ 528750 h 850254"/>
                <a:gd name="connsiteX42" fmla="*/ 2094043 w 3440098"/>
                <a:gd name="connsiteY42" fmla="*/ 528750 h 850254"/>
                <a:gd name="connsiteX43" fmla="*/ 2094043 w 3440098"/>
                <a:gd name="connsiteY43" fmla="*/ 482000 h 850254"/>
                <a:gd name="connsiteX44" fmla="*/ 2202050 w 3440098"/>
                <a:gd name="connsiteY44" fmla="*/ 482000 h 850254"/>
                <a:gd name="connsiteX45" fmla="*/ 2200438 w 3440098"/>
                <a:gd name="connsiteY45" fmla="*/ 580335 h 850254"/>
                <a:gd name="connsiteX46" fmla="*/ 2224618 w 3440098"/>
                <a:gd name="connsiteY46" fmla="*/ 580335 h 850254"/>
                <a:gd name="connsiteX47" fmla="*/ 2231067 w 3440098"/>
                <a:gd name="connsiteY47" fmla="*/ 599680 h 850254"/>
                <a:gd name="connsiteX48" fmla="*/ 2237515 w 3440098"/>
                <a:gd name="connsiteY48" fmla="*/ 606128 h 850254"/>
                <a:gd name="connsiteX49" fmla="*/ 2237515 w 3440098"/>
                <a:gd name="connsiteY49" fmla="*/ 559379 h 850254"/>
                <a:gd name="connsiteX50" fmla="*/ 2269755 w 3440098"/>
                <a:gd name="connsiteY50" fmla="*/ 559379 h 850254"/>
                <a:gd name="connsiteX51" fmla="*/ 2268144 w 3440098"/>
                <a:gd name="connsiteY51" fmla="*/ 609352 h 850254"/>
                <a:gd name="connsiteX52" fmla="*/ 2292324 w 3440098"/>
                <a:gd name="connsiteY52" fmla="*/ 619024 h 850254"/>
                <a:gd name="connsiteX53" fmla="*/ 2312693 w 3440098"/>
                <a:gd name="connsiteY53" fmla="*/ 174143 h 850254"/>
                <a:gd name="connsiteX54" fmla="*/ 2406703 w 3440098"/>
                <a:gd name="connsiteY54" fmla="*/ 173043 h 850254"/>
                <a:gd name="connsiteX55" fmla="*/ 2422899 w 3440098"/>
                <a:gd name="connsiteY55" fmla="*/ 449760 h 850254"/>
                <a:gd name="connsiteX56" fmla="*/ 2487381 w 3440098"/>
                <a:gd name="connsiteY56" fmla="*/ 449760 h 850254"/>
                <a:gd name="connsiteX57" fmla="*/ 2486336 w 3440098"/>
                <a:gd name="connsiteY57" fmla="*/ 241295 h 850254"/>
                <a:gd name="connsiteX58" fmla="*/ 2573408 w 3440098"/>
                <a:gd name="connsiteY58" fmla="*/ 240194 h 850254"/>
                <a:gd name="connsiteX59" fmla="*/ 2579268 w 3440098"/>
                <a:gd name="connsiteY59" fmla="*/ 430415 h 850254"/>
                <a:gd name="connsiteX60" fmla="*/ 2624405 w 3440098"/>
                <a:gd name="connsiteY60" fmla="*/ 432027 h 850254"/>
                <a:gd name="connsiteX61" fmla="*/ 2621105 w 3440098"/>
                <a:gd name="connsiteY61" fmla="*/ 110009 h 850254"/>
                <a:gd name="connsiteX62" fmla="*/ 2714603 w 3440098"/>
                <a:gd name="connsiteY62" fmla="*/ 107808 h 850254"/>
                <a:gd name="connsiteX63" fmla="*/ 2717903 w 3440098"/>
                <a:gd name="connsiteY63" fmla="*/ 422355 h 850254"/>
                <a:gd name="connsiteX64" fmla="*/ 2740471 w 3440098"/>
                <a:gd name="connsiteY64" fmla="*/ 423967 h 850254"/>
                <a:gd name="connsiteX65" fmla="*/ 2740471 w 3440098"/>
                <a:gd name="connsiteY65" fmla="*/ 506182 h 850254"/>
                <a:gd name="connsiteX66" fmla="*/ 2754980 w 3440098"/>
                <a:gd name="connsiteY66" fmla="*/ 506182 h 850254"/>
                <a:gd name="connsiteX67" fmla="*/ 2761429 w 3440098"/>
                <a:gd name="connsiteY67" fmla="*/ 523914 h 850254"/>
                <a:gd name="connsiteX68" fmla="*/ 2803341 w 3440098"/>
                <a:gd name="connsiteY68" fmla="*/ 528750 h 850254"/>
                <a:gd name="connsiteX69" fmla="*/ 2801729 w 3440098"/>
                <a:gd name="connsiteY69" fmla="*/ 506182 h 850254"/>
                <a:gd name="connsiteX70" fmla="*/ 2911348 w 3440098"/>
                <a:gd name="connsiteY70" fmla="*/ 507793 h 850254"/>
                <a:gd name="connsiteX71" fmla="*/ 2911348 w 3440098"/>
                <a:gd name="connsiteY71" fmla="*/ 499733 h 850254"/>
                <a:gd name="connsiteX72" fmla="*/ 2921020 w 3440098"/>
                <a:gd name="connsiteY72" fmla="*/ 411071 h 850254"/>
                <a:gd name="connsiteX73" fmla="*/ 3104281 w 3440098"/>
                <a:gd name="connsiteY73" fmla="*/ 405897 h 850254"/>
                <a:gd name="connsiteX74" fmla="*/ 3125750 w 3440098"/>
                <a:gd name="connsiteY74" fmla="*/ 506182 h 850254"/>
                <a:gd name="connsiteX75" fmla="*/ 3130586 w 3440098"/>
                <a:gd name="connsiteY75" fmla="*/ 461044 h 850254"/>
                <a:gd name="connsiteX76" fmla="*/ 3169275 w 3440098"/>
                <a:gd name="connsiteY76" fmla="*/ 461044 h 850254"/>
                <a:gd name="connsiteX77" fmla="*/ 3169275 w 3440098"/>
                <a:gd name="connsiteY77" fmla="*/ 477165 h 850254"/>
                <a:gd name="connsiteX78" fmla="*/ 3201516 w 3440098"/>
                <a:gd name="connsiteY78" fmla="*/ 477165 h 850254"/>
                <a:gd name="connsiteX79" fmla="*/ 3201516 w 3440098"/>
                <a:gd name="connsiteY79" fmla="*/ 509406 h 850254"/>
                <a:gd name="connsiteX80" fmla="*/ 3230532 w 3440098"/>
                <a:gd name="connsiteY80" fmla="*/ 509406 h 850254"/>
                <a:gd name="connsiteX81" fmla="*/ 3243429 w 3440098"/>
                <a:gd name="connsiteY81" fmla="*/ 530362 h 850254"/>
                <a:gd name="connsiteX82" fmla="*/ 3243429 w 3440098"/>
                <a:gd name="connsiteY82" fmla="*/ 648041 h 850254"/>
                <a:gd name="connsiteX83" fmla="*/ 3269222 w 3440098"/>
                <a:gd name="connsiteY83" fmla="*/ 648041 h 850254"/>
                <a:gd name="connsiteX84" fmla="*/ 3269222 w 3440098"/>
                <a:gd name="connsiteY84" fmla="*/ 672222 h 850254"/>
                <a:gd name="connsiteX85" fmla="*/ 3301463 w 3440098"/>
                <a:gd name="connsiteY85" fmla="*/ 672222 h 850254"/>
                <a:gd name="connsiteX86" fmla="*/ 3301463 w 3440098"/>
                <a:gd name="connsiteY86" fmla="*/ 499733 h 850254"/>
                <a:gd name="connsiteX87" fmla="*/ 3440098 w 3440098"/>
                <a:gd name="connsiteY87" fmla="*/ 499733 h 850254"/>
                <a:gd name="connsiteX88" fmla="*/ 3438003 w 3440098"/>
                <a:gd name="connsiteY88" fmla="*/ 728088 h 850254"/>
                <a:gd name="connsiteX89" fmla="*/ 3429682 w 3440098"/>
                <a:gd name="connsiteY89" fmla="*/ 769303 h 850254"/>
                <a:gd name="connsiteX90" fmla="*/ 3307555 w 3440098"/>
                <a:gd name="connsiteY90" fmla="*/ 850254 h 850254"/>
                <a:gd name="connsiteX91" fmla="*/ 132543 w 3440098"/>
                <a:gd name="connsiteY91" fmla="*/ 850254 h 850254"/>
                <a:gd name="connsiteX92" fmla="*/ 10416 w 3440098"/>
                <a:gd name="connsiteY92" fmla="*/ 769303 h 850254"/>
                <a:gd name="connsiteX93" fmla="*/ 2095 w 3440098"/>
                <a:gd name="connsiteY93" fmla="*/ 728088 h 850254"/>
                <a:gd name="connsiteX94" fmla="*/ 0 w 3440098"/>
                <a:gd name="connsiteY94" fmla="*/ 499733 h 850254"/>
                <a:gd name="connsiteX95" fmla="*/ 138636 w 3440098"/>
                <a:gd name="connsiteY95" fmla="*/ 499733 h 850254"/>
                <a:gd name="connsiteX96" fmla="*/ 138636 w 3440098"/>
                <a:gd name="connsiteY96" fmla="*/ 672222 h 850254"/>
                <a:gd name="connsiteX97" fmla="*/ 170876 w 3440098"/>
                <a:gd name="connsiteY97" fmla="*/ 672222 h 850254"/>
                <a:gd name="connsiteX98" fmla="*/ 170876 w 3440098"/>
                <a:gd name="connsiteY98" fmla="*/ 648041 h 850254"/>
                <a:gd name="connsiteX99" fmla="*/ 196669 w 3440098"/>
                <a:gd name="connsiteY99" fmla="*/ 648041 h 850254"/>
                <a:gd name="connsiteX100" fmla="*/ 196669 w 3440098"/>
                <a:gd name="connsiteY100" fmla="*/ 530362 h 850254"/>
                <a:gd name="connsiteX101" fmla="*/ 209565 w 3440098"/>
                <a:gd name="connsiteY101" fmla="*/ 509406 h 850254"/>
                <a:gd name="connsiteX102" fmla="*/ 238582 w 3440098"/>
                <a:gd name="connsiteY102" fmla="*/ 509406 h 850254"/>
                <a:gd name="connsiteX103" fmla="*/ 238582 w 3440098"/>
                <a:gd name="connsiteY103" fmla="*/ 477165 h 850254"/>
                <a:gd name="connsiteX104" fmla="*/ 270823 w 3440098"/>
                <a:gd name="connsiteY104" fmla="*/ 477165 h 850254"/>
                <a:gd name="connsiteX105" fmla="*/ 270823 w 3440098"/>
                <a:gd name="connsiteY105" fmla="*/ 461044 h 850254"/>
                <a:gd name="connsiteX106" fmla="*/ 309512 w 3440098"/>
                <a:gd name="connsiteY106" fmla="*/ 461044 h 850254"/>
                <a:gd name="connsiteX107" fmla="*/ 314348 w 3440098"/>
                <a:gd name="connsiteY107" fmla="*/ 506182 h 850254"/>
                <a:gd name="connsiteX108" fmla="*/ 336917 w 3440098"/>
                <a:gd name="connsiteY108" fmla="*/ 373994 h 850254"/>
                <a:gd name="connsiteX109" fmla="*/ 519078 w 3440098"/>
                <a:gd name="connsiteY109" fmla="*/ 411071 h 850254"/>
                <a:gd name="connsiteX110" fmla="*/ 528750 w 3440098"/>
                <a:gd name="connsiteY110" fmla="*/ 499733 h 850254"/>
                <a:gd name="connsiteX111" fmla="*/ 528750 w 3440098"/>
                <a:gd name="connsiteY111" fmla="*/ 507793 h 850254"/>
                <a:gd name="connsiteX112" fmla="*/ 638369 w 3440098"/>
                <a:gd name="connsiteY112" fmla="*/ 506182 h 850254"/>
                <a:gd name="connsiteX113" fmla="*/ 636757 w 3440098"/>
                <a:gd name="connsiteY113" fmla="*/ 528750 h 850254"/>
                <a:gd name="connsiteX114" fmla="*/ 678670 w 3440098"/>
                <a:gd name="connsiteY114" fmla="*/ 523914 h 850254"/>
                <a:gd name="connsiteX115" fmla="*/ 685118 w 3440098"/>
                <a:gd name="connsiteY115" fmla="*/ 506182 h 850254"/>
                <a:gd name="connsiteX116" fmla="*/ 699626 w 3440098"/>
                <a:gd name="connsiteY116" fmla="*/ 506182 h 850254"/>
                <a:gd name="connsiteX117" fmla="*/ 699626 w 3440098"/>
                <a:gd name="connsiteY117" fmla="*/ 423967 h 850254"/>
                <a:gd name="connsiteX118" fmla="*/ 722195 w 3440098"/>
                <a:gd name="connsiteY118" fmla="*/ 422355 h 850254"/>
                <a:gd name="connsiteX119" fmla="*/ 722195 w 3440098"/>
                <a:gd name="connsiteY119" fmla="*/ 0 h 85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440098" h="850254">
                  <a:moveTo>
                    <a:pt x="722195" y="0"/>
                  </a:moveTo>
                  <a:lnTo>
                    <a:pt x="815694" y="0"/>
                  </a:lnTo>
                  <a:lnTo>
                    <a:pt x="815694" y="432027"/>
                  </a:lnTo>
                  <a:lnTo>
                    <a:pt x="860830" y="430415"/>
                  </a:lnTo>
                  <a:lnTo>
                    <a:pt x="868891" y="240194"/>
                  </a:lnTo>
                  <a:lnTo>
                    <a:pt x="931760" y="240194"/>
                  </a:lnTo>
                  <a:lnTo>
                    <a:pt x="952717" y="449760"/>
                  </a:lnTo>
                  <a:lnTo>
                    <a:pt x="1017198" y="449760"/>
                  </a:lnTo>
                  <a:lnTo>
                    <a:pt x="1030095" y="125739"/>
                  </a:lnTo>
                  <a:lnTo>
                    <a:pt x="1125205" y="125739"/>
                  </a:lnTo>
                  <a:lnTo>
                    <a:pt x="1147774" y="619024"/>
                  </a:lnTo>
                  <a:lnTo>
                    <a:pt x="1171955" y="609352"/>
                  </a:lnTo>
                  <a:lnTo>
                    <a:pt x="1170343" y="559379"/>
                  </a:lnTo>
                  <a:lnTo>
                    <a:pt x="1202584" y="559379"/>
                  </a:lnTo>
                  <a:lnTo>
                    <a:pt x="1202584" y="606128"/>
                  </a:lnTo>
                  <a:lnTo>
                    <a:pt x="1209032" y="599679"/>
                  </a:lnTo>
                  <a:lnTo>
                    <a:pt x="1215480" y="580335"/>
                  </a:lnTo>
                  <a:lnTo>
                    <a:pt x="1239660" y="580335"/>
                  </a:lnTo>
                  <a:lnTo>
                    <a:pt x="1238049" y="482000"/>
                  </a:lnTo>
                  <a:lnTo>
                    <a:pt x="1346055" y="482000"/>
                  </a:lnTo>
                  <a:lnTo>
                    <a:pt x="1346055" y="528750"/>
                  </a:lnTo>
                  <a:lnTo>
                    <a:pt x="1408925" y="528750"/>
                  </a:lnTo>
                  <a:lnTo>
                    <a:pt x="1416985" y="507793"/>
                  </a:lnTo>
                  <a:lnTo>
                    <a:pt x="1449226" y="507793"/>
                  </a:lnTo>
                  <a:lnTo>
                    <a:pt x="1452450" y="456208"/>
                  </a:lnTo>
                  <a:lnTo>
                    <a:pt x="1558845" y="452984"/>
                  </a:lnTo>
                  <a:lnTo>
                    <a:pt x="1574965" y="480389"/>
                  </a:lnTo>
                  <a:lnTo>
                    <a:pt x="1607206" y="480389"/>
                  </a:lnTo>
                  <a:lnTo>
                    <a:pt x="1608818" y="507793"/>
                  </a:lnTo>
                  <a:lnTo>
                    <a:pt x="1628163" y="507793"/>
                  </a:lnTo>
                  <a:lnTo>
                    <a:pt x="1621714" y="475552"/>
                  </a:lnTo>
                  <a:lnTo>
                    <a:pt x="1720049" y="475552"/>
                  </a:lnTo>
                  <a:lnTo>
                    <a:pt x="1818383" y="475552"/>
                  </a:lnTo>
                  <a:lnTo>
                    <a:pt x="1811935" y="507793"/>
                  </a:lnTo>
                  <a:lnTo>
                    <a:pt x="1831280" y="507793"/>
                  </a:lnTo>
                  <a:lnTo>
                    <a:pt x="1832892" y="480389"/>
                  </a:lnTo>
                  <a:lnTo>
                    <a:pt x="1865133" y="480389"/>
                  </a:lnTo>
                  <a:lnTo>
                    <a:pt x="1881253" y="452984"/>
                  </a:lnTo>
                  <a:lnTo>
                    <a:pt x="1987648" y="456208"/>
                  </a:lnTo>
                  <a:lnTo>
                    <a:pt x="1990872" y="507793"/>
                  </a:lnTo>
                  <a:lnTo>
                    <a:pt x="2023113" y="507793"/>
                  </a:lnTo>
                  <a:lnTo>
                    <a:pt x="2031173" y="528750"/>
                  </a:lnTo>
                  <a:lnTo>
                    <a:pt x="2094043" y="528750"/>
                  </a:lnTo>
                  <a:lnTo>
                    <a:pt x="2094043" y="482000"/>
                  </a:lnTo>
                  <a:lnTo>
                    <a:pt x="2202050" y="482000"/>
                  </a:lnTo>
                  <a:lnTo>
                    <a:pt x="2200438" y="580335"/>
                  </a:lnTo>
                  <a:lnTo>
                    <a:pt x="2224618" y="580335"/>
                  </a:lnTo>
                  <a:lnTo>
                    <a:pt x="2231067" y="599680"/>
                  </a:lnTo>
                  <a:lnTo>
                    <a:pt x="2237515" y="606128"/>
                  </a:lnTo>
                  <a:lnTo>
                    <a:pt x="2237515" y="559379"/>
                  </a:lnTo>
                  <a:lnTo>
                    <a:pt x="2269755" y="559379"/>
                  </a:lnTo>
                  <a:lnTo>
                    <a:pt x="2268144" y="609352"/>
                  </a:lnTo>
                  <a:lnTo>
                    <a:pt x="2292324" y="619024"/>
                  </a:lnTo>
                  <a:lnTo>
                    <a:pt x="2312693" y="174143"/>
                  </a:lnTo>
                  <a:lnTo>
                    <a:pt x="2406703" y="173043"/>
                  </a:lnTo>
                  <a:lnTo>
                    <a:pt x="2422899" y="449760"/>
                  </a:lnTo>
                  <a:lnTo>
                    <a:pt x="2487381" y="449760"/>
                  </a:lnTo>
                  <a:cubicBezTo>
                    <a:pt x="2487033" y="380271"/>
                    <a:pt x="2486685" y="310783"/>
                    <a:pt x="2486336" y="241295"/>
                  </a:cubicBezTo>
                  <a:lnTo>
                    <a:pt x="2573408" y="240194"/>
                  </a:lnTo>
                  <a:lnTo>
                    <a:pt x="2579268" y="430415"/>
                  </a:lnTo>
                  <a:lnTo>
                    <a:pt x="2624405" y="432027"/>
                  </a:lnTo>
                  <a:lnTo>
                    <a:pt x="2621105" y="110009"/>
                  </a:lnTo>
                  <a:lnTo>
                    <a:pt x="2714603" y="107808"/>
                  </a:lnTo>
                  <a:lnTo>
                    <a:pt x="2717903" y="422355"/>
                  </a:lnTo>
                  <a:lnTo>
                    <a:pt x="2740471" y="423967"/>
                  </a:lnTo>
                  <a:lnTo>
                    <a:pt x="2740471" y="506182"/>
                  </a:lnTo>
                  <a:lnTo>
                    <a:pt x="2754980" y="506182"/>
                  </a:lnTo>
                  <a:lnTo>
                    <a:pt x="2761429" y="523914"/>
                  </a:lnTo>
                  <a:lnTo>
                    <a:pt x="2803341" y="528750"/>
                  </a:lnTo>
                  <a:lnTo>
                    <a:pt x="2801729" y="506182"/>
                  </a:lnTo>
                  <a:lnTo>
                    <a:pt x="2911348" y="507793"/>
                  </a:lnTo>
                  <a:lnTo>
                    <a:pt x="2911348" y="499733"/>
                  </a:lnTo>
                  <a:lnTo>
                    <a:pt x="2921020" y="411071"/>
                  </a:lnTo>
                  <a:lnTo>
                    <a:pt x="3104281" y="405897"/>
                  </a:lnTo>
                  <a:lnTo>
                    <a:pt x="3125750" y="506182"/>
                  </a:lnTo>
                  <a:lnTo>
                    <a:pt x="3130586" y="461044"/>
                  </a:lnTo>
                  <a:lnTo>
                    <a:pt x="3169275" y="461044"/>
                  </a:lnTo>
                  <a:lnTo>
                    <a:pt x="3169275" y="477165"/>
                  </a:lnTo>
                  <a:lnTo>
                    <a:pt x="3201516" y="477165"/>
                  </a:lnTo>
                  <a:lnTo>
                    <a:pt x="3201516" y="509406"/>
                  </a:lnTo>
                  <a:lnTo>
                    <a:pt x="3230532" y="509406"/>
                  </a:lnTo>
                  <a:lnTo>
                    <a:pt x="3243429" y="530362"/>
                  </a:lnTo>
                  <a:lnTo>
                    <a:pt x="3243429" y="648041"/>
                  </a:lnTo>
                  <a:lnTo>
                    <a:pt x="3269222" y="648041"/>
                  </a:lnTo>
                  <a:lnTo>
                    <a:pt x="3269222" y="672222"/>
                  </a:lnTo>
                  <a:lnTo>
                    <a:pt x="3301463" y="672222"/>
                  </a:lnTo>
                  <a:lnTo>
                    <a:pt x="3301463" y="499733"/>
                  </a:lnTo>
                  <a:lnTo>
                    <a:pt x="3440098" y="499733"/>
                  </a:lnTo>
                  <a:lnTo>
                    <a:pt x="3438003" y="728088"/>
                  </a:lnTo>
                  <a:lnTo>
                    <a:pt x="3429682" y="769303"/>
                  </a:lnTo>
                  <a:cubicBezTo>
                    <a:pt x="3409561" y="816874"/>
                    <a:pt x="3362456" y="850254"/>
                    <a:pt x="3307555" y="850254"/>
                  </a:cubicBezTo>
                  <a:lnTo>
                    <a:pt x="132543" y="850254"/>
                  </a:lnTo>
                  <a:cubicBezTo>
                    <a:pt x="77642" y="850254"/>
                    <a:pt x="30537" y="816874"/>
                    <a:pt x="10416" y="769303"/>
                  </a:cubicBezTo>
                  <a:lnTo>
                    <a:pt x="2095" y="728088"/>
                  </a:lnTo>
                  <a:lnTo>
                    <a:pt x="0" y="499733"/>
                  </a:lnTo>
                  <a:lnTo>
                    <a:pt x="138636" y="499733"/>
                  </a:lnTo>
                  <a:lnTo>
                    <a:pt x="138636" y="672222"/>
                  </a:lnTo>
                  <a:lnTo>
                    <a:pt x="170876" y="672222"/>
                  </a:lnTo>
                  <a:lnTo>
                    <a:pt x="170876" y="648041"/>
                  </a:lnTo>
                  <a:lnTo>
                    <a:pt x="196669" y="648041"/>
                  </a:lnTo>
                  <a:lnTo>
                    <a:pt x="196669" y="530362"/>
                  </a:lnTo>
                  <a:lnTo>
                    <a:pt x="209565" y="509406"/>
                  </a:lnTo>
                  <a:lnTo>
                    <a:pt x="238582" y="509406"/>
                  </a:lnTo>
                  <a:lnTo>
                    <a:pt x="238582" y="477165"/>
                  </a:lnTo>
                  <a:lnTo>
                    <a:pt x="270823" y="477165"/>
                  </a:lnTo>
                  <a:lnTo>
                    <a:pt x="270823" y="461044"/>
                  </a:lnTo>
                  <a:lnTo>
                    <a:pt x="309512" y="461044"/>
                  </a:lnTo>
                  <a:lnTo>
                    <a:pt x="314348" y="506182"/>
                  </a:lnTo>
                  <a:lnTo>
                    <a:pt x="336917" y="373994"/>
                  </a:lnTo>
                  <a:lnTo>
                    <a:pt x="519078" y="411071"/>
                  </a:lnTo>
                  <a:lnTo>
                    <a:pt x="528750" y="499733"/>
                  </a:lnTo>
                  <a:lnTo>
                    <a:pt x="528750" y="507793"/>
                  </a:lnTo>
                  <a:lnTo>
                    <a:pt x="638369" y="506182"/>
                  </a:lnTo>
                  <a:lnTo>
                    <a:pt x="636757" y="528750"/>
                  </a:lnTo>
                  <a:lnTo>
                    <a:pt x="678670" y="523914"/>
                  </a:lnTo>
                  <a:lnTo>
                    <a:pt x="685118" y="506182"/>
                  </a:lnTo>
                  <a:lnTo>
                    <a:pt x="699626" y="506182"/>
                  </a:lnTo>
                  <a:lnTo>
                    <a:pt x="699626" y="423967"/>
                  </a:lnTo>
                  <a:lnTo>
                    <a:pt x="722195" y="422355"/>
                  </a:lnTo>
                  <a:lnTo>
                    <a:pt x="722195" y="0"/>
                  </a:lnTo>
                  <a:close/>
                </a:path>
              </a:pathLst>
            </a:custGeom>
            <a:solidFill>
              <a:srgbClr val="000000">
                <a:alpha val="3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90500" dir="5400000" algn="t" rotWithShape="0">
                <a:srgbClr val="4336F4">
                  <a:alpha val="25000"/>
                </a:srgb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思源黑体 CN Light"/>
                <a:cs typeface="+mn-cs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8498482" y="1876448"/>
            <a:ext cx="2801826" cy="5601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285750" indent="-285750" algn="just" defTabSz="457200">
              <a:lnSpc>
                <a:spcPct val="130000"/>
              </a:lnSpc>
              <a:buFont typeface="Arial" panose="020B0604020202090204" pitchFamily="34" charset="0"/>
              <a:buChar char="•"/>
              <a:defRPr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dirty="0"/>
              <a:t>业务内部采购可能会</a:t>
            </a:r>
            <a:r>
              <a:rPr lang="zh-CN" altLang="zh-CN" dirty="0" smtClean="0"/>
              <a:t>造成组织</a:t>
            </a:r>
            <a:r>
              <a:rPr lang="zh-CN" altLang="zh-CN" dirty="0"/>
              <a:t>机构冗繁</a:t>
            </a:r>
            <a:endParaRPr lang="zh-CN" altLang="zh-CN" dirty="0"/>
          </a:p>
        </p:txBody>
      </p:sp>
      <p:sp>
        <p:nvSpPr>
          <p:cNvPr id="50" name="文本框 49"/>
          <p:cNvSpPr txBox="1"/>
          <p:nvPr/>
        </p:nvSpPr>
        <p:spPr>
          <a:xfrm>
            <a:off x="8498482" y="1409383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457200">
              <a:defRPr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</a:rPr>
              <a:t>业务自管</a:t>
            </a:r>
            <a:r>
              <a:rPr lang="en-US" altLang="zh-CN" b="1" dirty="0" smtClean="0">
                <a:solidFill>
                  <a:srgbClr val="FFC000"/>
                </a:solidFill>
              </a:rPr>
              <a:t>-</a:t>
            </a:r>
            <a:r>
              <a:rPr lang="zh-CN" altLang="en-US" b="1" dirty="0">
                <a:solidFill>
                  <a:srgbClr val="FFC000"/>
                </a:solidFill>
              </a:rPr>
              <a:t>成本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945811" y="4399331"/>
            <a:ext cx="2801826" cy="168046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285750" indent="-285750" algn="just" defTabSz="457200">
              <a:lnSpc>
                <a:spcPct val="130000"/>
              </a:lnSpc>
              <a:buFont typeface="Arial" panose="020B0604020202090204" pitchFamily="34" charset="0"/>
              <a:buChar char="•"/>
              <a:defRPr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dirty="0"/>
              <a:t>在自管模式向外包模式转化初期带来的价值与成本节约</a:t>
            </a:r>
            <a:endParaRPr lang="zh-CN" altLang="zh-CN" dirty="0"/>
          </a:p>
          <a:p>
            <a:r>
              <a:rPr lang="zh-CN" altLang="zh-CN" dirty="0"/>
              <a:t>通过专注核心业务提升竞争优势与组织效率</a:t>
            </a:r>
            <a:endParaRPr lang="zh-CN" altLang="zh-CN" dirty="0"/>
          </a:p>
          <a:p>
            <a:r>
              <a:rPr lang="zh-CN" altLang="zh-CN" dirty="0"/>
              <a:t>通过降低固定成本、简化组织机构提高管理弹性</a:t>
            </a:r>
            <a:endParaRPr lang="zh-CN" altLang="zh-CN" dirty="0"/>
          </a:p>
        </p:txBody>
      </p:sp>
      <p:sp>
        <p:nvSpPr>
          <p:cNvPr id="53" name="文本框 52"/>
          <p:cNvSpPr txBox="1"/>
          <p:nvPr/>
        </p:nvSpPr>
        <p:spPr>
          <a:xfrm>
            <a:off x="945811" y="3921631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457200">
              <a:defRPr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b="1" dirty="0" smtClean="0">
                <a:solidFill>
                  <a:srgbClr val="FFC000"/>
                </a:solidFill>
              </a:rPr>
              <a:t>业务外包</a:t>
            </a:r>
            <a:r>
              <a:rPr lang="en-US" altLang="zh-CN" b="1" dirty="0" smtClean="0">
                <a:solidFill>
                  <a:srgbClr val="FFC000"/>
                </a:solidFill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</a:rPr>
              <a:t>价值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498482" y="4399331"/>
            <a:ext cx="2801826" cy="11182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285750" indent="-285750" algn="just" defTabSz="457200">
              <a:lnSpc>
                <a:spcPct val="130000"/>
              </a:lnSpc>
              <a:buFont typeface="Arial" panose="020B0604020202090204" pitchFamily="34" charset="0"/>
              <a:buChar char="•"/>
              <a:defRPr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zh-CN" dirty="0"/>
              <a:t>损失控制力度</a:t>
            </a:r>
            <a:endParaRPr lang="zh-CN" altLang="zh-CN" dirty="0"/>
          </a:p>
          <a:p>
            <a:r>
              <a:rPr lang="zh-CN" altLang="zh-CN" dirty="0"/>
              <a:t>市场机会主义（垄断）现象增加</a:t>
            </a:r>
            <a:endParaRPr lang="zh-CN" altLang="zh-CN" dirty="0"/>
          </a:p>
          <a:p>
            <a:r>
              <a:rPr lang="zh-CN" altLang="zh-CN" dirty="0"/>
              <a:t>降低员工利用率</a:t>
            </a:r>
            <a:endParaRPr lang="zh-CN" altLang="zh-CN" dirty="0"/>
          </a:p>
          <a:p>
            <a:r>
              <a:rPr lang="zh-CN" altLang="zh-CN" dirty="0"/>
              <a:t>可能带来的服务质量下降</a:t>
            </a:r>
            <a:endParaRPr lang="zh-CN" altLang="zh-CN" dirty="0"/>
          </a:p>
        </p:txBody>
      </p:sp>
      <p:sp>
        <p:nvSpPr>
          <p:cNvPr id="56" name="文本框 55"/>
          <p:cNvSpPr txBox="1"/>
          <p:nvPr/>
        </p:nvSpPr>
        <p:spPr>
          <a:xfrm>
            <a:off x="8498482" y="3921631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defTabSz="457200">
              <a:defRPr>
                <a:solidFill>
                  <a:srgbClr val="4336F4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b="1" dirty="0">
                <a:solidFill>
                  <a:srgbClr val="FFC000"/>
                </a:solidFill>
              </a:rPr>
              <a:t>业务外包</a:t>
            </a:r>
            <a:r>
              <a:rPr lang="en-US" altLang="zh-CN" b="1" dirty="0" smtClean="0">
                <a:solidFill>
                  <a:srgbClr val="FFC000"/>
                </a:solidFill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</a:rPr>
              <a:t>成本</a:t>
            </a:r>
            <a:endParaRPr lang="en-US" altLang="zh-CN" b="1" dirty="0">
              <a:solidFill>
                <a:srgbClr val="FFC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945811" y="1876448"/>
            <a:ext cx="2801826" cy="11603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algn="just" defTabSz="457200">
              <a:lnSpc>
                <a:spcPct val="130000"/>
              </a:lnSpc>
              <a:defRPr sz="16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zh-CN" sz="1400" dirty="0"/>
              <a:t>通过简化管理流程</a:t>
            </a:r>
            <a:r>
              <a:rPr lang="zh-CN" altLang="zh-CN" sz="1400" dirty="0" smtClean="0"/>
              <a:t>降低成本</a:t>
            </a:r>
            <a:endParaRPr lang="en-US" altLang="zh-CN" sz="14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zh-CN" sz="1400" dirty="0" smtClean="0"/>
              <a:t>可以</a:t>
            </a:r>
            <a:r>
              <a:rPr lang="zh-CN" altLang="zh-CN" sz="1400" dirty="0"/>
              <a:t>弹性满足管理需求和控制管理工作</a:t>
            </a:r>
            <a:endParaRPr lang="zh-CN" altLang="zh-CN" sz="1400" dirty="0"/>
          </a:p>
          <a:p>
            <a:pPr marL="285750" indent="-285750">
              <a:buFont typeface="Arial" panose="020B0604020202090204" pitchFamily="34" charset="0"/>
              <a:buChar char="•"/>
            </a:pPr>
            <a:r>
              <a:rPr lang="zh-CN" altLang="zh-CN" sz="1400" dirty="0"/>
              <a:t>降低市场机会主义</a:t>
            </a:r>
            <a:endParaRPr lang="zh-CN" altLang="zh-CN" sz="1400" dirty="0"/>
          </a:p>
        </p:txBody>
      </p:sp>
      <p:sp>
        <p:nvSpPr>
          <p:cNvPr id="59" name="文本框 58"/>
          <p:cNvSpPr txBox="1"/>
          <p:nvPr/>
        </p:nvSpPr>
        <p:spPr>
          <a:xfrm>
            <a:off x="945811" y="1409383"/>
            <a:ext cx="25200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/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业务自管</a:t>
            </a:r>
            <a:r>
              <a:rPr lang="en-US" altLang="zh-CN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</a:rPr>
              <a:t>价值</a:t>
            </a:r>
            <a:endParaRPr lang="en-US" altLang="zh-CN" b="1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图形 63"/>
          <p:cNvPicPr>
            <a:picLocks noChangeAspect="1"/>
          </p:cNvPicPr>
          <p:nvPr/>
        </p:nvPicPr>
        <p:blipFill>
          <a:blip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2469" y="3940610"/>
            <a:ext cx="216998" cy="216998"/>
          </a:xfrm>
          <a:prstGeom prst="rect">
            <a:avLst/>
          </a:prstGeom>
        </p:spPr>
      </p:pic>
      <p:pic>
        <p:nvPicPr>
          <p:cNvPr id="61" name="图形 64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73390" y="1445797"/>
            <a:ext cx="216998" cy="216998"/>
          </a:xfrm>
          <a:prstGeom prst="rect">
            <a:avLst/>
          </a:prstGeom>
        </p:spPr>
      </p:pic>
      <p:pic>
        <p:nvPicPr>
          <p:cNvPr id="62" name="图形 70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2406" y="1421969"/>
            <a:ext cx="216998" cy="216998"/>
          </a:xfrm>
          <a:prstGeom prst="rect">
            <a:avLst/>
          </a:prstGeom>
        </p:spPr>
      </p:pic>
      <p:pic>
        <p:nvPicPr>
          <p:cNvPr id="63" name="图形 71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29917" y="3937679"/>
            <a:ext cx="216998" cy="216998"/>
          </a:xfrm>
          <a:prstGeom prst="rect">
            <a:avLst/>
          </a:prstGeom>
        </p:spPr>
      </p:pic>
      <p:pic>
        <p:nvPicPr>
          <p:cNvPr id="95257" name="Picture 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30" y="2303190"/>
            <a:ext cx="4101616" cy="256885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ICON" val="#398668;#398663;#398666;#398666;#398660;#398668;#393939;"/>
</p:tagLst>
</file>

<file path=ppt/tags/tag2.xml><?xml version="1.0" encoding="utf-8"?>
<p:tagLst xmlns:p="http://schemas.openxmlformats.org/presentationml/2006/main">
  <p:tag name="ISLIDE.ICON" val="#398668;#398663;#398666;#398666;#398660;#398668;#393939;"/>
</p:tagLst>
</file>

<file path=ppt/tags/tag3.xml><?xml version="1.0" encoding="utf-8"?>
<p:tagLst xmlns:p="http://schemas.openxmlformats.org/presentationml/2006/main">
  <p:tag name="ISLIDE.ICON" val="#398668;#398663;#398666;#398666;#398660;#398668;#393939;"/>
</p:tagLst>
</file>

<file path=ppt/tags/tag4.xml><?xml version="1.0" encoding="utf-8"?>
<p:tagLst xmlns:p="http://schemas.openxmlformats.org/presentationml/2006/main">
  <p:tag name="ISLIDE.ICON" val="#398668;#398663;#398666;#398666;#398660;#398668;#393939;"/>
</p:tagLst>
</file>

<file path=ppt/tags/tag5.xml><?xml version="1.0" encoding="utf-8"?>
<p:tagLst xmlns:p="http://schemas.openxmlformats.org/presentationml/2006/main">
  <p:tag name="KSO_WM_UNIT_TABLE_BEAUTIFY" val="smartTable{91140f61-0018-46fd-81b0-d99f37983eb2}"/>
  <p:tag name="TABLE_ENDDRAG_ORIGIN_RECT" val="798*382"/>
  <p:tag name="TABLE_ENDDRAG_RECT" val="75*112*798*382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D294B"/>
      </a:accent1>
      <a:accent2>
        <a:srgbClr val="FFC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">
      <a:majorFont>
        <a:latin typeface="HelveticaNeueLT Pro 77 BdCn"/>
        <a:ea typeface="微软雅黑"/>
        <a:cs typeface=""/>
      </a:majorFont>
      <a:minorFont>
        <a:latin typeface="Century Gothic  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3094</Words>
  <Application>WPS 演示</Application>
  <PresentationFormat>宽屏</PresentationFormat>
  <Paragraphs>431</Paragraphs>
  <Slides>17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35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54" baseType="lpstr">
      <vt:lpstr>Arial</vt:lpstr>
      <vt:lpstr>宋体</vt:lpstr>
      <vt:lpstr>Wingdings</vt:lpstr>
      <vt:lpstr>等线</vt:lpstr>
      <vt:lpstr>微软雅黑</vt:lpstr>
      <vt:lpstr>汉仪旗黑</vt:lpstr>
      <vt:lpstr>DIN Light</vt:lpstr>
      <vt:lpstr>微软雅黑 Light</vt:lpstr>
      <vt:lpstr>HelveticaNeueLT Pro 67 MdCn</vt:lpstr>
      <vt:lpstr>苹方-简</vt:lpstr>
      <vt:lpstr>Hiragino Sans GB W3</vt:lpstr>
      <vt:lpstr>News Gothic MT</vt:lpstr>
      <vt:lpstr>微软雅黑 - Kelvin</vt:lpstr>
      <vt:lpstr>Agency FB</vt:lpstr>
      <vt:lpstr>方正正纤黑简体</vt:lpstr>
      <vt:lpstr>微软雅黑</vt:lpstr>
      <vt:lpstr>微软雅黑</vt:lpstr>
      <vt:lpstr>Open Sans Light</vt:lpstr>
      <vt:lpstr>思源黑体 CN Light</vt:lpstr>
      <vt:lpstr>汉仪中等线KW</vt:lpstr>
      <vt:lpstr>Times New Roman</vt:lpstr>
      <vt:lpstr>Calibri</vt:lpstr>
      <vt:lpstr>仿宋</vt:lpstr>
      <vt:lpstr>Arial</vt:lpstr>
      <vt:lpstr>HelveticaNeueLT Pro 67 MdCn</vt:lpstr>
      <vt:lpstr>Century Gothic</vt:lpstr>
      <vt:lpstr>HelveticaNeueLT Pro 77 BdCn</vt:lpstr>
      <vt:lpstr>宋体</vt:lpstr>
      <vt:lpstr>Arial Unicode MS</vt:lpstr>
      <vt:lpstr>Thonburi</vt:lpstr>
      <vt:lpstr>汉仪中黑KW</vt:lpstr>
      <vt:lpstr>等线 Light</vt:lpstr>
      <vt:lpstr>汉仪书宋二KW</vt:lpstr>
      <vt:lpstr>Helvetica Neue</vt:lpstr>
      <vt:lpstr>方正仿宋_GBK</vt:lpstr>
      <vt:lpstr>自定义设计方案</vt:lpstr>
      <vt:lpstr>Office 主题</vt:lpstr>
      <vt:lpstr>战略寻购策略</vt:lpstr>
      <vt:lpstr>个人介绍</vt:lpstr>
      <vt:lpstr>探讨几个问题</vt:lpstr>
      <vt:lpstr>1 何为“战略寻购”？ 什么情况下需要进行 “战略寻购”？</vt:lpstr>
      <vt:lpstr>2 战略寻购 需要哪些方参与，谁来主导？需要上升到战略层面吗？</vt:lpstr>
      <vt:lpstr>3 战略寻购策略的核心是什么？这个策略要解决或是明确什么问题？</vt:lpstr>
      <vt:lpstr>3.1 服务模式与外包策略</vt:lpstr>
      <vt:lpstr>3.1 外包决策-理论模型</vt:lpstr>
      <vt:lpstr>3.1 外包决策  成本价值分析</vt:lpstr>
      <vt:lpstr>3.2 外包决策：外包关系模式</vt:lpstr>
      <vt:lpstr>3.3 服务外包：外包关系模式特点分析</vt:lpstr>
      <vt:lpstr>3.4 服务外包：外包伙伴关系发展过程</vt:lpstr>
      <vt:lpstr>4.1 探讨：企业“数字化服务供应商”寻购策略</vt:lpstr>
      <vt:lpstr>4.2 探讨：如何规划数字化供应商寻购方案</vt:lpstr>
      <vt:lpstr>4.3 探讨：企业“数字化服务供应商”外包决策</vt:lpstr>
      <vt:lpstr>小结：行政服务采购的战略寻购策略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joiewu</dc:creator>
  <cp:lastModifiedBy>金雨</cp:lastModifiedBy>
  <cp:revision>91</cp:revision>
  <dcterms:created xsi:type="dcterms:W3CDTF">2023-12-20T11:17:53Z</dcterms:created>
  <dcterms:modified xsi:type="dcterms:W3CDTF">2023-12-20T11:17:53Z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2052-6.2.2.8394</vt:lpwstr>
  </property>
  <property fmtid="{D5CDD505-2E9C-101B-9397-08002B2CF9AE}" pid="3" name="ICV">
    <vt:lpwstr>835D6E55AD06FD3CB8516D656F3E8C06_41</vt:lpwstr>
  </property>
</Properties>
</file>